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5"/>
  </p:notesMasterIdLst>
  <p:sldIdLst>
    <p:sldId id="256" r:id="rId3"/>
    <p:sldId id="259" r:id="rId4"/>
    <p:sldId id="258" r:id="rId5"/>
    <p:sldId id="278" r:id="rId6"/>
    <p:sldId id="271" r:id="rId7"/>
    <p:sldId id="294" r:id="rId8"/>
    <p:sldId id="277" r:id="rId9"/>
    <p:sldId id="282" r:id="rId10"/>
    <p:sldId id="283" r:id="rId11"/>
    <p:sldId id="284" r:id="rId12"/>
    <p:sldId id="260" r:id="rId13"/>
    <p:sldId id="280" r:id="rId14"/>
    <p:sldId id="281" r:id="rId15"/>
    <p:sldId id="285" r:id="rId16"/>
    <p:sldId id="286" r:id="rId17"/>
    <p:sldId id="287" r:id="rId18"/>
    <p:sldId id="288" r:id="rId19"/>
    <p:sldId id="289" r:id="rId20"/>
    <p:sldId id="290" r:id="rId21"/>
    <p:sldId id="291" r:id="rId22"/>
    <p:sldId id="295" r:id="rId23"/>
    <p:sldId id="29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9"/>
    <p:restoredTop sz="94683"/>
  </p:normalViewPr>
  <p:slideViewPr>
    <p:cSldViewPr snapToGrid="0" snapToObjects="1">
      <p:cViewPr varScale="1">
        <p:scale>
          <a:sx n="118" d="100"/>
          <a:sy n="118" d="100"/>
        </p:scale>
        <p:origin x="150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Sheet1!$C$44</c:f>
              <c:strCache>
                <c:ptCount val="1"/>
                <c:pt idx="0">
                  <c:v>Index 1 Original Budget</c:v>
                </c:pt>
              </c:strCache>
            </c:strRef>
          </c:tx>
          <c:spPr>
            <a:solidFill>
              <a:schemeClr val="accent1">
                <a:lumMod val="60000"/>
                <a:lumOff val="40000"/>
              </a:schemeClr>
            </a:solidFill>
            <a:ln>
              <a:noFill/>
            </a:ln>
            <a:effectLst/>
          </c:spPr>
          <c:invertIfNegative val="0"/>
          <c:cat>
            <c:strRef>
              <c:f>Sheet1!$D$43:$J$43</c:f>
              <c:strCache>
                <c:ptCount val="7"/>
                <c:pt idx="0">
                  <c:v>FY2018</c:v>
                </c:pt>
                <c:pt idx="1">
                  <c:v>FY2019</c:v>
                </c:pt>
                <c:pt idx="2">
                  <c:v>FY2020</c:v>
                </c:pt>
                <c:pt idx="3">
                  <c:v>FY2021</c:v>
                </c:pt>
                <c:pt idx="4">
                  <c:v>FY2022</c:v>
                </c:pt>
                <c:pt idx="5">
                  <c:v>FY2023</c:v>
                </c:pt>
                <c:pt idx="6">
                  <c:v>FY2024</c:v>
                </c:pt>
              </c:strCache>
            </c:strRef>
          </c:cat>
          <c:val>
            <c:numRef>
              <c:f>Sheet1!$D$44:$J$44</c:f>
              <c:numCache>
                <c:formatCode>_(* #,##0_);_(* \(#,##0\);_(* "-"??_);_(@_)</c:formatCode>
                <c:ptCount val="7"/>
                <c:pt idx="0">
                  <c:v>3220071</c:v>
                </c:pt>
                <c:pt idx="1">
                  <c:v>3723927</c:v>
                </c:pt>
                <c:pt idx="2">
                  <c:v>3821779</c:v>
                </c:pt>
                <c:pt idx="3">
                  <c:v>3830042</c:v>
                </c:pt>
                <c:pt idx="4">
                  <c:v>3624537</c:v>
                </c:pt>
                <c:pt idx="5">
                  <c:v>3906911</c:v>
                </c:pt>
                <c:pt idx="6">
                  <c:v>4513410</c:v>
                </c:pt>
              </c:numCache>
            </c:numRef>
          </c:val>
          <c:extLst>
            <c:ext xmlns:c16="http://schemas.microsoft.com/office/drawing/2014/chart" uri="{C3380CC4-5D6E-409C-BE32-E72D297353CC}">
              <c16:uniqueId val="{00000000-EE87-4656-8910-CFE361A9C064}"/>
            </c:ext>
          </c:extLst>
        </c:ser>
        <c:dLbls>
          <c:showLegendKey val="0"/>
          <c:showVal val="0"/>
          <c:showCatName val="0"/>
          <c:showSerName val="0"/>
          <c:showPercent val="0"/>
          <c:showBubbleSize val="0"/>
        </c:dLbls>
        <c:gapWidth val="219"/>
        <c:overlap val="-27"/>
        <c:axId val="1026922488"/>
        <c:axId val="1026928064"/>
      </c:barChart>
      <c:catAx>
        <c:axId val="102692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6928064"/>
        <c:crosses val="autoZero"/>
        <c:auto val="1"/>
        <c:lblAlgn val="ctr"/>
        <c:lblOffset val="100"/>
        <c:noMultiLvlLbl val="0"/>
      </c:catAx>
      <c:valAx>
        <c:axId val="102692806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6922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Sheet1!$C$77</c:f>
              <c:strCache>
                <c:ptCount val="1"/>
                <c:pt idx="0">
                  <c:v>FY2023</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69A-4540-9FD9-4CAFFEAD9F3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69A-4540-9FD9-4CAFFEAD9F3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Sheet1!$B$78:$B$79</c:f>
              <c:strCache>
                <c:ptCount val="2"/>
                <c:pt idx="0">
                  <c:v>Index 1 - EWU</c:v>
                </c:pt>
                <c:pt idx="1">
                  <c:v>Index 1 - Advancement</c:v>
                </c:pt>
              </c:strCache>
            </c:strRef>
          </c:cat>
          <c:val>
            <c:numRef>
              <c:f>Sheet1!$C$78:$C$79</c:f>
              <c:numCache>
                <c:formatCode>0%</c:formatCode>
                <c:ptCount val="2"/>
                <c:pt idx="0">
                  <c:v>0.97</c:v>
                </c:pt>
                <c:pt idx="1">
                  <c:v>0.03</c:v>
                </c:pt>
              </c:numCache>
            </c:numRef>
          </c:val>
          <c:extLst>
            <c:ext xmlns:c16="http://schemas.microsoft.com/office/drawing/2014/chart" uri="{C3380CC4-5D6E-409C-BE32-E72D297353CC}">
              <c16:uniqueId val="{00000004-969A-4540-9FD9-4CAFFEAD9F3B}"/>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DATA!$A$21</c:f>
              <c:strCache>
                <c:ptCount val="1"/>
                <c:pt idx="0">
                  <c:v>Scholarships Raised</c:v>
                </c:pt>
              </c:strCache>
            </c:strRef>
          </c:tx>
          <c:spPr>
            <a:solidFill>
              <a:schemeClr val="accent1"/>
            </a:solidFill>
            <a:ln>
              <a:noFill/>
            </a:ln>
            <a:effectLst/>
          </c:spPr>
          <c:invertIfNegative val="0"/>
          <c:trendline>
            <c:spPr>
              <a:ln w="19050" cap="rnd">
                <a:solidFill>
                  <a:schemeClr val="accent1"/>
                </a:solidFill>
                <a:prstDash val="sysDot"/>
              </a:ln>
              <a:effectLst/>
            </c:spPr>
            <c:trendlineType val="linear"/>
            <c:dispRSqr val="0"/>
            <c:dispEq val="0"/>
          </c:trendline>
          <c:cat>
            <c:strRef>
              <c:f>DATA!$G$3:$U$3</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 YTD</c:v>
                </c:pt>
              </c:strCache>
            </c:strRef>
          </c:cat>
          <c:val>
            <c:numRef>
              <c:f>DATA!$G$21:$U$21</c:f>
              <c:numCache>
                <c:formatCode>_("$"* #,##0_);_("$"* \(#,##0\);_("$"* "-"??_);_(@_)</c:formatCode>
                <c:ptCount val="15"/>
                <c:pt idx="0">
                  <c:v>613933.15</c:v>
                </c:pt>
                <c:pt idx="1">
                  <c:v>658451.06999999995</c:v>
                </c:pt>
                <c:pt idx="2">
                  <c:v>674371.17</c:v>
                </c:pt>
                <c:pt idx="3">
                  <c:v>728113.79</c:v>
                </c:pt>
                <c:pt idx="4">
                  <c:v>774936.55</c:v>
                </c:pt>
                <c:pt idx="5">
                  <c:v>1114883.27</c:v>
                </c:pt>
                <c:pt idx="6">
                  <c:v>1046529.14</c:v>
                </c:pt>
                <c:pt idx="7">
                  <c:v>1569553.23</c:v>
                </c:pt>
                <c:pt idx="8">
                  <c:v>1147746.1299999999</c:v>
                </c:pt>
                <c:pt idx="9" formatCode="_(* #,##0.00_);_(* \(#,##0.00\);_(* &quot;-&quot;??_);_(@_)">
                  <c:v>1504048.33</c:v>
                </c:pt>
                <c:pt idx="10" formatCode="_(* #,##0.00_);_(* \(#,##0.00\);_(* &quot;-&quot;??_);_(@_)">
                  <c:v>1306140.8999999999</c:v>
                </c:pt>
                <c:pt idx="11" formatCode="_(* #,##0.00_);_(* \(#,##0.00\);_(* &quot;-&quot;??_);_(@_)">
                  <c:v>1636622.62</c:v>
                </c:pt>
                <c:pt idx="12" formatCode="_(* #,##0.00_);_(* \(#,##0.00\);_(* &quot;-&quot;??_);_(@_)">
                  <c:v>3608046.36</c:v>
                </c:pt>
                <c:pt idx="13" formatCode="_(* #,##0.00_);_(* \(#,##0.00\);_(* &quot;-&quot;??_);_(@_)">
                  <c:v>2614642.64</c:v>
                </c:pt>
                <c:pt idx="14" formatCode="_(* #,##0_);_(* \(#,##0\);_(* &quot;-&quot;??_);_(@_)">
                  <c:v>1519396.8399999999</c:v>
                </c:pt>
              </c:numCache>
            </c:numRef>
          </c:val>
          <c:extLst>
            <c:ext xmlns:c16="http://schemas.microsoft.com/office/drawing/2014/chart" uri="{C3380CC4-5D6E-409C-BE32-E72D297353CC}">
              <c16:uniqueId val="{00000000-9AF9-4AFF-957B-A0286483F4E1}"/>
            </c:ext>
          </c:extLst>
        </c:ser>
        <c:ser>
          <c:idx val="1"/>
          <c:order val="1"/>
          <c:tx>
            <c:strRef>
              <c:f>DATA!$A$24</c:f>
              <c:strCache>
                <c:ptCount val="1"/>
                <c:pt idx="0">
                  <c:v>Scholarships $ Awarded</c:v>
                </c:pt>
              </c:strCache>
            </c:strRef>
          </c:tx>
          <c:spPr>
            <a:solidFill>
              <a:schemeClr val="accent2"/>
            </a:solidFill>
            <a:ln>
              <a:noFill/>
            </a:ln>
            <a:effectLst/>
          </c:spPr>
          <c:invertIfNegative val="0"/>
          <c:cat>
            <c:strRef>
              <c:f>DATA!$G$3:$U$3</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 YTD</c:v>
                </c:pt>
              </c:strCache>
            </c:strRef>
          </c:cat>
          <c:val>
            <c:numRef>
              <c:f>DATA!$G$24:$U$24</c:f>
              <c:numCache>
                <c:formatCode>_("$"* #,##0_);_("$"* \(#,##0\);_("$"* "-"??_);_(@_)</c:formatCode>
                <c:ptCount val="15"/>
                <c:pt idx="0">
                  <c:v>637850.32999999996</c:v>
                </c:pt>
                <c:pt idx="1">
                  <c:v>463874.1</c:v>
                </c:pt>
                <c:pt idx="2">
                  <c:v>495059.37</c:v>
                </c:pt>
                <c:pt idx="3">
                  <c:v>747298.96</c:v>
                </c:pt>
                <c:pt idx="4">
                  <c:v>819522.07</c:v>
                </c:pt>
                <c:pt idx="5">
                  <c:v>738170.4</c:v>
                </c:pt>
                <c:pt idx="6">
                  <c:v>925371.53</c:v>
                </c:pt>
                <c:pt idx="7">
                  <c:v>911475.58</c:v>
                </c:pt>
                <c:pt idx="8">
                  <c:v>1251344.73</c:v>
                </c:pt>
                <c:pt idx="9">
                  <c:v>1364125.86</c:v>
                </c:pt>
                <c:pt idx="10">
                  <c:v>1556074.58</c:v>
                </c:pt>
                <c:pt idx="11">
                  <c:v>1315046.96</c:v>
                </c:pt>
                <c:pt idx="12">
                  <c:v>1934658</c:v>
                </c:pt>
                <c:pt idx="13">
                  <c:v>1493404.7</c:v>
                </c:pt>
                <c:pt idx="14">
                  <c:v>556557.79</c:v>
                </c:pt>
              </c:numCache>
            </c:numRef>
          </c:val>
          <c:extLst>
            <c:ext xmlns:c16="http://schemas.microsoft.com/office/drawing/2014/chart" uri="{C3380CC4-5D6E-409C-BE32-E72D297353CC}">
              <c16:uniqueId val="{00000001-9AF9-4AFF-957B-A0286483F4E1}"/>
            </c:ext>
          </c:extLst>
        </c:ser>
        <c:dLbls>
          <c:showLegendKey val="0"/>
          <c:showVal val="0"/>
          <c:showCatName val="0"/>
          <c:showSerName val="0"/>
          <c:showPercent val="0"/>
          <c:showBubbleSize val="0"/>
        </c:dLbls>
        <c:gapWidth val="219"/>
        <c:overlap val="-27"/>
        <c:axId val="434026456"/>
        <c:axId val="434026848"/>
      </c:barChart>
      <c:catAx>
        <c:axId val="43402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4026848"/>
        <c:crosses val="autoZero"/>
        <c:auto val="1"/>
        <c:lblAlgn val="ctr"/>
        <c:lblOffset val="100"/>
        <c:noMultiLvlLbl val="0"/>
      </c:catAx>
      <c:valAx>
        <c:axId val="43402684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4026456"/>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EWU</a:t>
            </a:r>
            <a:r>
              <a:rPr lang="en-US" baseline="0"/>
              <a:t> Support Totals</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DATA!$A$24</c:f>
              <c:strCache>
                <c:ptCount val="1"/>
                <c:pt idx="0">
                  <c:v>Scholarships $ Awarded</c:v>
                </c:pt>
              </c:strCache>
            </c:strRef>
          </c:tx>
          <c:spPr>
            <a:solidFill>
              <a:schemeClr val="accent1"/>
            </a:solidFill>
            <a:ln>
              <a:noFill/>
            </a:ln>
            <a:effectLst/>
          </c:spPr>
          <c:invertIfNegative val="0"/>
          <c:cat>
            <c:strRef>
              <c:f>DATA!$G$3:$U$3</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 YTD</c:v>
                </c:pt>
              </c:strCache>
            </c:strRef>
          </c:cat>
          <c:val>
            <c:numRef>
              <c:f>DATA!$G$24:$U$24</c:f>
              <c:numCache>
                <c:formatCode>_("$"* #,##0_);_("$"* \(#,##0\);_("$"* "-"??_);_(@_)</c:formatCode>
                <c:ptCount val="15"/>
                <c:pt idx="0">
                  <c:v>637850.32999999996</c:v>
                </c:pt>
                <c:pt idx="1">
                  <c:v>463874.1</c:v>
                </c:pt>
                <c:pt idx="2">
                  <c:v>495059.37</c:v>
                </c:pt>
                <c:pt idx="3">
                  <c:v>747298.96</c:v>
                </c:pt>
                <c:pt idx="4">
                  <c:v>819522.07</c:v>
                </c:pt>
                <c:pt idx="5">
                  <c:v>738170.4</c:v>
                </c:pt>
                <c:pt idx="6">
                  <c:v>925371.53</c:v>
                </c:pt>
                <c:pt idx="7">
                  <c:v>911475.58</c:v>
                </c:pt>
                <c:pt idx="8">
                  <c:v>1251344.73</c:v>
                </c:pt>
                <c:pt idx="9">
                  <c:v>1364125.86</c:v>
                </c:pt>
                <c:pt idx="10">
                  <c:v>1556074.58</c:v>
                </c:pt>
                <c:pt idx="11">
                  <c:v>1315046.96</c:v>
                </c:pt>
                <c:pt idx="12">
                  <c:v>1934658</c:v>
                </c:pt>
                <c:pt idx="13">
                  <c:v>1493404.7</c:v>
                </c:pt>
                <c:pt idx="14">
                  <c:v>556557.79</c:v>
                </c:pt>
              </c:numCache>
            </c:numRef>
          </c:val>
          <c:extLst>
            <c:ext xmlns:c16="http://schemas.microsoft.com/office/drawing/2014/chart" uri="{C3380CC4-5D6E-409C-BE32-E72D297353CC}">
              <c16:uniqueId val="{00000000-BC2C-4123-9592-007C978BE959}"/>
            </c:ext>
          </c:extLst>
        </c:ser>
        <c:ser>
          <c:idx val="1"/>
          <c:order val="1"/>
          <c:tx>
            <c:strRef>
              <c:f>DATA!$A$25</c:f>
              <c:strCache>
                <c:ptCount val="1"/>
                <c:pt idx="0">
                  <c:v>Program Support to EWU</c:v>
                </c:pt>
              </c:strCache>
            </c:strRef>
          </c:tx>
          <c:spPr>
            <a:solidFill>
              <a:schemeClr val="accent2"/>
            </a:solidFill>
            <a:ln>
              <a:noFill/>
            </a:ln>
            <a:effectLst/>
          </c:spPr>
          <c:invertIfNegative val="0"/>
          <c:cat>
            <c:strRef>
              <c:f>DATA!$G$3:$U$3</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 YTD</c:v>
                </c:pt>
              </c:strCache>
            </c:strRef>
          </c:cat>
          <c:val>
            <c:numRef>
              <c:f>DATA!$G$25:$U$25</c:f>
              <c:numCache>
                <c:formatCode>_("$"* #,##0_);_("$"* \(#,##0\);_("$"* "-"??_);_(@_)</c:formatCode>
                <c:ptCount val="15"/>
                <c:pt idx="0">
                  <c:v>799470</c:v>
                </c:pt>
                <c:pt idx="1">
                  <c:v>1112696</c:v>
                </c:pt>
                <c:pt idx="2">
                  <c:v>2153413</c:v>
                </c:pt>
                <c:pt idx="3">
                  <c:v>1893292</c:v>
                </c:pt>
                <c:pt idx="4">
                  <c:v>3214244.93</c:v>
                </c:pt>
                <c:pt idx="5">
                  <c:v>1956146.6</c:v>
                </c:pt>
                <c:pt idx="6">
                  <c:v>2109206.4699999997</c:v>
                </c:pt>
                <c:pt idx="7">
                  <c:v>2345915.42</c:v>
                </c:pt>
                <c:pt idx="8">
                  <c:v>2012346.27</c:v>
                </c:pt>
                <c:pt idx="9">
                  <c:v>1596269.77</c:v>
                </c:pt>
                <c:pt idx="10">
                  <c:v>6779744.7999999998</c:v>
                </c:pt>
                <c:pt idx="11">
                  <c:v>2608714.6599999997</c:v>
                </c:pt>
                <c:pt idx="12">
                  <c:v>1358561</c:v>
                </c:pt>
                <c:pt idx="13">
                  <c:v>1008783</c:v>
                </c:pt>
                <c:pt idx="14">
                  <c:v>1366035.32</c:v>
                </c:pt>
              </c:numCache>
            </c:numRef>
          </c:val>
          <c:extLst>
            <c:ext xmlns:c16="http://schemas.microsoft.com/office/drawing/2014/chart" uri="{C3380CC4-5D6E-409C-BE32-E72D297353CC}">
              <c16:uniqueId val="{00000001-BC2C-4123-9592-007C978BE959}"/>
            </c:ext>
          </c:extLst>
        </c:ser>
        <c:dLbls>
          <c:showLegendKey val="0"/>
          <c:showVal val="0"/>
          <c:showCatName val="0"/>
          <c:showSerName val="0"/>
          <c:showPercent val="0"/>
          <c:showBubbleSize val="0"/>
        </c:dLbls>
        <c:gapWidth val="150"/>
        <c:overlap val="100"/>
        <c:axId val="208200144"/>
        <c:axId val="361153752"/>
      </c:barChart>
      <c:catAx>
        <c:axId val="20820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1153752"/>
        <c:crosses val="autoZero"/>
        <c:auto val="1"/>
        <c:lblAlgn val="ctr"/>
        <c:lblOffset val="100"/>
        <c:noMultiLvlLbl val="0"/>
      </c:catAx>
      <c:valAx>
        <c:axId val="361153752"/>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200144"/>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FY2024 Proposed Budget</a:t>
            </a:r>
          </a:p>
        </c:rich>
      </c:tx>
      <c:layout/>
      <c:overlay val="0"/>
      <c:spPr>
        <a:noFill/>
        <a:ln>
          <a:noFill/>
        </a:ln>
        <a:effectLst/>
      </c:sp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39D-43C6-A868-401648133DD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39D-43C6-A868-401648133DD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39D-43C6-A868-401648133DD0}"/>
              </c:ext>
            </c:extLst>
          </c:dPt>
          <c:dLbls>
            <c:dLbl>
              <c:idx val="0"/>
              <c:layout/>
              <c:dLblPos val="outEnd"/>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C39D-43C6-A868-401648133DD0}"/>
                </c:ext>
              </c:extLst>
            </c:dLbl>
            <c:dLbl>
              <c:idx val="1"/>
              <c:layout/>
              <c:dLblPos val="outEnd"/>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C39D-43C6-A868-401648133DD0}"/>
                </c:ext>
              </c:extLst>
            </c:dLbl>
            <c:dLbl>
              <c:idx val="2"/>
              <c:layout/>
              <c:dLblPos val="outEnd"/>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C39D-43C6-A868-401648133DD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c15:spPr>
              </c:ext>
            </c:extLst>
          </c:dLbls>
          <c:cat>
            <c:strRef>
              <c:f>Sheet1!$I$113:$I$115</c:f>
              <c:strCache>
                <c:ptCount val="3"/>
                <c:pt idx="0">
                  <c:v>Index 1 Original Budget</c:v>
                </c:pt>
                <c:pt idx="1">
                  <c:v>Index 2 Original Budget</c:v>
                </c:pt>
                <c:pt idx="2">
                  <c:v>Local Fund Budget</c:v>
                </c:pt>
              </c:strCache>
            </c:strRef>
          </c:cat>
          <c:val>
            <c:numRef>
              <c:f>Sheet1!$J$113:$J$115</c:f>
              <c:numCache>
                <c:formatCode>_(* #,##0_);_(* \(#,##0\);_(* "-"??_);_(@_)</c:formatCode>
                <c:ptCount val="3"/>
                <c:pt idx="0">
                  <c:v>4513410</c:v>
                </c:pt>
                <c:pt idx="1">
                  <c:v>223111</c:v>
                </c:pt>
                <c:pt idx="2">
                  <c:v>969600</c:v>
                </c:pt>
              </c:numCache>
            </c:numRef>
          </c:val>
          <c:extLst>
            <c:ext xmlns:c16="http://schemas.microsoft.com/office/drawing/2014/chart" uri="{C3380CC4-5D6E-409C-BE32-E72D297353CC}">
              <c16:uniqueId val="{00000006-C39D-43C6-A868-401648133DD0}"/>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8-C39D-43C6-A868-401648133DD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C39D-43C6-A868-401648133DD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C39D-43C6-A868-401648133DD0}"/>
              </c:ext>
            </c:extLst>
          </c:dPt>
          <c:cat>
            <c:strRef>
              <c:f>Sheet1!$I$113:$I$115</c:f>
              <c:strCache>
                <c:ptCount val="3"/>
                <c:pt idx="0">
                  <c:v>Index 1 Original Budget</c:v>
                </c:pt>
                <c:pt idx="1">
                  <c:v>Index 2 Original Budget</c:v>
                </c:pt>
                <c:pt idx="2">
                  <c:v>Local Fund Budget</c:v>
                </c:pt>
              </c:strCache>
            </c:strRef>
          </c:cat>
          <c:val>
            <c:numRef>
              <c:f>Sheet1!$K$113:$K$115</c:f>
              <c:numCache>
                <c:formatCode>0%</c:formatCode>
                <c:ptCount val="3"/>
                <c:pt idx="0">
                  <c:v>0.79097691759428168</c:v>
                </c:pt>
                <c:pt idx="1">
                  <c:v>3.9100292475396155E-2</c:v>
                </c:pt>
                <c:pt idx="2">
                  <c:v>0.1699227899303222</c:v>
                </c:pt>
              </c:numCache>
            </c:numRef>
          </c:val>
          <c:extLst>
            <c:ext xmlns:c16="http://schemas.microsoft.com/office/drawing/2014/chart" uri="{C3380CC4-5D6E-409C-BE32-E72D297353CC}">
              <c16:uniqueId val="{0000000D-C39D-43C6-A868-401648133DD0}"/>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12B77-9CC4-304C-A4BE-F24555376B8A}" type="datetimeFigureOut">
              <a:rPr lang="en-US" smtClean="0"/>
              <a:t>5/11/2023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D12E1-8D44-3847-AFDC-D1BBE34FB03B}" type="slidenum">
              <a:rPr lang="en-US" smtClean="0"/>
              <a:t>‹#›</a:t>
            </a:fld>
            <a:endParaRPr lang="en-US" dirty="0"/>
          </a:p>
        </p:txBody>
      </p:sp>
    </p:spTree>
    <p:extLst>
      <p:ext uri="{BB962C8B-B14F-4D97-AF65-F5344CB8AC3E}">
        <p14:creationId xmlns:p14="http://schemas.microsoft.com/office/powerpoint/2010/main" val="3999106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ED12E1-8D44-3847-AFDC-D1BBE34FB03B}" type="slidenum">
              <a:rPr lang="en-US" smtClean="0"/>
              <a:t>2</a:t>
            </a:fld>
            <a:endParaRPr lang="en-US" dirty="0"/>
          </a:p>
        </p:txBody>
      </p:sp>
    </p:spTree>
    <p:extLst>
      <p:ext uri="{BB962C8B-B14F-4D97-AF65-F5344CB8AC3E}">
        <p14:creationId xmlns:p14="http://schemas.microsoft.com/office/powerpoint/2010/main" val="121196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ED12E1-8D44-3847-AFDC-D1BBE34FB03B}" type="slidenum">
              <a:rPr lang="en-US" smtClean="0"/>
              <a:t>5</a:t>
            </a:fld>
            <a:endParaRPr lang="en-US" dirty="0"/>
          </a:p>
        </p:txBody>
      </p:sp>
    </p:spTree>
    <p:extLst>
      <p:ext uri="{BB962C8B-B14F-4D97-AF65-F5344CB8AC3E}">
        <p14:creationId xmlns:p14="http://schemas.microsoft.com/office/powerpoint/2010/main" val="2624001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ED12E1-8D44-3847-AFDC-D1BBE34FB03B}" type="slidenum">
              <a:rPr lang="en-US" smtClean="0"/>
              <a:t>6</a:t>
            </a:fld>
            <a:endParaRPr lang="en-US" dirty="0"/>
          </a:p>
        </p:txBody>
      </p:sp>
    </p:spTree>
    <p:extLst>
      <p:ext uri="{BB962C8B-B14F-4D97-AF65-F5344CB8AC3E}">
        <p14:creationId xmlns:p14="http://schemas.microsoft.com/office/powerpoint/2010/main" val="3779244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F38D60-29F2-874C-93C0-984EB458C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88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F38D60-29F2-874C-93C0-984EB458C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3835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64F38D60-29F2-874C-93C0-984EB458C4F0}" type="slidenum">
              <a:rPr lang="en-US" smtClean="0"/>
              <a:t>10</a:t>
            </a:fld>
            <a:endParaRPr lang="en-US" dirty="0"/>
          </a:p>
        </p:txBody>
      </p:sp>
    </p:spTree>
    <p:extLst>
      <p:ext uri="{BB962C8B-B14F-4D97-AF65-F5344CB8AC3E}">
        <p14:creationId xmlns:p14="http://schemas.microsoft.com/office/powerpoint/2010/main" val="1022087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D12E1-8D44-3847-AFDC-D1BBE34FB0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6327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A02E5A-AEA2-CF4D-AA52-84E2ED1EF3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0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A02E5A-AEA2-CF4D-AA52-84E2ED1EF3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3679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A02E5A-AEA2-CF4D-AA52-84E2ED1EF3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859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A02E5A-AEA2-CF4D-AA52-84E2ED1EF3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966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A02E5A-AEA2-CF4D-AA52-84E2ED1EF3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9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awarded to 807 recipients last year.  We have over 350 scholarship awards.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D12E1-8D44-3847-AFDC-D1BBE34FB0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297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F38D60-29F2-874C-93C0-984EB458C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9038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26324968192_dcb32c1b72_o.jpg"/>
          <p:cNvPicPr>
            <a:picLocks noChangeAspect="1"/>
          </p:cNvPicPr>
          <p:nvPr userDrawn="1"/>
        </p:nvPicPr>
        <p:blipFill rotWithShape="1">
          <a:blip r:embed="rId2">
            <a:extLst>
              <a:ext uri="{28A0092B-C50C-407E-A947-70E740481C1C}">
                <a14:useLocalDpi xmlns:a14="http://schemas.microsoft.com/office/drawing/2010/main" val="0"/>
              </a:ext>
            </a:extLst>
          </a:blip>
          <a:srcRect l="30652" r="-9835"/>
          <a:stretch/>
        </p:blipFill>
        <p:spPr>
          <a:xfrm>
            <a:off x="0" y="-1"/>
            <a:ext cx="7222830" cy="6858000"/>
          </a:xfrm>
          <a:prstGeom prst="rect">
            <a:avLst/>
          </a:prstGeom>
        </p:spPr>
      </p:pic>
      <p:pic>
        <p:nvPicPr>
          <p:cNvPr id="7" name="Picture 6" descr="Red Bar.jpg"/>
          <p:cNvPicPr>
            <a:picLocks noChangeAspect="1"/>
          </p:cNvPicPr>
          <p:nvPr userDrawn="1"/>
        </p:nvPicPr>
        <p:blipFill rotWithShape="1">
          <a:blip r:embed="rId3">
            <a:extLst>
              <a:ext uri="{28A0092B-C50C-407E-A947-70E740481C1C}">
                <a14:useLocalDpi xmlns:a14="http://schemas.microsoft.com/office/drawing/2010/main" val="0"/>
              </a:ext>
            </a:extLst>
          </a:blip>
          <a:srcRect b="3284"/>
          <a:stretch/>
        </p:blipFill>
        <p:spPr>
          <a:xfrm>
            <a:off x="3894667" y="-1"/>
            <a:ext cx="5249333" cy="6858001"/>
          </a:xfrm>
          <a:prstGeom prst="rect">
            <a:avLst/>
          </a:prstGeom>
        </p:spPr>
      </p:pic>
      <p:sp>
        <p:nvSpPr>
          <p:cNvPr id="2" name="Title 1"/>
          <p:cNvSpPr>
            <a:spLocks noGrp="1"/>
          </p:cNvSpPr>
          <p:nvPr>
            <p:ph type="ctrTitle"/>
          </p:nvPr>
        </p:nvSpPr>
        <p:spPr>
          <a:xfrm>
            <a:off x="4390572" y="1874750"/>
            <a:ext cx="4067628" cy="1572381"/>
          </a:xfrm>
        </p:spPr>
        <p:txBody>
          <a:bodyPr>
            <a:normAutofit/>
          </a:bodyPr>
          <a:lstStyle>
            <a:lvl1pPr algn="l">
              <a:defRPr sz="4000" b="1" i="0">
                <a:solidFill>
                  <a:srgbClr val="FFFFFF"/>
                </a:solidFill>
                <a:latin typeface="Myriad Pro"/>
                <a:cs typeface="Myriad Pro"/>
              </a:defRPr>
            </a:lvl1pPr>
          </a:lstStyle>
          <a:p>
            <a:r>
              <a:rPr lang="en-US" dirty="0"/>
              <a:t>Click to edit Master title style</a:t>
            </a:r>
          </a:p>
        </p:txBody>
      </p:sp>
      <p:sp>
        <p:nvSpPr>
          <p:cNvPr id="3" name="Subtitle 2"/>
          <p:cNvSpPr>
            <a:spLocks noGrp="1"/>
          </p:cNvSpPr>
          <p:nvPr>
            <p:ph type="subTitle" idx="1"/>
          </p:nvPr>
        </p:nvSpPr>
        <p:spPr>
          <a:xfrm>
            <a:off x="4390572" y="3789426"/>
            <a:ext cx="4067628" cy="516467"/>
          </a:xfrm>
        </p:spPr>
        <p:txBody>
          <a:bodyPr>
            <a:normAutofit/>
          </a:bodyPr>
          <a:lstStyle>
            <a:lvl1pPr marL="0" indent="0" algn="l">
              <a:buNone/>
              <a:defRPr sz="2000" b="0" i="0">
                <a:solidFill>
                  <a:srgbClr val="FFFFFF"/>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8" name="Picture 7" descr="Logo_Tagline_Vertical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73571" y="5778081"/>
            <a:ext cx="769257" cy="719946"/>
          </a:xfrm>
          <a:prstGeom prst="rect">
            <a:avLst/>
          </a:prstGeom>
        </p:spPr>
      </p:pic>
    </p:spTree>
    <p:extLst>
      <p:ext uri="{BB962C8B-B14F-4D97-AF65-F5344CB8AC3E}">
        <p14:creationId xmlns:p14="http://schemas.microsoft.com/office/powerpoint/2010/main" val="210834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B5A20E7-78D4-374F-B3D0-CF0D37868FCE}" type="datetimeFigureOut">
              <a:rPr lang="en-US" smtClean="0"/>
              <a:t>5/11/2023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D4B18AA-414D-DB48-AB8D-194318148CF5}" type="slidenum">
              <a:rPr lang="en-US" smtClean="0"/>
              <a:t>‹#›</a:t>
            </a:fld>
            <a:endParaRPr lang="en-US" dirty="0"/>
          </a:p>
        </p:txBody>
      </p:sp>
    </p:spTree>
    <p:extLst>
      <p:ext uri="{BB962C8B-B14F-4D97-AF65-F5344CB8AC3E}">
        <p14:creationId xmlns:p14="http://schemas.microsoft.com/office/powerpoint/2010/main" val="1809247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87713" y="4406900"/>
            <a:ext cx="7006999" cy="1362075"/>
          </a:xfrm>
        </p:spPr>
        <p:txBody>
          <a:bodyPr anchor="t"/>
          <a:lstStyle>
            <a:lvl1pPr algn="l">
              <a:defRPr sz="4000" b="1" cap="all"/>
            </a:lvl1p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487713" y="2906713"/>
            <a:ext cx="70069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9800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B5A20E7-78D4-374F-B3D0-CF0D37868FCE}" type="datetimeFigureOut">
              <a:rPr lang="en-US" smtClean="0"/>
              <a:t>5/11/2023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D4B18AA-414D-DB48-AB8D-194318148CF5}" type="slidenum">
              <a:rPr lang="en-US" smtClean="0"/>
              <a:t>‹#›</a:t>
            </a:fld>
            <a:endParaRPr lang="en-US" dirty="0"/>
          </a:p>
        </p:txBody>
      </p:sp>
    </p:spTree>
    <p:extLst>
      <p:ext uri="{BB962C8B-B14F-4D97-AF65-F5344CB8AC3E}">
        <p14:creationId xmlns:p14="http://schemas.microsoft.com/office/powerpoint/2010/main" val="317986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B5A20E7-78D4-374F-B3D0-CF0D37868FCE}" type="datetimeFigureOut">
              <a:rPr lang="en-US" smtClean="0"/>
              <a:t>5/11/2023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D4B18AA-414D-DB48-AB8D-194318148CF5}" type="slidenum">
              <a:rPr lang="en-US" smtClean="0"/>
              <a:t>‹#›</a:t>
            </a:fld>
            <a:endParaRPr lang="en-US" dirty="0"/>
          </a:p>
        </p:txBody>
      </p:sp>
    </p:spTree>
    <p:extLst>
      <p:ext uri="{BB962C8B-B14F-4D97-AF65-F5344CB8AC3E}">
        <p14:creationId xmlns:p14="http://schemas.microsoft.com/office/powerpoint/2010/main" val="1206286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268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900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36895" y="273050"/>
            <a:ext cx="3008313" cy="1256448"/>
          </a:xfrm>
        </p:spPr>
        <p:txBody>
          <a:bodyPr anchor="b"/>
          <a:lstStyle>
            <a:lvl1pPr algn="l">
              <a:defRPr sz="2000" b="1"/>
            </a:lvl1pPr>
          </a:lstStyle>
          <a:p>
            <a:r>
              <a:rPr lang="en-US" dirty="0"/>
              <a:t>Click to edit Master </a:t>
            </a:r>
            <a:br>
              <a:rPr lang="en-US" dirty="0"/>
            </a:br>
            <a:r>
              <a:rPr lang="en-US" dirty="0"/>
              <a:t>title style</a:t>
            </a:r>
          </a:p>
        </p:txBody>
      </p:sp>
      <p:sp>
        <p:nvSpPr>
          <p:cNvPr id="3" name="Content Placeholder 2"/>
          <p:cNvSpPr>
            <a:spLocks noGrp="1"/>
          </p:cNvSpPr>
          <p:nvPr>
            <p:ph idx="1"/>
          </p:nvPr>
        </p:nvSpPr>
        <p:spPr>
          <a:xfrm>
            <a:off x="4680857" y="273050"/>
            <a:ext cx="4005942" cy="6234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36895" y="1435100"/>
            <a:ext cx="3008313" cy="50721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84026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573" y="4800600"/>
            <a:ext cx="6601806"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28572" y="612775"/>
            <a:ext cx="660180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828573" y="5367338"/>
            <a:ext cx="660180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93017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7935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6256791"/>
          </a:xfrm>
        </p:spPr>
        <p:txBody>
          <a:bodyPr vert="eaVert"/>
          <a:lstStyle/>
          <a:p>
            <a:r>
              <a:rPr lang="en-US" dirty="0"/>
              <a:t>Click to edit Master </a:t>
            </a:r>
            <a:br>
              <a:rPr lang="en-US" dirty="0"/>
            </a:br>
            <a:r>
              <a:rPr lang="en-US" dirty="0"/>
              <a:t>title style</a:t>
            </a:r>
          </a:p>
        </p:txBody>
      </p:sp>
      <p:sp>
        <p:nvSpPr>
          <p:cNvPr id="3" name="Vertical Text Placeholder 2"/>
          <p:cNvSpPr>
            <a:spLocks noGrp="1"/>
          </p:cNvSpPr>
          <p:nvPr>
            <p:ph type="body" orient="vert" idx="1"/>
          </p:nvPr>
        </p:nvSpPr>
        <p:spPr>
          <a:xfrm>
            <a:off x="1306286" y="274638"/>
            <a:ext cx="5170714" cy="625679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207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26324968192_dcb32c1b72_o.jpg"/>
          <p:cNvPicPr>
            <a:picLocks noChangeAspect="1"/>
          </p:cNvPicPr>
          <p:nvPr userDrawn="1"/>
        </p:nvPicPr>
        <p:blipFill rotWithShape="1">
          <a:blip r:embed="rId2">
            <a:extLst>
              <a:ext uri="{28A0092B-C50C-407E-A947-70E740481C1C}">
                <a14:useLocalDpi xmlns:a14="http://schemas.microsoft.com/office/drawing/2010/main" val="0"/>
              </a:ext>
            </a:extLst>
          </a:blip>
          <a:srcRect l="30652" r="-9835"/>
          <a:stretch/>
        </p:blipFill>
        <p:spPr>
          <a:xfrm>
            <a:off x="0" y="-1"/>
            <a:ext cx="7222830" cy="6858000"/>
          </a:xfrm>
          <a:prstGeom prst="rect">
            <a:avLst/>
          </a:prstGeom>
        </p:spPr>
      </p:pic>
      <p:pic>
        <p:nvPicPr>
          <p:cNvPr id="7" name="Picture 6" descr="Red Bar.jpg"/>
          <p:cNvPicPr>
            <a:picLocks noChangeAspect="1"/>
          </p:cNvPicPr>
          <p:nvPr userDrawn="1"/>
        </p:nvPicPr>
        <p:blipFill rotWithShape="1">
          <a:blip r:embed="rId3">
            <a:extLst>
              <a:ext uri="{28A0092B-C50C-407E-A947-70E740481C1C}">
                <a14:useLocalDpi xmlns:a14="http://schemas.microsoft.com/office/drawing/2010/main" val="0"/>
              </a:ext>
            </a:extLst>
          </a:blip>
          <a:srcRect b="3284"/>
          <a:stretch/>
        </p:blipFill>
        <p:spPr>
          <a:xfrm>
            <a:off x="3894667" y="-1"/>
            <a:ext cx="5249333" cy="6858001"/>
          </a:xfrm>
          <a:prstGeom prst="rect">
            <a:avLst/>
          </a:prstGeom>
        </p:spPr>
      </p:pic>
      <p:sp>
        <p:nvSpPr>
          <p:cNvPr id="2" name="Title 1"/>
          <p:cNvSpPr>
            <a:spLocks noGrp="1"/>
          </p:cNvSpPr>
          <p:nvPr>
            <p:ph type="ctrTitle"/>
          </p:nvPr>
        </p:nvSpPr>
        <p:spPr>
          <a:xfrm>
            <a:off x="4390572" y="1874750"/>
            <a:ext cx="4067628" cy="1572381"/>
          </a:xfrm>
        </p:spPr>
        <p:txBody>
          <a:bodyPr>
            <a:normAutofit/>
          </a:bodyPr>
          <a:lstStyle>
            <a:lvl1pPr algn="l">
              <a:defRPr sz="4000" b="1" i="0">
                <a:solidFill>
                  <a:srgbClr val="FFFFFF"/>
                </a:solidFill>
                <a:latin typeface="Myriad Pro"/>
                <a:cs typeface="Myriad Pro"/>
              </a:defRPr>
            </a:lvl1pPr>
          </a:lstStyle>
          <a:p>
            <a:r>
              <a:rPr lang="en-US"/>
              <a:t>Click to edit Master title style</a:t>
            </a:r>
            <a:endParaRPr lang="en-US" dirty="0"/>
          </a:p>
        </p:txBody>
      </p:sp>
      <p:sp>
        <p:nvSpPr>
          <p:cNvPr id="3" name="Subtitle 2"/>
          <p:cNvSpPr>
            <a:spLocks noGrp="1"/>
          </p:cNvSpPr>
          <p:nvPr>
            <p:ph type="subTitle" idx="1"/>
          </p:nvPr>
        </p:nvSpPr>
        <p:spPr>
          <a:xfrm>
            <a:off x="4390572" y="3789426"/>
            <a:ext cx="4067628" cy="516467"/>
          </a:xfrm>
        </p:spPr>
        <p:txBody>
          <a:bodyPr>
            <a:normAutofit/>
          </a:bodyPr>
          <a:lstStyle>
            <a:lvl1pPr marL="0" indent="0" algn="l">
              <a:buNone/>
              <a:defRPr sz="2000" b="0" i="0">
                <a:solidFill>
                  <a:srgbClr val="FFFFFF"/>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8" name="Picture 7" descr="Logo_Tagline_Vertical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73571" y="5778081"/>
            <a:ext cx="769257" cy="719946"/>
          </a:xfrm>
          <a:prstGeom prst="rect">
            <a:avLst/>
          </a:prstGeom>
        </p:spPr>
      </p:pic>
    </p:spTree>
    <p:extLst>
      <p:ext uri="{BB962C8B-B14F-4D97-AF65-F5344CB8AC3E}">
        <p14:creationId xmlns:p14="http://schemas.microsoft.com/office/powerpoint/2010/main" val="206943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B5A20E7-78D4-374F-B3D0-CF0D37868FCE}" type="datetimeFigureOut">
              <a:rPr lang="en-US" smtClean="0"/>
              <a:t>5/11/2023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D4B18AA-414D-DB48-AB8D-194318148CF5}" type="slidenum">
              <a:rPr lang="en-US" smtClean="0"/>
              <a:t>‹#›</a:t>
            </a:fld>
            <a:endParaRPr lang="en-US" dirty="0"/>
          </a:p>
        </p:txBody>
      </p:sp>
    </p:spTree>
    <p:extLst>
      <p:ext uri="{BB962C8B-B14F-4D97-AF65-F5344CB8AC3E}">
        <p14:creationId xmlns:p14="http://schemas.microsoft.com/office/powerpoint/2010/main" val="1372987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87713" y="4406900"/>
            <a:ext cx="7006999" cy="1362075"/>
          </a:xfrm>
        </p:spPr>
        <p:txBody>
          <a:bodyPr anchor="t"/>
          <a:lstStyle>
            <a:lvl1pPr algn="l">
              <a:defRPr sz="4000" b="1" cap="all"/>
            </a:lvl1p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487713" y="2906713"/>
            <a:ext cx="70069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21906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B5A20E7-78D4-374F-B3D0-CF0D37868FCE}" type="datetimeFigureOut">
              <a:rPr lang="en-US" smtClean="0"/>
              <a:t>5/11/2023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D4B18AA-414D-DB48-AB8D-194318148CF5}" type="slidenum">
              <a:rPr lang="en-US" smtClean="0"/>
              <a:t>‹#›</a:t>
            </a:fld>
            <a:endParaRPr lang="en-US" dirty="0"/>
          </a:p>
        </p:txBody>
      </p:sp>
    </p:spTree>
    <p:extLst>
      <p:ext uri="{BB962C8B-B14F-4D97-AF65-F5344CB8AC3E}">
        <p14:creationId xmlns:p14="http://schemas.microsoft.com/office/powerpoint/2010/main" val="22780245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B5A20E7-78D4-374F-B3D0-CF0D37868FCE}" type="datetimeFigureOut">
              <a:rPr lang="en-US" smtClean="0"/>
              <a:t>5/11/2023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D4B18AA-414D-DB48-AB8D-194318148CF5}" type="slidenum">
              <a:rPr lang="en-US" smtClean="0"/>
              <a:t>‹#›</a:t>
            </a:fld>
            <a:endParaRPr lang="en-US" dirty="0"/>
          </a:p>
        </p:txBody>
      </p:sp>
    </p:spTree>
    <p:extLst>
      <p:ext uri="{BB962C8B-B14F-4D97-AF65-F5344CB8AC3E}">
        <p14:creationId xmlns:p14="http://schemas.microsoft.com/office/powerpoint/2010/main" val="1855917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96798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915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36895" y="273050"/>
            <a:ext cx="3008313" cy="1256448"/>
          </a:xfrm>
        </p:spPr>
        <p:txBody>
          <a:bodyPr anchor="b"/>
          <a:lstStyle>
            <a:lvl1pPr algn="l">
              <a:defRPr sz="2000" b="1"/>
            </a:lvl1pPr>
          </a:lstStyle>
          <a:p>
            <a:r>
              <a:rPr lang="en-US" dirty="0"/>
              <a:t>Click to edit Master </a:t>
            </a:r>
            <a:br>
              <a:rPr lang="en-US" dirty="0"/>
            </a:br>
            <a:r>
              <a:rPr lang="en-US" dirty="0"/>
              <a:t>title style</a:t>
            </a:r>
          </a:p>
        </p:txBody>
      </p:sp>
      <p:sp>
        <p:nvSpPr>
          <p:cNvPr id="3" name="Content Placeholder 2"/>
          <p:cNvSpPr>
            <a:spLocks noGrp="1"/>
          </p:cNvSpPr>
          <p:nvPr>
            <p:ph idx="1"/>
          </p:nvPr>
        </p:nvSpPr>
        <p:spPr>
          <a:xfrm>
            <a:off x="4680857" y="273050"/>
            <a:ext cx="4005942" cy="6234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36895" y="1435100"/>
            <a:ext cx="3008313" cy="50721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23638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573" y="4800600"/>
            <a:ext cx="6601806"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28572" y="612775"/>
            <a:ext cx="660180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828573" y="5367338"/>
            <a:ext cx="660180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248712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642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6256791"/>
          </a:xfrm>
        </p:spPr>
        <p:txBody>
          <a:bodyPr vert="eaVert"/>
          <a:lstStyle/>
          <a:p>
            <a:r>
              <a:rPr lang="en-US" dirty="0"/>
              <a:t>Click to edit Master </a:t>
            </a:r>
            <a:br>
              <a:rPr lang="en-US" dirty="0"/>
            </a:br>
            <a:r>
              <a:rPr lang="en-US" dirty="0"/>
              <a:t>title style</a:t>
            </a:r>
          </a:p>
        </p:txBody>
      </p:sp>
      <p:sp>
        <p:nvSpPr>
          <p:cNvPr id="3" name="Vertical Text Placeholder 2"/>
          <p:cNvSpPr>
            <a:spLocks noGrp="1"/>
          </p:cNvSpPr>
          <p:nvPr>
            <p:ph type="body" orient="vert" idx="1"/>
          </p:nvPr>
        </p:nvSpPr>
        <p:spPr>
          <a:xfrm>
            <a:off x="1306286" y="274638"/>
            <a:ext cx="5170714" cy="62567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9047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63524" y="274638"/>
            <a:ext cx="7223276"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63524" y="1600200"/>
            <a:ext cx="7223276"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Untitled-1.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088570" cy="6858000"/>
          </a:xfrm>
          <a:prstGeom prst="rect">
            <a:avLst/>
          </a:prstGeom>
        </p:spPr>
      </p:pic>
      <p:pic>
        <p:nvPicPr>
          <p:cNvPr id="8" name="Picture 7" descr="Logo_Tagline_Vertical_White.eps"/>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6721" y="6072819"/>
            <a:ext cx="450179" cy="421322"/>
          </a:xfrm>
          <a:prstGeom prst="rect">
            <a:avLst/>
          </a:prstGeom>
        </p:spPr>
      </p:pic>
    </p:spTree>
    <p:extLst>
      <p:ext uri="{BB962C8B-B14F-4D97-AF65-F5344CB8AC3E}">
        <p14:creationId xmlns:p14="http://schemas.microsoft.com/office/powerpoint/2010/main" val="219871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63524" y="274638"/>
            <a:ext cx="7223276"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63524" y="1600200"/>
            <a:ext cx="7223276"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Untitled-1.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088570" cy="6858000"/>
          </a:xfrm>
          <a:prstGeom prst="rect">
            <a:avLst/>
          </a:prstGeom>
        </p:spPr>
      </p:pic>
      <p:pic>
        <p:nvPicPr>
          <p:cNvPr id="8" name="Picture 7" descr="Logo_Tagline_Vertical_White.eps"/>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6721" y="6072819"/>
            <a:ext cx="450179" cy="421322"/>
          </a:xfrm>
          <a:prstGeom prst="rect">
            <a:avLst/>
          </a:prstGeom>
        </p:spPr>
      </p:pic>
    </p:spTree>
    <p:extLst>
      <p:ext uri="{BB962C8B-B14F-4D97-AF65-F5344CB8AC3E}">
        <p14:creationId xmlns:p14="http://schemas.microsoft.com/office/powerpoint/2010/main" val="35156068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wu.edu/give/staff-director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90572" y="767166"/>
            <a:ext cx="4067628" cy="3680847"/>
          </a:xfrm>
        </p:spPr>
        <p:txBody>
          <a:bodyPr>
            <a:normAutofit fontScale="90000"/>
          </a:bodyPr>
          <a:lstStyle/>
          <a:p>
            <a:pPr algn="ctr"/>
            <a:r>
              <a:rPr lang="en-US" dirty="0" smtClean="0"/>
              <a:t>University Advancement</a:t>
            </a:r>
            <a:br>
              <a:rPr lang="en-US" dirty="0" smtClean="0"/>
            </a:br>
            <a:r>
              <a:rPr lang="en-US" dirty="0" smtClean="0"/>
              <a:t/>
            </a:r>
            <a:br>
              <a:rPr lang="en-US" dirty="0" smtClean="0"/>
            </a:br>
            <a:r>
              <a:rPr lang="en-US" dirty="0" smtClean="0"/>
              <a:t>FY24 Proposed Budget</a:t>
            </a:r>
            <a:br>
              <a:rPr lang="en-US" dirty="0" smtClean="0"/>
            </a:br>
            <a:endParaRPr lang="en-US" dirty="0"/>
          </a:p>
        </p:txBody>
      </p:sp>
      <p:sp>
        <p:nvSpPr>
          <p:cNvPr id="3" name="Subtitle 2"/>
          <p:cNvSpPr>
            <a:spLocks noGrp="1"/>
          </p:cNvSpPr>
          <p:nvPr>
            <p:ph type="subTitle" idx="1"/>
          </p:nvPr>
        </p:nvSpPr>
        <p:spPr>
          <a:xfrm>
            <a:off x="4491311" y="4811598"/>
            <a:ext cx="4067628" cy="927301"/>
          </a:xfrm>
        </p:spPr>
        <p:txBody>
          <a:bodyPr>
            <a:normAutofit fontScale="85000" lnSpcReduction="10000"/>
          </a:bodyPr>
          <a:lstStyle/>
          <a:p>
            <a:r>
              <a:rPr lang="en-US" dirty="0"/>
              <a:t>Barb Richey, VP </a:t>
            </a:r>
            <a:r>
              <a:rPr lang="en-US" dirty="0" smtClean="0"/>
              <a:t>of </a:t>
            </a:r>
            <a:r>
              <a:rPr lang="en-US" dirty="0"/>
              <a:t>University </a:t>
            </a:r>
            <a:r>
              <a:rPr lang="en-US" dirty="0" smtClean="0"/>
              <a:t>Advancement</a:t>
            </a:r>
          </a:p>
          <a:p>
            <a:r>
              <a:rPr lang="en-US" dirty="0" smtClean="0"/>
              <a:t>Executive Director of the EWU Foundation</a:t>
            </a:r>
            <a:endParaRPr lang="en-US" dirty="0"/>
          </a:p>
          <a:p>
            <a:r>
              <a:rPr lang="en-US" dirty="0" smtClean="0"/>
              <a:t>May 12, 2023</a:t>
            </a:r>
            <a:endParaRPr lang="en-US" dirty="0"/>
          </a:p>
        </p:txBody>
      </p:sp>
    </p:spTree>
    <p:extLst>
      <p:ext uri="{BB962C8B-B14F-4D97-AF65-F5344CB8AC3E}">
        <p14:creationId xmlns:p14="http://schemas.microsoft.com/office/powerpoint/2010/main" val="664860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147A4-AD1C-D047-8511-89ACD525A97D}"/>
              </a:ext>
            </a:extLst>
          </p:cNvPr>
          <p:cNvSpPr>
            <a:spLocks noGrp="1"/>
          </p:cNvSpPr>
          <p:nvPr>
            <p:ph type="title"/>
          </p:nvPr>
        </p:nvSpPr>
        <p:spPr/>
        <p:txBody>
          <a:bodyPr/>
          <a:lstStyle/>
          <a:p>
            <a:r>
              <a:rPr lang="en-US" b="1" dirty="0"/>
              <a:t>Advancement Mission</a:t>
            </a:r>
          </a:p>
        </p:txBody>
      </p:sp>
      <p:sp>
        <p:nvSpPr>
          <p:cNvPr id="3" name="Content Placeholder 2">
            <a:extLst>
              <a:ext uri="{FF2B5EF4-FFF2-40B4-BE49-F238E27FC236}">
                <a16:creationId xmlns:a16="http://schemas.microsoft.com/office/drawing/2014/main" id="{368AA3E6-C546-6745-B6F1-5769C1CE6901}"/>
              </a:ext>
            </a:extLst>
          </p:cNvPr>
          <p:cNvSpPr>
            <a:spLocks noGrp="1"/>
          </p:cNvSpPr>
          <p:nvPr>
            <p:ph idx="1"/>
          </p:nvPr>
        </p:nvSpPr>
        <p:spPr/>
        <p:txBody>
          <a:bodyPr>
            <a:normAutofit fontScale="85000" lnSpcReduction="10000"/>
          </a:bodyPr>
          <a:lstStyle/>
          <a:p>
            <a:r>
              <a:rPr lang="en-US" b="1" u="sng" dirty="0">
                <a:hlinkClick r:id="rId3"/>
              </a:rPr>
              <a:t>University Advancement</a:t>
            </a:r>
            <a:r>
              <a:rPr lang="en-US" dirty="0"/>
              <a:t>, leads an integrated and collaborative effort to develop, communicate and enhance Eastern Washington University’s image and academic reputation; </a:t>
            </a:r>
            <a:r>
              <a:rPr lang="en-US" b="1" dirty="0"/>
              <a:t>build and nurture relationships with its constituents</a:t>
            </a:r>
            <a:r>
              <a:rPr lang="en-US" dirty="0"/>
              <a:t>; and secure philanthropic investment in the university’s strategic goals, its programs and students.</a:t>
            </a:r>
          </a:p>
          <a:p>
            <a:r>
              <a:rPr lang="en-US" dirty="0"/>
              <a:t>Ultimately, advancing the mission of Eastern Washington University all while focused on donor intent in an ethical manner.</a:t>
            </a:r>
          </a:p>
        </p:txBody>
      </p:sp>
    </p:spTree>
    <p:extLst>
      <p:ext uri="{BB962C8B-B14F-4D97-AF65-F5344CB8AC3E}">
        <p14:creationId xmlns:p14="http://schemas.microsoft.com/office/powerpoint/2010/main" val="1413200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9673-4DAC-D54E-93A3-2EE4C988FD73}"/>
              </a:ext>
            </a:extLst>
          </p:cNvPr>
          <p:cNvSpPr>
            <a:spLocks noGrp="1"/>
          </p:cNvSpPr>
          <p:nvPr>
            <p:ph type="title"/>
          </p:nvPr>
        </p:nvSpPr>
        <p:spPr/>
        <p:txBody>
          <a:bodyPr>
            <a:normAutofit fontScale="90000"/>
          </a:bodyPr>
          <a:lstStyle/>
          <a:p>
            <a:r>
              <a:rPr lang="en-US" b="1" dirty="0"/>
              <a:t>Advancement Overview</a:t>
            </a:r>
            <a:r>
              <a:rPr lang="en-US" dirty="0"/>
              <a:t>	</a:t>
            </a:r>
            <a:r>
              <a:rPr lang="en-US" dirty="0" smtClean="0"/>
              <a:t/>
            </a:r>
            <a:br>
              <a:rPr lang="en-US" dirty="0" smtClean="0"/>
            </a:br>
            <a:r>
              <a:rPr lang="en-US" dirty="0" smtClean="0"/>
              <a:t>FY2024 Staffing</a:t>
            </a:r>
            <a:r>
              <a:rPr lang="en-US" dirty="0"/>
              <a:t>	</a:t>
            </a:r>
          </a:p>
        </p:txBody>
      </p:sp>
      <p:sp>
        <p:nvSpPr>
          <p:cNvPr id="3" name="Content Placeholder 2">
            <a:extLst>
              <a:ext uri="{FF2B5EF4-FFF2-40B4-BE49-F238E27FC236}">
                <a16:creationId xmlns:a16="http://schemas.microsoft.com/office/drawing/2014/main" id="{B51C9607-A8F0-124D-91E1-44D6188D21EC}"/>
              </a:ext>
            </a:extLst>
          </p:cNvPr>
          <p:cNvSpPr>
            <a:spLocks noGrp="1"/>
          </p:cNvSpPr>
          <p:nvPr>
            <p:ph idx="1"/>
          </p:nvPr>
        </p:nvSpPr>
        <p:spPr>
          <a:xfrm>
            <a:off x="1246173" y="1600200"/>
            <a:ext cx="7574146" cy="4525963"/>
          </a:xfrm>
        </p:spPr>
        <p:txBody>
          <a:bodyPr>
            <a:normAutofit lnSpcReduction="10000"/>
          </a:bodyPr>
          <a:lstStyle/>
          <a:p>
            <a:r>
              <a:rPr lang="en-US" dirty="0"/>
              <a:t>Office of Alumni Relations (3 FTE</a:t>
            </a:r>
            <a:r>
              <a:rPr lang="en-US" dirty="0" smtClean="0"/>
              <a:t>)</a:t>
            </a:r>
          </a:p>
          <a:p>
            <a:pPr marL="0" indent="0">
              <a:buNone/>
            </a:pPr>
            <a:endParaRPr lang="en-US" dirty="0"/>
          </a:p>
          <a:p>
            <a:r>
              <a:rPr lang="en-US" dirty="0"/>
              <a:t>Office of Marketing, Web, Social Media,  and Communications (</a:t>
            </a:r>
            <a:r>
              <a:rPr lang="en-US" dirty="0" smtClean="0"/>
              <a:t>13.75 </a:t>
            </a:r>
            <a:r>
              <a:rPr lang="en-US" dirty="0"/>
              <a:t>FTE</a:t>
            </a:r>
            <a:r>
              <a:rPr lang="en-US" dirty="0" smtClean="0"/>
              <a:t>)</a:t>
            </a:r>
          </a:p>
          <a:p>
            <a:pPr marL="0" indent="0">
              <a:buNone/>
            </a:pPr>
            <a:endParaRPr lang="en-US" dirty="0"/>
          </a:p>
          <a:p>
            <a:r>
              <a:rPr lang="en-US" dirty="0"/>
              <a:t>Office of Philanthropy </a:t>
            </a:r>
            <a:r>
              <a:rPr lang="en-US" dirty="0" smtClean="0"/>
              <a:t>(13 </a:t>
            </a:r>
            <a:r>
              <a:rPr lang="en-US" dirty="0"/>
              <a:t>FTE</a:t>
            </a:r>
            <a:r>
              <a:rPr lang="en-US" dirty="0" smtClean="0"/>
              <a:t>)</a:t>
            </a:r>
          </a:p>
          <a:p>
            <a:pPr marL="0" indent="0">
              <a:buNone/>
            </a:pPr>
            <a:endParaRPr lang="en-US" dirty="0"/>
          </a:p>
          <a:p>
            <a:r>
              <a:rPr lang="en-US" dirty="0"/>
              <a:t>Office of Advancement Services </a:t>
            </a:r>
            <a:r>
              <a:rPr lang="en-US" dirty="0" smtClean="0"/>
              <a:t>(7.63 </a:t>
            </a:r>
            <a:r>
              <a:rPr lang="en-US" dirty="0"/>
              <a:t>FTE)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04237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9673-4DAC-D54E-93A3-2EE4C988FD73}"/>
              </a:ext>
            </a:extLst>
          </p:cNvPr>
          <p:cNvSpPr>
            <a:spLocks noGrp="1"/>
          </p:cNvSpPr>
          <p:nvPr>
            <p:ph type="title"/>
          </p:nvPr>
        </p:nvSpPr>
        <p:spPr/>
        <p:txBody>
          <a:bodyPr>
            <a:normAutofit fontScale="90000"/>
          </a:bodyPr>
          <a:lstStyle/>
          <a:p>
            <a:r>
              <a:rPr lang="en-US" b="1" dirty="0"/>
              <a:t>Advancement Overview	</a:t>
            </a:r>
            <a:r>
              <a:rPr lang="en-US" b="1" dirty="0" smtClean="0"/>
              <a:t/>
            </a:r>
            <a:br>
              <a:rPr lang="en-US" b="1" dirty="0" smtClean="0"/>
            </a:br>
            <a:r>
              <a:rPr lang="en-US" dirty="0" smtClean="0"/>
              <a:t>FY2024 Index 1 Budget</a:t>
            </a:r>
            <a:r>
              <a:rPr lang="en-US" dirty="0"/>
              <a:t>	</a:t>
            </a:r>
          </a:p>
        </p:txBody>
      </p:sp>
      <p:sp>
        <p:nvSpPr>
          <p:cNvPr id="3" name="Content Placeholder 2">
            <a:extLst>
              <a:ext uri="{FF2B5EF4-FFF2-40B4-BE49-F238E27FC236}">
                <a16:creationId xmlns:a16="http://schemas.microsoft.com/office/drawing/2014/main" id="{B51C9607-A8F0-124D-91E1-44D6188D21EC}"/>
              </a:ext>
            </a:extLst>
          </p:cNvPr>
          <p:cNvSpPr>
            <a:spLocks noGrp="1"/>
          </p:cNvSpPr>
          <p:nvPr>
            <p:ph idx="1"/>
          </p:nvPr>
        </p:nvSpPr>
        <p:spPr>
          <a:xfrm>
            <a:off x="1189529" y="1925904"/>
            <a:ext cx="7760262" cy="4200259"/>
          </a:xfrm>
        </p:spPr>
        <p:txBody>
          <a:bodyPr>
            <a:normAutofit/>
          </a:bodyPr>
          <a:lstStyle/>
          <a:p>
            <a:r>
              <a:rPr lang="en-US" dirty="0" smtClean="0"/>
              <a:t>Compensation $4,090,005</a:t>
            </a:r>
          </a:p>
          <a:p>
            <a:pPr marL="0" indent="0">
              <a:buNone/>
            </a:pPr>
            <a:endParaRPr lang="en-US" dirty="0" smtClean="0"/>
          </a:p>
          <a:p>
            <a:r>
              <a:rPr lang="en-US" dirty="0" smtClean="0"/>
              <a:t>Direct expenses/operating $423,405</a:t>
            </a:r>
          </a:p>
          <a:p>
            <a:endParaRPr lang="en-US" dirty="0"/>
          </a:p>
          <a:p>
            <a:r>
              <a:rPr lang="en-US" dirty="0" smtClean="0"/>
              <a:t>Total budget University support $4,513,410</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68018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Original Budgets FY18 – FY24</a:t>
            </a:r>
            <a:endParaRPr lang="en-US" dirty="0"/>
          </a:p>
        </p:txBody>
      </p:sp>
      <p:sp>
        <p:nvSpPr>
          <p:cNvPr id="3" name="TextBox 2"/>
          <p:cNvSpPr txBox="1"/>
          <p:nvPr/>
        </p:nvSpPr>
        <p:spPr>
          <a:xfrm>
            <a:off x="1463524" y="1368795"/>
            <a:ext cx="7282179" cy="4218582"/>
          </a:xfrm>
          <a:prstGeom prst="rect">
            <a:avLst/>
          </a:prstGeom>
          <a:noFill/>
        </p:spPr>
        <p:txBody>
          <a:bodyPr wrap="square" rtlCol="0">
            <a:spAutoFit/>
          </a:bodyPr>
          <a:lstStyle/>
          <a:p>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133519502"/>
              </p:ext>
            </p:extLst>
          </p:nvPr>
        </p:nvGraphicFramePr>
        <p:xfrm>
          <a:off x="1340603" y="1417638"/>
          <a:ext cx="7346197" cy="471194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463525" y="6354305"/>
            <a:ext cx="7223276" cy="276999"/>
          </a:xfrm>
          <a:prstGeom prst="rect">
            <a:avLst/>
          </a:prstGeom>
          <a:noFill/>
        </p:spPr>
        <p:txBody>
          <a:bodyPr wrap="square" rtlCol="0">
            <a:spAutoFit/>
          </a:bodyPr>
          <a:lstStyle/>
          <a:p>
            <a:r>
              <a:rPr lang="en-US" sz="1200" dirty="0" smtClean="0"/>
              <a:t>FY24 budget increase due to rise in benefit costs – no additional FTE</a:t>
            </a:r>
            <a:endParaRPr lang="en-US" sz="1200" dirty="0"/>
          </a:p>
        </p:txBody>
      </p:sp>
    </p:spTree>
    <p:extLst>
      <p:ext uri="{BB962C8B-B14F-4D97-AF65-F5344CB8AC3E}">
        <p14:creationId xmlns:p14="http://schemas.microsoft.com/office/powerpoint/2010/main" val="3668978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Advancement Budget as Percentage of Eastern Washington University</a:t>
            </a:r>
            <a:endParaRPr lang="en-US" sz="3600" dirty="0"/>
          </a:p>
        </p:txBody>
      </p:sp>
      <p:sp>
        <p:nvSpPr>
          <p:cNvPr id="3" name="TextBox 2"/>
          <p:cNvSpPr txBox="1"/>
          <p:nvPr/>
        </p:nvSpPr>
        <p:spPr>
          <a:xfrm>
            <a:off x="1463524" y="1368795"/>
            <a:ext cx="7282179" cy="4218582"/>
          </a:xfrm>
          <a:prstGeom prst="rect">
            <a:avLst/>
          </a:prstGeom>
          <a:noFill/>
        </p:spPr>
        <p:txBody>
          <a:bodyPr wrap="square" rtlCol="0">
            <a:spAutoFit/>
          </a:bodyPr>
          <a:lstStyle/>
          <a:p>
            <a:endParaRPr lang="en-US" dirty="0"/>
          </a:p>
        </p:txBody>
      </p:sp>
      <p:graphicFrame>
        <p:nvGraphicFramePr>
          <p:cNvPr id="6" name="Chart 5"/>
          <p:cNvGraphicFramePr>
            <a:graphicFrameLocks/>
          </p:cNvGraphicFramePr>
          <p:nvPr>
            <p:extLst>
              <p:ext uri="{D42A27DB-BD31-4B8C-83A1-F6EECF244321}">
                <p14:modId xmlns:p14="http://schemas.microsoft.com/office/powerpoint/2010/main" val="2822958493"/>
              </p:ext>
            </p:extLst>
          </p:nvPr>
        </p:nvGraphicFramePr>
        <p:xfrm>
          <a:off x="1607416" y="1502879"/>
          <a:ext cx="6935492" cy="47506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7896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EWU Foundation</a:t>
            </a:r>
            <a:endParaRPr lang="en-US" dirty="0"/>
          </a:p>
        </p:txBody>
      </p:sp>
    </p:spTree>
    <p:extLst>
      <p:ext uri="{BB962C8B-B14F-4D97-AF65-F5344CB8AC3E}">
        <p14:creationId xmlns:p14="http://schemas.microsoft.com/office/powerpoint/2010/main" val="17575081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0000" y="393700"/>
            <a:ext cx="7416800" cy="6159500"/>
          </a:xfrm>
        </p:spPr>
        <p:txBody>
          <a:bodyPr>
            <a:normAutofit/>
          </a:bodyPr>
          <a:lstStyle/>
          <a:p>
            <a:pPr marL="0" indent="0">
              <a:buNone/>
            </a:pPr>
            <a:r>
              <a:rPr lang="en-US" b="1" dirty="0" smtClean="0"/>
              <a:t>Foundation Overview</a:t>
            </a:r>
          </a:p>
          <a:p>
            <a:r>
              <a:rPr lang="en-US" dirty="0" smtClean="0"/>
              <a:t>The Eastern Washington University Foundation is a 501(c)(3), not for profit organization, responsible for all fundraising activity on behalf of Eastern Washington University.  The Foundation seeks to engage EWU alumni and friends in philanthropic support of the university’s mission:</a:t>
            </a:r>
          </a:p>
          <a:p>
            <a:pPr lvl="1"/>
            <a:r>
              <a:rPr lang="en-US" dirty="0" smtClean="0"/>
              <a:t>Eastern Washington University expands opportunities for personal transformation through excellence in learning.</a:t>
            </a:r>
            <a:endParaRPr lang="en-US" dirty="0"/>
          </a:p>
        </p:txBody>
      </p:sp>
    </p:spTree>
    <p:extLst>
      <p:ext uri="{BB962C8B-B14F-4D97-AF65-F5344CB8AC3E}">
        <p14:creationId xmlns:p14="http://schemas.microsoft.com/office/powerpoint/2010/main" val="4015797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0000" y="393700"/>
            <a:ext cx="7416800" cy="6159500"/>
          </a:xfrm>
        </p:spPr>
        <p:txBody>
          <a:bodyPr>
            <a:normAutofit/>
          </a:bodyPr>
          <a:lstStyle/>
          <a:p>
            <a:pPr marL="0" indent="0">
              <a:buNone/>
            </a:pPr>
            <a:r>
              <a:rPr lang="en-US" b="1" dirty="0" smtClean="0"/>
              <a:t>Foundation Overview (cont’d)</a:t>
            </a:r>
          </a:p>
          <a:p>
            <a:pPr marL="0" indent="0">
              <a:buNone/>
            </a:pPr>
            <a:endParaRPr lang="en-US" b="1" dirty="0" smtClean="0"/>
          </a:p>
          <a:p>
            <a:r>
              <a:rPr lang="en-US" dirty="0" smtClean="0"/>
              <a:t>The EWU Foundation was formed in 1977</a:t>
            </a:r>
          </a:p>
          <a:p>
            <a:r>
              <a:rPr lang="en-US" dirty="0" smtClean="0"/>
              <a:t>EWU &amp; EWU Foundation MOU </a:t>
            </a:r>
          </a:p>
          <a:p>
            <a:r>
              <a:rPr lang="en-US" dirty="0" smtClean="0"/>
              <a:t>Oversight provided by Board of Directors</a:t>
            </a:r>
          </a:p>
          <a:p>
            <a:pPr lvl="1"/>
            <a:r>
              <a:rPr lang="en-US" dirty="0" smtClean="0"/>
              <a:t>Executive Committee</a:t>
            </a:r>
          </a:p>
          <a:p>
            <a:pPr lvl="1"/>
            <a:r>
              <a:rPr lang="en-US" dirty="0" smtClean="0"/>
              <a:t>Finance &amp; Audit Committee</a:t>
            </a:r>
          </a:p>
          <a:p>
            <a:pPr lvl="2"/>
            <a:r>
              <a:rPr lang="en-US" dirty="0" smtClean="0"/>
              <a:t>Gift Acceptance </a:t>
            </a:r>
          </a:p>
          <a:p>
            <a:pPr lvl="1"/>
            <a:r>
              <a:rPr lang="en-US" dirty="0" smtClean="0"/>
              <a:t>Governance &amp; Nominating Committee</a:t>
            </a:r>
          </a:p>
          <a:p>
            <a:pPr lvl="1"/>
            <a:r>
              <a:rPr lang="en-US" dirty="0" smtClean="0"/>
              <a:t>Investment Committee</a:t>
            </a:r>
          </a:p>
          <a:p>
            <a:pPr lvl="1"/>
            <a:r>
              <a:rPr lang="en-US" dirty="0" smtClean="0"/>
              <a:t>Eagle Grants Committee</a:t>
            </a:r>
          </a:p>
        </p:txBody>
      </p:sp>
    </p:spTree>
    <p:extLst>
      <p:ext uri="{BB962C8B-B14F-4D97-AF65-F5344CB8AC3E}">
        <p14:creationId xmlns:p14="http://schemas.microsoft.com/office/powerpoint/2010/main" val="2177498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0000" y="393700"/>
            <a:ext cx="7416800" cy="6159500"/>
          </a:xfrm>
        </p:spPr>
        <p:txBody>
          <a:bodyPr>
            <a:normAutofit/>
          </a:bodyPr>
          <a:lstStyle/>
          <a:p>
            <a:pPr marL="0" indent="0">
              <a:buNone/>
            </a:pPr>
            <a:r>
              <a:rPr lang="en-US" b="1" dirty="0" smtClean="0"/>
              <a:t>Foundation Overview (cont’d)</a:t>
            </a:r>
          </a:p>
          <a:p>
            <a:pPr marL="0" indent="0">
              <a:buNone/>
            </a:pPr>
            <a:endParaRPr lang="en-US" b="1" dirty="0" smtClean="0"/>
          </a:p>
          <a:p>
            <a:r>
              <a:rPr lang="en-US" dirty="0" smtClean="0"/>
              <a:t>Foundation produces its own financials</a:t>
            </a:r>
          </a:p>
          <a:p>
            <a:pPr lvl="1"/>
            <a:r>
              <a:rPr lang="en-US" dirty="0" smtClean="0"/>
              <a:t>Financial Statements audited annually by EideBailly</a:t>
            </a:r>
          </a:p>
          <a:p>
            <a:pPr lvl="1"/>
            <a:endParaRPr lang="en-US" dirty="0" smtClean="0"/>
          </a:p>
          <a:p>
            <a:pPr lvl="1"/>
            <a:r>
              <a:rPr lang="en-US" dirty="0" smtClean="0"/>
              <a:t>Form 990 – Return of Organization Exempt From Income Tax filed annually for both the EWU Foundation and Alumni Association</a:t>
            </a:r>
          </a:p>
          <a:p>
            <a:pPr marL="914400" lvl="2" indent="0">
              <a:buNone/>
            </a:pPr>
            <a:endParaRPr lang="en-US" dirty="0"/>
          </a:p>
          <a:p>
            <a:pPr lvl="0"/>
            <a:r>
              <a:rPr lang="en-US" dirty="0" smtClean="0">
                <a:solidFill>
                  <a:prstClr val="black"/>
                </a:solidFill>
              </a:rPr>
              <a:t>Endowment Performance Summaries</a:t>
            </a:r>
          </a:p>
          <a:p>
            <a:pPr marL="914400" lvl="2" indent="0">
              <a:buNone/>
            </a:pPr>
            <a:endParaRPr lang="en-US" dirty="0"/>
          </a:p>
        </p:txBody>
      </p:sp>
    </p:spTree>
    <p:extLst>
      <p:ext uri="{BB962C8B-B14F-4D97-AF65-F5344CB8AC3E}">
        <p14:creationId xmlns:p14="http://schemas.microsoft.com/office/powerpoint/2010/main" val="30553358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ED38-1CA5-7E42-B52A-19628D305E64}"/>
              </a:ext>
            </a:extLst>
          </p:cNvPr>
          <p:cNvSpPr>
            <a:spLocks noGrp="1"/>
          </p:cNvSpPr>
          <p:nvPr>
            <p:ph type="title"/>
          </p:nvPr>
        </p:nvSpPr>
        <p:spPr/>
        <p:txBody>
          <a:bodyPr/>
          <a:lstStyle/>
          <a:p>
            <a:r>
              <a:rPr lang="en-US" dirty="0"/>
              <a:t>Volunteers</a:t>
            </a:r>
          </a:p>
        </p:txBody>
      </p:sp>
      <p:sp>
        <p:nvSpPr>
          <p:cNvPr id="3" name="Content Placeholder 2">
            <a:extLst>
              <a:ext uri="{FF2B5EF4-FFF2-40B4-BE49-F238E27FC236}">
                <a16:creationId xmlns:a16="http://schemas.microsoft.com/office/drawing/2014/main" id="{40DD4825-60B5-0646-A36F-1352A4E22B4E}"/>
              </a:ext>
            </a:extLst>
          </p:cNvPr>
          <p:cNvSpPr>
            <a:spLocks noGrp="1"/>
          </p:cNvSpPr>
          <p:nvPr>
            <p:ph idx="1"/>
          </p:nvPr>
        </p:nvSpPr>
        <p:spPr>
          <a:xfrm>
            <a:off x="1463524" y="1600200"/>
            <a:ext cx="7038638" cy="4835769"/>
          </a:xfrm>
        </p:spPr>
        <p:txBody>
          <a:bodyPr>
            <a:normAutofit/>
          </a:bodyPr>
          <a:lstStyle/>
          <a:p>
            <a:r>
              <a:rPr lang="en-US" dirty="0"/>
              <a:t>EWU Foundation </a:t>
            </a:r>
            <a:r>
              <a:rPr lang="en-US" dirty="0" smtClean="0"/>
              <a:t>Board</a:t>
            </a:r>
          </a:p>
          <a:p>
            <a:r>
              <a:rPr lang="en-US" dirty="0" smtClean="0"/>
              <a:t>EWU Alumni Board</a:t>
            </a:r>
          </a:p>
          <a:p>
            <a:r>
              <a:rPr lang="en-US" dirty="0" smtClean="0"/>
              <a:t>College Advisory Boards</a:t>
            </a:r>
            <a:endParaRPr lang="en-US" dirty="0"/>
          </a:p>
          <a:p>
            <a:pPr marL="0" indent="0" algn="just">
              <a:buNone/>
            </a:pPr>
            <a:r>
              <a:rPr lang="en-US" dirty="0"/>
              <a:t/>
            </a:r>
            <a:br>
              <a:rPr lang="en-US" dirty="0"/>
            </a:br>
            <a:endParaRPr lang="en-US" dirty="0"/>
          </a:p>
        </p:txBody>
      </p:sp>
    </p:spTree>
    <p:extLst>
      <p:ext uri="{BB962C8B-B14F-4D97-AF65-F5344CB8AC3E}">
        <p14:creationId xmlns:p14="http://schemas.microsoft.com/office/powerpoint/2010/main" val="4061605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Comprehensive Campaign </a:t>
            </a:r>
            <a:endParaRPr lang="en-US" dirty="0">
              <a:latin typeface="+mj-lt"/>
            </a:endParaRPr>
          </a:p>
        </p:txBody>
      </p:sp>
      <p:sp>
        <p:nvSpPr>
          <p:cNvPr id="3" name="Content Placeholder 2"/>
          <p:cNvSpPr>
            <a:spLocks noGrp="1"/>
          </p:cNvSpPr>
          <p:nvPr>
            <p:ph idx="1"/>
          </p:nvPr>
        </p:nvSpPr>
        <p:spPr>
          <a:xfrm>
            <a:off x="1103928" y="1232900"/>
            <a:ext cx="7721573" cy="5398380"/>
          </a:xfrm>
        </p:spPr>
        <p:txBody>
          <a:bodyPr>
            <a:normAutofit fontScale="92500"/>
          </a:bodyPr>
          <a:lstStyle/>
          <a:p>
            <a:pPr marL="0" indent="0">
              <a:spcBef>
                <a:spcPts val="0"/>
              </a:spcBef>
              <a:buNone/>
            </a:pPr>
            <a:r>
              <a:rPr lang="en-US" sz="2200" dirty="0" smtClean="0">
                <a:latin typeface="+mj-lt"/>
              </a:rPr>
              <a:t>A </a:t>
            </a:r>
            <a:r>
              <a:rPr lang="en-US" sz="2200" dirty="0">
                <a:latin typeface="+mj-lt"/>
              </a:rPr>
              <a:t>campaign is an organized fundraising effort with an announced financial goal and timeline. It focuses on obtaining support for the university’s highest, most strategic priorities by identifying and soliciting prospects in a planned, systematic manner. </a:t>
            </a:r>
          </a:p>
          <a:p>
            <a:pPr marL="0" indent="0">
              <a:spcBef>
                <a:spcPts val="0"/>
              </a:spcBef>
              <a:buNone/>
            </a:pPr>
            <a:endParaRPr lang="en-US" sz="2200" dirty="0" smtClean="0">
              <a:latin typeface="+mj-lt"/>
            </a:endParaRPr>
          </a:p>
          <a:p>
            <a:pPr marL="0" indent="0">
              <a:spcBef>
                <a:spcPts val="0"/>
              </a:spcBef>
              <a:buNone/>
            </a:pPr>
            <a:r>
              <a:rPr lang="en-US" sz="2200" dirty="0" smtClean="0">
                <a:latin typeface="+mj-lt"/>
              </a:rPr>
              <a:t>Campaigns </a:t>
            </a:r>
            <a:r>
              <a:rPr lang="en-US" sz="2200" dirty="0">
                <a:latin typeface="+mj-lt"/>
              </a:rPr>
              <a:t>also typically engage organized volunteer leadership to represent the campaign and help make the university a top philanthropic priority during the life of the campaign and beyond. We call the campaign “comprehensive” because it will benefit almost every facet of EWU. In measuring success, we also count gifts, pledges, estate gifts and in-kind contributions from nearly all sources during the campaign</a:t>
            </a:r>
            <a:r>
              <a:rPr lang="en-US" sz="2200" dirty="0" smtClean="0">
                <a:latin typeface="+mj-lt"/>
              </a:rPr>
              <a:t>.</a:t>
            </a:r>
          </a:p>
          <a:p>
            <a:pPr marL="0" indent="0">
              <a:lnSpc>
                <a:spcPct val="110000"/>
              </a:lnSpc>
              <a:spcBef>
                <a:spcPts val="0"/>
              </a:spcBef>
              <a:buNone/>
            </a:pPr>
            <a:endParaRPr lang="en-US" sz="2200" dirty="0" smtClean="0">
              <a:latin typeface="+mj-lt"/>
            </a:endParaRPr>
          </a:p>
          <a:p>
            <a:pPr marL="0" indent="0">
              <a:lnSpc>
                <a:spcPct val="110000"/>
              </a:lnSpc>
              <a:spcBef>
                <a:spcPts val="0"/>
              </a:spcBef>
              <a:buNone/>
            </a:pPr>
            <a:r>
              <a:rPr lang="en-US" sz="2200" dirty="0" smtClean="0">
                <a:latin typeface="+mj-lt"/>
              </a:rPr>
              <a:t>Annual, major gifts, planned gifts, capital gifts </a:t>
            </a:r>
            <a:endParaRPr lang="en-US" sz="2200" dirty="0">
              <a:latin typeface="+mj-lt"/>
            </a:endParaRPr>
          </a:p>
          <a:p>
            <a:pPr marL="0" indent="0">
              <a:lnSpc>
                <a:spcPct val="110000"/>
              </a:lnSpc>
              <a:spcBef>
                <a:spcPts val="0"/>
              </a:spcBef>
              <a:buNone/>
            </a:pPr>
            <a:endParaRPr lang="en-US" sz="2200" dirty="0">
              <a:latin typeface="+mj-lt"/>
            </a:endParaRPr>
          </a:p>
          <a:p>
            <a:pPr>
              <a:buFont typeface="Arial" panose="020B0604020202020204" pitchFamily="34" charset="0"/>
              <a:buChar char="•"/>
            </a:pPr>
            <a:r>
              <a:rPr lang="en-US" sz="2600" dirty="0" smtClean="0">
                <a:latin typeface="+mj-lt"/>
              </a:rPr>
              <a:t>2017 to </a:t>
            </a:r>
            <a:r>
              <a:rPr lang="en-US" sz="2600" dirty="0">
                <a:latin typeface="+mj-lt"/>
              </a:rPr>
              <a:t>2023 and beyond</a:t>
            </a:r>
          </a:p>
          <a:p>
            <a:pPr lvl="1">
              <a:buFont typeface="Arial" panose="020B0604020202020204" pitchFamily="34" charset="0"/>
              <a:buChar char="•"/>
            </a:pPr>
            <a:r>
              <a:rPr lang="en-US" dirty="0">
                <a:latin typeface="+mj-lt"/>
              </a:rPr>
              <a:t>$</a:t>
            </a:r>
            <a:r>
              <a:rPr lang="en-US" dirty="0" smtClean="0">
                <a:latin typeface="+mj-lt"/>
              </a:rPr>
              <a:t>53.7M </a:t>
            </a:r>
            <a:r>
              <a:rPr lang="en-US" dirty="0">
                <a:latin typeface="+mj-lt"/>
              </a:rPr>
              <a:t>to $100M Goal</a:t>
            </a:r>
          </a:p>
          <a:p>
            <a:endParaRPr lang="en-US" dirty="0"/>
          </a:p>
          <a:p>
            <a:endParaRPr lang="en-US" dirty="0"/>
          </a:p>
        </p:txBody>
      </p:sp>
    </p:spTree>
    <p:extLst>
      <p:ext uri="{BB962C8B-B14F-4D97-AF65-F5344CB8AC3E}">
        <p14:creationId xmlns:p14="http://schemas.microsoft.com/office/powerpoint/2010/main" val="3146886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74F4-D4AE-7342-9DD9-7181A755E842}"/>
              </a:ext>
            </a:extLst>
          </p:cNvPr>
          <p:cNvSpPr>
            <a:spLocks noGrp="1"/>
          </p:cNvSpPr>
          <p:nvPr>
            <p:ph type="title"/>
          </p:nvPr>
        </p:nvSpPr>
        <p:spPr>
          <a:xfrm>
            <a:off x="1463524" y="91758"/>
            <a:ext cx="7223276" cy="1143000"/>
          </a:xfrm>
        </p:spPr>
        <p:txBody>
          <a:bodyPr>
            <a:normAutofit/>
          </a:bodyPr>
          <a:lstStyle/>
          <a:p>
            <a:r>
              <a:rPr lang="en-US" dirty="0"/>
              <a:t>Our Priorities</a:t>
            </a:r>
          </a:p>
        </p:txBody>
      </p:sp>
      <p:sp>
        <p:nvSpPr>
          <p:cNvPr id="3" name="Content Placeholder 2">
            <a:extLst>
              <a:ext uri="{FF2B5EF4-FFF2-40B4-BE49-F238E27FC236}">
                <a16:creationId xmlns:a16="http://schemas.microsoft.com/office/drawing/2014/main" id="{802F1178-17F5-B742-BE6D-BBEEA0C41C7E}"/>
              </a:ext>
            </a:extLst>
          </p:cNvPr>
          <p:cNvSpPr>
            <a:spLocks noGrp="1"/>
          </p:cNvSpPr>
          <p:nvPr>
            <p:ph idx="1"/>
          </p:nvPr>
        </p:nvSpPr>
        <p:spPr>
          <a:xfrm>
            <a:off x="1463524" y="1325880"/>
            <a:ext cx="7223276" cy="4525963"/>
          </a:xfrm>
        </p:spPr>
        <p:txBody>
          <a:bodyPr>
            <a:normAutofit fontScale="92500" lnSpcReduction="20000"/>
          </a:bodyPr>
          <a:lstStyle/>
          <a:p>
            <a:pPr lvl="1">
              <a:buFont typeface="Arial" panose="020B0604020202020204" pitchFamily="34" charset="0"/>
              <a:buChar char="•"/>
            </a:pPr>
            <a:r>
              <a:rPr lang="en-US" dirty="0"/>
              <a:t>In year </a:t>
            </a:r>
            <a:r>
              <a:rPr lang="en-US" dirty="0" smtClean="0"/>
              <a:t>four </a:t>
            </a:r>
            <a:r>
              <a:rPr lang="en-US" dirty="0"/>
              <a:t>of the silent phase of the comprehensive campaign</a:t>
            </a:r>
          </a:p>
          <a:p>
            <a:pPr lvl="2">
              <a:buFont typeface="Arial" panose="020B0604020202020204" pitchFamily="34" charset="0"/>
              <a:buChar char="•"/>
            </a:pPr>
            <a:r>
              <a:rPr lang="en-US" dirty="0"/>
              <a:t>Donors are giving to </a:t>
            </a:r>
            <a:r>
              <a:rPr lang="en-US" b="1" dirty="0"/>
              <a:t>Student Emergency Fund</a:t>
            </a:r>
            <a:r>
              <a:rPr lang="en-US" dirty="0"/>
              <a:t>, </a:t>
            </a:r>
            <a:r>
              <a:rPr lang="en-US" b="1" dirty="0"/>
              <a:t>Scholarships</a:t>
            </a:r>
            <a:r>
              <a:rPr lang="en-US" dirty="0"/>
              <a:t> and certain initiatives with the campaign:</a:t>
            </a:r>
          </a:p>
          <a:p>
            <a:pPr lvl="3">
              <a:buFont typeface="Arial" panose="020B0604020202020204" pitchFamily="34" charset="0"/>
              <a:buChar char="•"/>
            </a:pPr>
            <a:r>
              <a:rPr lang="en-US" dirty="0"/>
              <a:t>Prairie Restoration</a:t>
            </a:r>
          </a:p>
          <a:p>
            <a:pPr lvl="3">
              <a:buFont typeface="Arial" panose="020B0604020202020204" pitchFamily="34" charset="0"/>
              <a:buChar char="•"/>
            </a:pPr>
            <a:r>
              <a:rPr lang="en-US" dirty="0"/>
              <a:t>Eagle On</a:t>
            </a:r>
          </a:p>
          <a:p>
            <a:pPr lvl="3">
              <a:buFont typeface="Arial" panose="020B0604020202020204" pitchFamily="34" charset="0"/>
              <a:buChar char="•"/>
            </a:pPr>
            <a:r>
              <a:rPr lang="en-US" dirty="0"/>
              <a:t>School of Nursing</a:t>
            </a:r>
          </a:p>
          <a:p>
            <a:pPr lvl="3">
              <a:buFont typeface="Arial" panose="020B0604020202020204" pitchFamily="34" charset="0"/>
              <a:buChar char="•"/>
            </a:pPr>
            <a:r>
              <a:rPr lang="en-US" dirty="0"/>
              <a:t>Stadium/Field</a:t>
            </a:r>
          </a:p>
          <a:p>
            <a:pPr lvl="3">
              <a:buFont typeface="Arial" panose="020B0604020202020204" pitchFamily="34" charset="0"/>
              <a:buChar char="•"/>
            </a:pPr>
            <a:r>
              <a:rPr lang="en-US" dirty="0"/>
              <a:t>Catalyst</a:t>
            </a:r>
          </a:p>
          <a:p>
            <a:pPr lvl="3">
              <a:buFont typeface="Arial" panose="020B0604020202020204" pitchFamily="34" charset="0"/>
              <a:buChar char="•"/>
            </a:pPr>
            <a:r>
              <a:rPr lang="en-US" dirty="0"/>
              <a:t>Naming Opportunities </a:t>
            </a:r>
          </a:p>
          <a:p>
            <a:pPr lvl="3">
              <a:buFont typeface="Arial" panose="020B0604020202020204" pitchFamily="34" charset="0"/>
              <a:buChar char="•"/>
            </a:pPr>
            <a:r>
              <a:rPr lang="en-US" dirty="0"/>
              <a:t>Lucy Covington</a:t>
            </a:r>
          </a:p>
          <a:p>
            <a:pPr lvl="3">
              <a:buFont typeface="Arial" panose="020B0604020202020204" pitchFamily="34" charset="0"/>
              <a:buChar char="•"/>
            </a:pPr>
            <a:r>
              <a:rPr lang="en-US" dirty="0"/>
              <a:t>Undergraduate Research</a:t>
            </a:r>
          </a:p>
          <a:p>
            <a:pPr lvl="3">
              <a:buFont typeface="Arial" panose="020B0604020202020204" pitchFamily="34" charset="0"/>
              <a:buChar char="•"/>
            </a:pPr>
            <a:r>
              <a:rPr lang="en-US" dirty="0"/>
              <a:t>Other areas receiving impact – DEIJ areas (ex:  JLR MCC), Student Affairs and Alumni Programs </a:t>
            </a:r>
          </a:p>
          <a:p>
            <a:pPr lvl="3">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94251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350" y="151546"/>
            <a:ext cx="7474449" cy="1143000"/>
          </a:xfrm>
        </p:spPr>
        <p:txBody>
          <a:bodyPr>
            <a:normAutofit/>
          </a:bodyPr>
          <a:lstStyle/>
          <a:p>
            <a:r>
              <a:rPr lang="en-US" dirty="0">
                <a:latin typeface="+mj-lt"/>
              </a:rPr>
              <a:t>Scholarships </a:t>
            </a:r>
          </a:p>
        </p:txBody>
      </p:sp>
      <p:sp>
        <p:nvSpPr>
          <p:cNvPr id="4" name="Content Placeholder 3"/>
          <p:cNvSpPr>
            <a:spLocks noGrp="1"/>
          </p:cNvSpPr>
          <p:nvPr>
            <p:ph sz="half" idx="2"/>
          </p:nvPr>
        </p:nvSpPr>
        <p:spPr>
          <a:xfrm>
            <a:off x="1037690" y="1343942"/>
            <a:ext cx="7879175" cy="1803704"/>
          </a:xfrm>
        </p:spPr>
        <p:txBody>
          <a:bodyPr>
            <a:normAutofit/>
          </a:bodyPr>
          <a:lstStyle/>
          <a:p>
            <a:pPr marL="0" indent="0" algn="ctr">
              <a:buNone/>
            </a:pPr>
            <a:r>
              <a:rPr lang="en-US" sz="3300" b="1" u="sng" dirty="0">
                <a:latin typeface="+mj-lt"/>
                <a:ea typeface="+mj-ea"/>
              </a:rPr>
              <a:t>Gifts to Scholarships as of December 2022</a:t>
            </a:r>
          </a:p>
          <a:p>
            <a:pPr marL="0" indent="0" algn="ctr">
              <a:buNone/>
            </a:pPr>
            <a:r>
              <a:rPr lang="en-US" dirty="0">
                <a:latin typeface="+mj-lt"/>
                <a:ea typeface="+mj-ea"/>
              </a:rPr>
              <a:t>Total: $19,033,100</a:t>
            </a:r>
          </a:p>
          <a:p>
            <a:pPr marL="0" indent="0" algn="ctr">
              <a:buNone/>
            </a:pPr>
            <a:r>
              <a:rPr lang="en-US" dirty="0">
                <a:latin typeface="+mj-lt"/>
                <a:ea typeface="+mj-ea"/>
              </a:rPr>
              <a:t>76% to goal</a:t>
            </a:r>
          </a:p>
        </p:txBody>
      </p:sp>
      <p:sp>
        <p:nvSpPr>
          <p:cNvPr id="3" name="TextBox 2">
            <a:extLst>
              <a:ext uri="{FF2B5EF4-FFF2-40B4-BE49-F238E27FC236}">
                <a16:creationId xmlns:a16="http://schemas.microsoft.com/office/drawing/2014/main" id="{BD69380D-E48E-11E1-2BC7-5E71EEE89A91}"/>
              </a:ext>
            </a:extLst>
          </p:cNvPr>
          <p:cNvSpPr txBox="1"/>
          <p:nvPr/>
        </p:nvSpPr>
        <p:spPr>
          <a:xfrm>
            <a:off x="1761643" y="3388021"/>
            <a:ext cx="637586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This total includes significant scholarship lead gifts for </a:t>
            </a:r>
            <a:endParaRPr kumimoji="0" lang="en-US" sz="1800" b="0" i="1"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black"/>
                </a:solidFill>
                <a:effectLst/>
                <a:uLnTx/>
                <a:uFillTx/>
                <a:latin typeface="Calibri"/>
                <a:ea typeface="+mn-ea"/>
                <a:cs typeface="+mn-cs"/>
              </a:rPr>
              <a:t>the </a:t>
            </a:r>
            <a:r>
              <a:rPr kumimoji="0" lang="en-US" sz="1800" b="0" i="1" u="none" strike="noStrike" kern="1200" cap="none" spc="0" normalizeH="0" baseline="0" noProof="0" dirty="0">
                <a:ln>
                  <a:noFill/>
                </a:ln>
                <a:solidFill>
                  <a:prstClr val="black"/>
                </a:solidFill>
                <a:effectLst/>
                <a:uLnTx/>
                <a:uFillTx/>
                <a:latin typeface="Calibri"/>
                <a:ea typeface="+mn-ea"/>
                <a:cs typeface="+mn-cs"/>
              </a:rPr>
              <a:t>School of </a:t>
            </a:r>
            <a:r>
              <a:rPr kumimoji="0" lang="en-US" sz="1800" b="0" i="1" u="none" strike="noStrike" kern="1200" cap="none" spc="0" normalizeH="0" baseline="0" noProof="0" dirty="0" smtClean="0">
                <a:ln>
                  <a:noFill/>
                </a:ln>
                <a:solidFill>
                  <a:prstClr val="black"/>
                </a:solidFill>
                <a:effectLst/>
                <a:uLnTx/>
                <a:uFillTx/>
                <a:latin typeface="Calibri"/>
                <a:ea typeface="+mn-ea"/>
                <a:cs typeface="+mn-cs"/>
              </a:rPr>
              <a:t>Nursing</a:t>
            </a:r>
            <a:endParaRPr kumimoji="0" lang="en-US" sz="18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9626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086" y="170088"/>
            <a:ext cx="8229600" cy="1143000"/>
          </a:xfrm>
        </p:spPr>
        <p:txBody>
          <a:bodyPr>
            <a:normAutofit/>
          </a:bodyPr>
          <a:lstStyle/>
          <a:p>
            <a:r>
              <a:rPr lang="en-US" dirty="0">
                <a:latin typeface="+mj-lt"/>
              </a:rPr>
              <a:t>Other Student Success</a:t>
            </a:r>
          </a:p>
        </p:txBody>
      </p:sp>
      <p:sp>
        <p:nvSpPr>
          <p:cNvPr id="4" name="Content Placeholder 3"/>
          <p:cNvSpPr>
            <a:spLocks noGrp="1"/>
          </p:cNvSpPr>
          <p:nvPr>
            <p:ph sz="half" idx="2"/>
          </p:nvPr>
        </p:nvSpPr>
        <p:spPr>
          <a:xfrm>
            <a:off x="1325366" y="1410444"/>
            <a:ext cx="7669005" cy="1803704"/>
          </a:xfrm>
        </p:spPr>
        <p:txBody>
          <a:bodyPr>
            <a:normAutofit fontScale="92500" lnSpcReduction="20000"/>
          </a:bodyPr>
          <a:lstStyle/>
          <a:p>
            <a:pPr marL="0" indent="0" algn="ctr">
              <a:buNone/>
            </a:pPr>
            <a:r>
              <a:rPr lang="en-US" sz="3300" b="1" u="sng" dirty="0">
                <a:latin typeface="+mj-lt"/>
                <a:ea typeface="+mj-ea"/>
              </a:rPr>
              <a:t>Gifts to Other Student Success as of December 2022</a:t>
            </a:r>
          </a:p>
          <a:p>
            <a:pPr marL="0" indent="0" algn="ctr">
              <a:buNone/>
            </a:pPr>
            <a:r>
              <a:rPr lang="en-US" dirty="0">
                <a:latin typeface="+mj-lt"/>
                <a:ea typeface="+mj-ea"/>
              </a:rPr>
              <a:t>Total: $8,647,821</a:t>
            </a:r>
          </a:p>
          <a:p>
            <a:pPr marL="0" indent="0" algn="ctr">
              <a:buNone/>
            </a:pPr>
            <a:r>
              <a:rPr lang="en-US" dirty="0">
                <a:latin typeface="+mj-lt"/>
                <a:ea typeface="+mj-ea"/>
              </a:rPr>
              <a:t>173% to goal </a:t>
            </a:r>
          </a:p>
          <a:p>
            <a:pPr marL="0" indent="0" algn="ctr">
              <a:buNone/>
            </a:pPr>
            <a:endParaRPr lang="en-US" dirty="0">
              <a:solidFill>
                <a:srgbClr val="A10022"/>
              </a:solidFill>
              <a:latin typeface="+mj-lt"/>
              <a:ea typeface="+mj-ea"/>
            </a:endParaRPr>
          </a:p>
          <a:p>
            <a:pPr marL="0" indent="0" algn="ctr">
              <a:buNone/>
            </a:pPr>
            <a:endParaRPr lang="en-US" dirty="0">
              <a:solidFill>
                <a:srgbClr val="A10022"/>
              </a:solidFill>
              <a:latin typeface="+mj-lt"/>
              <a:ea typeface="+mj-ea"/>
            </a:endParaRPr>
          </a:p>
        </p:txBody>
      </p:sp>
      <p:sp>
        <p:nvSpPr>
          <p:cNvPr id="5" name="TextBox 4">
            <a:extLst>
              <a:ext uri="{FF2B5EF4-FFF2-40B4-BE49-F238E27FC236}">
                <a16:creationId xmlns:a16="http://schemas.microsoft.com/office/drawing/2014/main" id="{A8AAF6A2-0B72-6E41-9159-74FEDDCE7A7B}"/>
              </a:ext>
            </a:extLst>
          </p:cNvPr>
          <p:cNvSpPr txBox="1"/>
          <p:nvPr/>
        </p:nvSpPr>
        <p:spPr>
          <a:xfrm>
            <a:off x="2578067" y="3507703"/>
            <a:ext cx="495363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This total includes significant scholarship lead gifts for Nysether Community Room, Planned </a:t>
            </a:r>
            <a:r>
              <a:rPr kumimoji="0" lang="en-US" sz="1800" b="0"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Gifts</a:t>
            </a:r>
            <a:endParaRPr kumimoji="0" lang="en-US" sz="18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347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316" y="183994"/>
            <a:ext cx="8229600" cy="1143000"/>
          </a:xfrm>
        </p:spPr>
        <p:txBody>
          <a:bodyPr>
            <a:normAutofit/>
          </a:bodyPr>
          <a:lstStyle/>
          <a:p>
            <a:r>
              <a:rPr lang="en-US" dirty="0">
                <a:latin typeface="+mj-lt"/>
              </a:rPr>
              <a:t>Catalyst</a:t>
            </a:r>
          </a:p>
        </p:txBody>
      </p:sp>
      <p:sp>
        <p:nvSpPr>
          <p:cNvPr id="5" name="Content Placeholder 3"/>
          <p:cNvSpPr>
            <a:spLocks noGrp="1"/>
          </p:cNvSpPr>
          <p:nvPr>
            <p:ph sz="half" idx="2"/>
          </p:nvPr>
        </p:nvSpPr>
        <p:spPr>
          <a:xfrm>
            <a:off x="1220383" y="1194400"/>
            <a:ext cx="7669005" cy="1803704"/>
          </a:xfrm>
        </p:spPr>
        <p:txBody>
          <a:bodyPr>
            <a:normAutofit/>
          </a:bodyPr>
          <a:lstStyle/>
          <a:p>
            <a:pPr marL="0" indent="0" algn="ctr">
              <a:buNone/>
            </a:pPr>
            <a:r>
              <a:rPr lang="en-US" sz="3300" b="1" u="sng" dirty="0">
                <a:latin typeface="+mj-lt"/>
                <a:ea typeface="+mj-ea"/>
              </a:rPr>
              <a:t>Gifts to </a:t>
            </a:r>
            <a:r>
              <a:rPr lang="en-US" sz="3300" b="1" u="sng" dirty="0" smtClean="0">
                <a:latin typeface="+mj-lt"/>
                <a:ea typeface="+mj-ea"/>
              </a:rPr>
              <a:t>Catalyst as of December 2022</a:t>
            </a:r>
            <a:endParaRPr lang="en-US" sz="3300" b="1" u="sng" dirty="0">
              <a:latin typeface="+mj-lt"/>
              <a:ea typeface="+mj-ea"/>
            </a:endParaRPr>
          </a:p>
          <a:p>
            <a:pPr marL="0" indent="0" algn="ctr">
              <a:buNone/>
            </a:pPr>
            <a:r>
              <a:rPr lang="en-US" dirty="0">
                <a:latin typeface="+mj-lt"/>
                <a:ea typeface="+mj-ea"/>
              </a:rPr>
              <a:t>Total: </a:t>
            </a:r>
            <a:r>
              <a:rPr lang="en-US" dirty="0" smtClean="0">
                <a:latin typeface="+mj-lt"/>
                <a:ea typeface="+mj-ea"/>
              </a:rPr>
              <a:t>$5,610,000</a:t>
            </a:r>
            <a:endParaRPr lang="en-US" dirty="0">
              <a:latin typeface="+mj-lt"/>
              <a:ea typeface="+mj-ea"/>
            </a:endParaRPr>
          </a:p>
          <a:p>
            <a:pPr marL="0" indent="0" algn="ctr">
              <a:buNone/>
            </a:pPr>
            <a:r>
              <a:rPr lang="en-US" dirty="0" smtClean="0">
                <a:latin typeface="+mj-lt"/>
                <a:ea typeface="+mj-ea"/>
              </a:rPr>
              <a:t>56% </a:t>
            </a:r>
            <a:r>
              <a:rPr lang="en-US" dirty="0">
                <a:latin typeface="+mj-lt"/>
                <a:ea typeface="+mj-ea"/>
              </a:rPr>
              <a:t>to goal </a:t>
            </a:r>
          </a:p>
          <a:p>
            <a:pPr marL="0" indent="0" algn="ctr">
              <a:buNone/>
            </a:pPr>
            <a:endParaRPr lang="en-US" dirty="0">
              <a:solidFill>
                <a:srgbClr val="A10022"/>
              </a:solidFill>
              <a:latin typeface="+mj-lt"/>
              <a:ea typeface="+mj-ea"/>
            </a:endParaRPr>
          </a:p>
          <a:p>
            <a:pPr marL="0" indent="0" algn="ctr">
              <a:buNone/>
            </a:pPr>
            <a:endParaRPr lang="en-US" dirty="0">
              <a:solidFill>
                <a:srgbClr val="A10022"/>
              </a:solidFill>
              <a:latin typeface="+mj-lt"/>
              <a:ea typeface="+mj-ea"/>
            </a:endParaRPr>
          </a:p>
        </p:txBody>
      </p:sp>
      <p:sp>
        <p:nvSpPr>
          <p:cNvPr id="6" name="TextBox 5">
            <a:extLst>
              <a:ext uri="{FF2B5EF4-FFF2-40B4-BE49-F238E27FC236}">
                <a16:creationId xmlns:a16="http://schemas.microsoft.com/office/drawing/2014/main" id="{A8AAF6A2-0B72-6E41-9159-74FEDDCE7A7B}"/>
              </a:ext>
            </a:extLst>
          </p:cNvPr>
          <p:cNvSpPr txBox="1"/>
          <p:nvPr/>
        </p:nvSpPr>
        <p:spPr>
          <a:xfrm>
            <a:off x="2578067" y="3345017"/>
            <a:ext cx="495363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Examples: Capital, Steiner Scholarship,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Micro-Grants, Corporate Naming</a:t>
            </a:r>
            <a:endParaRPr kumimoji="0" lang="en-US" sz="18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99252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456" y="198861"/>
            <a:ext cx="8229600" cy="1143000"/>
          </a:xfrm>
        </p:spPr>
        <p:txBody>
          <a:bodyPr>
            <a:normAutofit/>
          </a:bodyPr>
          <a:lstStyle/>
          <a:p>
            <a:r>
              <a:rPr lang="en-US" dirty="0">
                <a:latin typeface="+mj-lt"/>
              </a:rPr>
              <a:t>Other</a:t>
            </a:r>
          </a:p>
        </p:txBody>
      </p:sp>
      <p:sp>
        <p:nvSpPr>
          <p:cNvPr id="4" name="Content Placeholder 3"/>
          <p:cNvSpPr>
            <a:spLocks noGrp="1"/>
          </p:cNvSpPr>
          <p:nvPr>
            <p:ph sz="half" idx="2"/>
          </p:nvPr>
        </p:nvSpPr>
        <p:spPr>
          <a:xfrm>
            <a:off x="526390" y="1167905"/>
            <a:ext cx="8689731" cy="1803704"/>
          </a:xfrm>
        </p:spPr>
        <p:txBody>
          <a:bodyPr>
            <a:normAutofit/>
          </a:bodyPr>
          <a:lstStyle/>
          <a:p>
            <a:pPr marL="0" indent="0" algn="ctr">
              <a:buNone/>
            </a:pPr>
            <a:r>
              <a:rPr lang="en-US" sz="3300" b="1" u="sng" dirty="0">
                <a:latin typeface="+mj-lt"/>
                <a:ea typeface="+mj-ea"/>
              </a:rPr>
              <a:t>Gifts to Other as of December 2022</a:t>
            </a:r>
          </a:p>
          <a:p>
            <a:pPr marL="0" indent="0" algn="ctr">
              <a:buNone/>
            </a:pPr>
            <a:r>
              <a:rPr lang="en-US" dirty="0">
                <a:latin typeface="+mj-lt"/>
                <a:ea typeface="+mj-ea"/>
              </a:rPr>
              <a:t>Total: $6,646,146</a:t>
            </a:r>
          </a:p>
          <a:p>
            <a:pPr marL="0" indent="0" algn="ctr">
              <a:buNone/>
            </a:pPr>
            <a:r>
              <a:rPr lang="en-US" dirty="0">
                <a:latin typeface="+mj-lt"/>
                <a:ea typeface="+mj-ea"/>
              </a:rPr>
              <a:t>225% to goal </a:t>
            </a:r>
          </a:p>
          <a:p>
            <a:pPr marL="0" indent="0" algn="ctr">
              <a:buNone/>
            </a:pPr>
            <a:endParaRPr lang="en-US" dirty="0">
              <a:solidFill>
                <a:srgbClr val="A10022"/>
              </a:solidFill>
              <a:latin typeface="+mj-lt"/>
              <a:ea typeface="+mj-ea"/>
            </a:endParaRPr>
          </a:p>
          <a:p>
            <a:pPr marL="0" indent="0" algn="ctr">
              <a:buNone/>
            </a:pPr>
            <a:endParaRPr lang="en-US" dirty="0">
              <a:solidFill>
                <a:srgbClr val="A10022"/>
              </a:solidFill>
              <a:latin typeface="+mj-lt"/>
              <a:ea typeface="+mj-ea"/>
            </a:endParaRPr>
          </a:p>
        </p:txBody>
      </p:sp>
      <p:sp>
        <p:nvSpPr>
          <p:cNvPr id="5" name="TextBox 4">
            <a:extLst>
              <a:ext uri="{FF2B5EF4-FFF2-40B4-BE49-F238E27FC236}">
                <a16:creationId xmlns:a16="http://schemas.microsoft.com/office/drawing/2014/main" id="{0581CF21-8AA0-4841-93F7-E48498E00C2D}"/>
              </a:ext>
            </a:extLst>
          </p:cNvPr>
          <p:cNvSpPr txBox="1"/>
          <p:nvPr/>
        </p:nvSpPr>
        <p:spPr>
          <a:xfrm>
            <a:off x="2219494" y="3108606"/>
            <a:ext cx="5303522"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This total includes significant gifts to Micro Grants/Krumble Foundation, Donor Intent Ex: </a:t>
            </a:r>
            <a:r>
              <a:rPr kumimoji="0" lang="en-US" sz="1800" b="0"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Student </a:t>
            </a:r>
            <a:r>
              <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Emergency Fund and Student Research</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0759AD18-FB74-654C-8041-525E37D2B195}"/>
              </a:ext>
            </a:extLst>
          </p:cNvPr>
          <p:cNvSpPr txBox="1"/>
          <p:nvPr/>
        </p:nvSpPr>
        <p:spPr>
          <a:xfrm>
            <a:off x="1808014" y="4493930"/>
            <a:ext cx="6126481"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Eagle On, </a:t>
            </a:r>
            <a:r>
              <a:rPr kumimoji="0" lang="en-US" sz="1800" b="0" i="0" u="none" strike="noStrike" kern="1200" cap="none" spc="0" normalizeH="0" baseline="0" noProof="0" dirty="0">
                <a:ln>
                  <a:noFill/>
                </a:ln>
                <a:solidFill>
                  <a:prstClr val="black"/>
                </a:solidFill>
                <a:effectLst/>
                <a:uLnTx/>
                <a:uFillTx/>
                <a:latin typeface="Calibri"/>
                <a:ea typeface="+mn-ea"/>
                <a:cs typeface="+mn-cs"/>
              </a:rPr>
              <a:t>Total: $333,665, 7% to goal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Prairie Restoration Project: </a:t>
            </a:r>
            <a:r>
              <a:rPr kumimoji="0" lang="en-US" sz="1800" b="0" i="0" u="none" strike="noStrike" kern="1200" cap="none" spc="0" normalizeH="0" baseline="0" noProof="0" dirty="0">
                <a:ln>
                  <a:noFill/>
                </a:ln>
                <a:solidFill>
                  <a:prstClr val="black"/>
                </a:solidFill>
                <a:effectLst/>
                <a:uLnTx/>
                <a:uFillTx/>
                <a:latin typeface="Calibri"/>
                <a:ea typeface="+mn-ea"/>
                <a:cs typeface="+mn-cs"/>
              </a:rPr>
              <a:t>Total: $ 39,120, 1% to goal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Lucy Covington Initiative</a:t>
            </a:r>
            <a:r>
              <a:rPr kumimoji="0" lang="en-US" sz="1800" b="0" i="0" u="none" strike="noStrike" kern="1200" cap="none" spc="0" normalizeH="0" baseline="0" noProof="0" dirty="0">
                <a:ln>
                  <a:noFill/>
                </a:ln>
                <a:solidFill>
                  <a:prstClr val="black"/>
                </a:solidFill>
                <a:effectLst/>
                <a:uLnTx/>
                <a:uFillTx/>
                <a:latin typeface="Calibri"/>
                <a:ea typeface="+mn-ea"/>
                <a:cs typeface="+mn-cs"/>
              </a:rPr>
              <a:t>, Total: $ 21,500, 1% to goal</a:t>
            </a:r>
          </a:p>
        </p:txBody>
      </p:sp>
    </p:spTree>
    <p:extLst>
      <p:ext uri="{BB962C8B-B14F-4D97-AF65-F5344CB8AC3E}">
        <p14:creationId xmlns:p14="http://schemas.microsoft.com/office/powerpoint/2010/main" val="42518778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649" y="200942"/>
            <a:ext cx="8229600" cy="1143000"/>
          </a:xfrm>
        </p:spPr>
        <p:txBody>
          <a:bodyPr>
            <a:normAutofit fontScale="90000"/>
          </a:bodyPr>
          <a:lstStyle/>
          <a:p>
            <a:r>
              <a:rPr lang="en-US" dirty="0">
                <a:latin typeface="+mj-lt"/>
              </a:rPr>
              <a:t>Student Health and Wellness and Athletic </a:t>
            </a:r>
            <a:r>
              <a:rPr lang="en-US" dirty="0" smtClean="0">
                <a:latin typeface="+mj-lt"/>
              </a:rPr>
              <a:t>Facilities*</a:t>
            </a:r>
            <a:endParaRPr lang="en-US" dirty="0">
              <a:latin typeface="+mj-lt"/>
            </a:endParaRPr>
          </a:p>
        </p:txBody>
      </p:sp>
      <p:sp>
        <p:nvSpPr>
          <p:cNvPr id="4" name="Content Placeholder 3"/>
          <p:cNvSpPr>
            <a:spLocks noGrp="1"/>
          </p:cNvSpPr>
          <p:nvPr>
            <p:ph sz="half" idx="2"/>
          </p:nvPr>
        </p:nvSpPr>
        <p:spPr>
          <a:xfrm>
            <a:off x="1037690" y="1343942"/>
            <a:ext cx="7879175" cy="1803704"/>
          </a:xfrm>
        </p:spPr>
        <p:txBody>
          <a:bodyPr>
            <a:normAutofit fontScale="92500" lnSpcReduction="20000"/>
          </a:bodyPr>
          <a:lstStyle/>
          <a:p>
            <a:pPr marL="0" indent="0" algn="ctr">
              <a:buNone/>
            </a:pPr>
            <a:endParaRPr lang="en-US" sz="3300" b="1" u="sng" dirty="0">
              <a:latin typeface="+mj-lt"/>
              <a:ea typeface="+mj-ea"/>
            </a:endParaRPr>
          </a:p>
          <a:p>
            <a:pPr marL="0" indent="0" algn="ctr">
              <a:buNone/>
            </a:pPr>
            <a:r>
              <a:rPr lang="en-US" sz="3000" b="1" u="sng" dirty="0">
                <a:latin typeface="+mj-lt"/>
                <a:ea typeface="+mj-ea"/>
              </a:rPr>
              <a:t>Gifts to Athletic Facilities as of December 2022</a:t>
            </a:r>
          </a:p>
          <a:p>
            <a:pPr marL="0" indent="0" algn="ctr">
              <a:buNone/>
            </a:pPr>
            <a:r>
              <a:rPr lang="en-US" sz="3000" dirty="0">
                <a:latin typeface="+mj-lt"/>
                <a:ea typeface="+mj-ea"/>
              </a:rPr>
              <a:t>Total: $5,844,797</a:t>
            </a:r>
          </a:p>
          <a:p>
            <a:pPr marL="0" indent="0" algn="ctr">
              <a:buNone/>
            </a:pPr>
            <a:r>
              <a:rPr lang="en-US" sz="3000" dirty="0">
                <a:latin typeface="+mj-lt"/>
                <a:ea typeface="+mj-ea"/>
              </a:rPr>
              <a:t>23% to goal </a:t>
            </a:r>
          </a:p>
        </p:txBody>
      </p:sp>
      <p:sp>
        <p:nvSpPr>
          <p:cNvPr id="6" name="TextBox 5">
            <a:extLst>
              <a:ext uri="{FF2B5EF4-FFF2-40B4-BE49-F238E27FC236}">
                <a16:creationId xmlns:a16="http://schemas.microsoft.com/office/drawing/2014/main" id="{5648FD28-910B-BA47-970B-1DB4AE66957A}"/>
              </a:ext>
            </a:extLst>
          </p:cNvPr>
          <p:cNvSpPr txBox="1"/>
          <p:nvPr/>
        </p:nvSpPr>
        <p:spPr>
          <a:xfrm>
            <a:off x="847617" y="3202771"/>
            <a:ext cx="8459665" cy="31085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a:ea typeface="+mn-ea"/>
                <a:cs typeface="+mn-cs"/>
              </a:rPr>
              <a:t>Gifts to Student Athlete Health &amp; Wellness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a:ea typeface="+mn-ea"/>
                <a:cs typeface="+mn-cs"/>
              </a:rPr>
              <a:t>as of December 2022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Total: $</a:t>
            </a:r>
            <a:r>
              <a:rPr kumimoji="0" lang="en-US" sz="2800" b="0" i="0" u="none" strike="noStrike" kern="1200" cap="none" spc="0" normalizeH="0" baseline="0" noProof="0" dirty="0" smtClean="0">
                <a:ln>
                  <a:noFill/>
                </a:ln>
                <a:solidFill>
                  <a:prstClr val="black"/>
                </a:solidFill>
                <a:effectLst/>
                <a:uLnTx/>
                <a:uFillTx/>
                <a:latin typeface="Calibri"/>
                <a:ea typeface="+mn-ea"/>
                <a:cs typeface="+mn-cs"/>
              </a:rPr>
              <a:t>3,385,222</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Calibri"/>
                <a:ea typeface="+mn-ea"/>
                <a:cs typeface="+mn-cs"/>
              </a:rPr>
              <a:t>    *</a:t>
            </a:r>
            <a:r>
              <a:rPr kumimoji="0" lang="en-US" sz="1800" b="0" i="1" u="none" strike="noStrike" kern="1200" cap="none" spc="0" normalizeH="0" baseline="0" noProof="0" dirty="0" smtClean="0">
                <a:ln>
                  <a:noFill/>
                </a:ln>
                <a:solidFill>
                  <a:prstClr val="black"/>
                </a:solidFill>
                <a:effectLst/>
                <a:uLnTx/>
                <a:uFillTx/>
                <a:latin typeface="Calibri"/>
                <a:ea typeface="+mn-ea"/>
                <a:cs typeface="+mn-cs"/>
              </a:rPr>
              <a:t>Defer to Athletics presentation</a:t>
            </a:r>
            <a:endParaRPr kumimoji="0" lang="en-US" sz="18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9648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Foundation Mission: Support to Students</a:t>
            </a:r>
          </a:p>
        </p:txBody>
      </p:sp>
      <p:graphicFrame>
        <p:nvGraphicFramePr>
          <p:cNvPr id="5" name="Content Placeholder 4"/>
          <p:cNvGraphicFramePr>
            <a:graphicFrameLocks noGrp="1"/>
          </p:cNvGraphicFramePr>
          <p:nvPr>
            <p:ph idx="1"/>
          </p:nvPr>
        </p:nvGraphicFramePr>
        <p:xfrm>
          <a:off x="1352939" y="1212980"/>
          <a:ext cx="7333861" cy="491318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D43686B-0FBC-674C-A26D-945764236C2B}"/>
              </a:ext>
            </a:extLst>
          </p:cNvPr>
          <p:cNvSpPr txBox="1"/>
          <p:nvPr/>
        </p:nvSpPr>
        <p:spPr>
          <a:xfrm>
            <a:off x="1202077" y="6111642"/>
            <a:ext cx="7715892"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Takeaway:  </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 large donation was made in 2021 by Krumble.  The FY22 decrease in scholarships awarded directly correlates to the drop in the market value of endowed funds.  FY23 funds raised only thru March 28</a:t>
            </a:r>
            <a:r>
              <a:rPr kumimoji="0" lang="en-US" sz="1100" b="0"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th </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still 3 months left in FY23.  Winter scholarships have not been </a:t>
            </a:r>
            <a:r>
              <a:rPr kumimoji="0" lang="en-US" sz="11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recorded </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yet.  But the combined total fall and winter scholarships awarded is approximately $1.1 million.  Still have spring and summer to go.  Anticipate it to slightly exceed the FY22 amount.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uLnTx/>
                <a:uFillTx/>
                <a:latin typeface="Calibri" panose="020F0502020204030204" pitchFamily="34" charset="0"/>
                <a:ea typeface="+mn-ea"/>
                <a:cs typeface="+mn-cs"/>
              </a:rPr>
              <a:t> </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862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359119"/>
            <a:ext cx="655942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Foundation Mission:  Support the University</a:t>
            </a:r>
          </a:p>
        </p:txBody>
      </p:sp>
      <p:graphicFrame>
        <p:nvGraphicFramePr>
          <p:cNvPr id="5" name="Chart 4"/>
          <p:cNvGraphicFramePr>
            <a:graphicFrameLocks/>
          </p:cNvGraphicFramePr>
          <p:nvPr>
            <p:extLst>
              <p:ext uri="{D42A27DB-BD31-4B8C-83A1-F6EECF244321}">
                <p14:modId xmlns:p14="http://schemas.microsoft.com/office/powerpoint/2010/main" val="2486964553"/>
              </p:ext>
            </p:extLst>
          </p:nvPr>
        </p:nvGraphicFramePr>
        <p:xfrm>
          <a:off x="1261339" y="920592"/>
          <a:ext cx="7397469" cy="509451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B2F1EE9E-7F84-DC47-90DB-E856B380459E}"/>
              </a:ext>
            </a:extLst>
          </p:cNvPr>
          <p:cNvSpPr txBox="1"/>
          <p:nvPr/>
        </p:nvSpPr>
        <p:spPr>
          <a:xfrm>
            <a:off x="1261339" y="6088559"/>
            <a:ext cx="7397469" cy="6001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Takeaway: </a:t>
            </a:r>
            <a:r>
              <a:rPr kumimoji="0" lang="en-US" sz="11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FY19 included</a:t>
            </a:r>
            <a:r>
              <a:rPr kumimoji="0" lang="en-US" sz="1100" b="0" i="0" u="none" strike="noStrike" kern="1200" cap="none" spc="0" normalizeH="0" noProof="0" dirty="0" smtClean="0">
                <a:ln>
                  <a:noFill/>
                </a:ln>
                <a:solidFill>
                  <a:prstClr val="black"/>
                </a:solidFill>
                <a:effectLst/>
                <a:uLnTx/>
                <a:uFillTx/>
                <a:latin typeface="Calibri" panose="020F0502020204030204" pitchFamily="34" charset="0"/>
                <a:ea typeface="+mn-ea"/>
                <a:cs typeface="+mn-cs"/>
              </a:rPr>
              <a:t> $5m transfer for Catalyst.  </a:t>
            </a:r>
            <a:r>
              <a:rPr kumimoji="0" lang="en-US" sz="11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The </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decrease in program support in FY22 is due to a timing issue on when funds were transferred to the University.  Transfer not completed until after audit was underway on the foundation books, so the transfer was booked in FY23.  This will result in a dramatic increase in Program Support to EWU for FY23 compared to FY22.</a:t>
            </a: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9909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359119"/>
            <a:ext cx="655942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dirty="0" smtClean="0">
                <a:solidFill>
                  <a:prstClr val="black"/>
                </a:solidFill>
                <a:latin typeface="Calibri"/>
              </a:rPr>
              <a:t>Advancement Combined Budget</a:t>
            </a:r>
            <a:endParaRPr kumimoji="0" lang="en-US" sz="3600" b="0" i="0" u="none" strike="noStrike" kern="1200" cap="none" spc="0" normalizeH="0" baseline="0" noProof="0" dirty="0">
              <a:ln>
                <a:noFill/>
              </a:ln>
              <a:solidFill>
                <a:prstClr val="black"/>
              </a:solidFill>
              <a:effectLst/>
              <a:uLnTx/>
              <a:uFillTx/>
              <a:latin typeface="Calibri"/>
            </a:endParaRPr>
          </a:p>
        </p:txBody>
      </p:sp>
      <p:graphicFrame>
        <p:nvGraphicFramePr>
          <p:cNvPr id="7" name="Table 6"/>
          <p:cNvGraphicFramePr>
            <a:graphicFrameLocks noGrp="1"/>
          </p:cNvGraphicFramePr>
          <p:nvPr>
            <p:extLst>
              <p:ext uri="{D42A27DB-BD31-4B8C-83A1-F6EECF244321}">
                <p14:modId xmlns:p14="http://schemas.microsoft.com/office/powerpoint/2010/main" val="2705889349"/>
              </p:ext>
            </p:extLst>
          </p:nvPr>
        </p:nvGraphicFramePr>
        <p:xfrm>
          <a:off x="1612106" y="5868307"/>
          <a:ext cx="6776114" cy="571500"/>
        </p:xfrm>
        <a:graphic>
          <a:graphicData uri="http://schemas.openxmlformats.org/drawingml/2006/table">
            <a:tbl>
              <a:tblPr>
                <a:tableStyleId>{5C22544A-7EE6-4342-B048-85BDC9FD1C3A}</a:tableStyleId>
              </a:tblPr>
              <a:tblGrid>
                <a:gridCol w="3388057">
                  <a:extLst>
                    <a:ext uri="{9D8B030D-6E8A-4147-A177-3AD203B41FA5}">
                      <a16:colId xmlns:a16="http://schemas.microsoft.com/office/drawing/2014/main" val="2251608664"/>
                    </a:ext>
                  </a:extLst>
                </a:gridCol>
                <a:gridCol w="3388057">
                  <a:extLst>
                    <a:ext uri="{9D8B030D-6E8A-4147-A177-3AD203B41FA5}">
                      <a16:colId xmlns:a16="http://schemas.microsoft.com/office/drawing/2014/main" val="259862745"/>
                    </a:ext>
                  </a:extLst>
                </a:gridCol>
              </a:tblGrid>
              <a:tr h="190500">
                <a:tc>
                  <a:txBody>
                    <a:bodyPr/>
                    <a:lstStyle/>
                    <a:p>
                      <a:pPr algn="r" fontAlgn="b"/>
                      <a:r>
                        <a:rPr lang="en-US" sz="1100" u="none" strike="noStrike" dirty="0">
                          <a:effectLst/>
                        </a:rPr>
                        <a:t>Index 1 Original Budget</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100" u="none" strike="noStrike" dirty="0">
                          <a:effectLst/>
                        </a:rPr>
                        <a:t>        4,513,410 </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718223809"/>
                  </a:ext>
                </a:extLst>
              </a:tr>
              <a:tr h="190500">
                <a:tc>
                  <a:txBody>
                    <a:bodyPr/>
                    <a:lstStyle/>
                    <a:p>
                      <a:pPr algn="r" fontAlgn="b"/>
                      <a:r>
                        <a:rPr lang="en-US" sz="1100" u="none" strike="noStrike">
                          <a:effectLst/>
                        </a:rPr>
                        <a:t>Index 2 Original Budget</a:t>
                      </a:r>
                      <a:endParaRPr lang="en-US" sz="11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100" u="none" strike="noStrike" dirty="0">
                          <a:effectLst/>
                        </a:rPr>
                        <a:t>           223,111 </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225508761"/>
                  </a:ext>
                </a:extLst>
              </a:tr>
              <a:tr h="190500">
                <a:tc>
                  <a:txBody>
                    <a:bodyPr/>
                    <a:lstStyle/>
                    <a:p>
                      <a:pPr algn="r" fontAlgn="b"/>
                      <a:r>
                        <a:rPr lang="en-US" sz="1100" b="0" i="0" u="none" strike="noStrike" dirty="0" smtClean="0">
                          <a:solidFill>
                            <a:srgbClr val="000000"/>
                          </a:solidFill>
                          <a:effectLst/>
                          <a:latin typeface="Calibri" panose="020F0502020204030204" pitchFamily="34" charset="0"/>
                        </a:rPr>
                        <a:t>Local Fund Budget</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100" u="none" strike="noStrike" dirty="0">
                          <a:effectLst/>
                        </a:rPr>
                        <a:t>           969,600 </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527183469"/>
                  </a:ext>
                </a:extLst>
              </a:tr>
            </a:tbl>
          </a:graphicData>
        </a:graphic>
      </p:graphicFrame>
      <p:graphicFrame>
        <p:nvGraphicFramePr>
          <p:cNvPr id="5" name="Chart 4"/>
          <p:cNvGraphicFramePr>
            <a:graphicFrameLocks/>
          </p:cNvGraphicFramePr>
          <p:nvPr>
            <p:extLst>
              <p:ext uri="{D42A27DB-BD31-4B8C-83A1-F6EECF244321}">
                <p14:modId xmlns:p14="http://schemas.microsoft.com/office/powerpoint/2010/main" val="1645406855"/>
              </p:ext>
            </p:extLst>
          </p:nvPr>
        </p:nvGraphicFramePr>
        <p:xfrm>
          <a:off x="1612106" y="1481137"/>
          <a:ext cx="5919788" cy="3895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723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FE5E4-000C-2342-BCF5-13974957243A}"/>
              </a:ext>
            </a:extLst>
          </p:cNvPr>
          <p:cNvSpPr>
            <a:spLocks noGrp="1"/>
          </p:cNvSpPr>
          <p:nvPr>
            <p:ph type="title"/>
          </p:nvPr>
        </p:nvSpPr>
        <p:spPr/>
        <p:txBody>
          <a:bodyPr/>
          <a:lstStyle/>
          <a:p>
            <a:r>
              <a:rPr lang="en-US" dirty="0"/>
              <a:t>Questions?</a:t>
            </a:r>
          </a:p>
        </p:txBody>
      </p:sp>
      <p:pic>
        <p:nvPicPr>
          <p:cNvPr id="5" name="Picture 4">
            <a:extLst>
              <a:ext uri="{FF2B5EF4-FFF2-40B4-BE49-F238E27FC236}">
                <a16:creationId xmlns:a16="http://schemas.microsoft.com/office/drawing/2014/main" id="{AFCE0EB7-565D-9F8A-A972-35C9E47941EC}"/>
              </a:ext>
            </a:extLst>
          </p:cNvPr>
          <p:cNvPicPr>
            <a:picLocks noChangeAspect="1"/>
          </p:cNvPicPr>
          <p:nvPr/>
        </p:nvPicPr>
        <p:blipFill>
          <a:blip r:embed="rId3"/>
          <a:stretch>
            <a:fillRect/>
          </a:stretch>
        </p:blipFill>
        <p:spPr>
          <a:xfrm>
            <a:off x="1691259" y="1287670"/>
            <a:ext cx="6858000" cy="5130800"/>
          </a:xfrm>
          <a:prstGeom prst="rect">
            <a:avLst/>
          </a:prstGeom>
        </p:spPr>
      </p:pic>
    </p:spTree>
    <p:extLst>
      <p:ext uri="{BB962C8B-B14F-4D97-AF65-F5344CB8AC3E}">
        <p14:creationId xmlns:p14="http://schemas.microsoft.com/office/powerpoint/2010/main" val="35563927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BC Presentation FY21" id="{F413C249-5C7B-0242-963A-DF70C1A571FE}" vid="{D7C44532-E71E-FE45-9036-EDF778D03C3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2392</TotalTime>
  <Words>999</Words>
  <Application>Microsoft Office PowerPoint</Application>
  <PresentationFormat>On-screen Show (4:3)</PresentationFormat>
  <Paragraphs>149</Paragraphs>
  <Slides>22</Slides>
  <Notes>14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Calibri</vt:lpstr>
      <vt:lpstr>Myriad Pro</vt:lpstr>
      <vt:lpstr>Office Theme</vt:lpstr>
      <vt:lpstr>1_Office Theme</vt:lpstr>
      <vt:lpstr>University Advancement  FY24 Proposed Budget </vt:lpstr>
      <vt:lpstr>Advancement Mission</vt:lpstr>
      <vt:lpstr>Advancement Overview  FY2024 Staffing </vt:lpstr>
      <vt:lpstr>Advancement Overview  FY2024 Index 1 Budget </vt:lpstr>
      <vt:lpstr>Original Budgets FY18 – FY24</vt:lpstr>
      <vt:lpstr>Advancement Budget as Percentage of Eastern Washington University</vt:lpstr>
      <vt:lpstr>EWU Foundation</vt:lpstr>
      <vt:lpstr>PowerPoint Presentation</vt:lpstr>
      <vt:lpstr>PowerPoint Presentation</vt:lpstr>
      <vt:lpstr>PowerPoint Presentation</vt:lpstr>
      <vt:lpstr>Volunteers</vt:lpstr>
      <vt:lpstr>Comprehensive Campaign </vt:lpstr>
      <vt:lpstr>Our Priorities</vt:lpstr>
      <vt:lpstr>Scholarships </vt:lpstr>
      <vt:lpstr>Other Student Success</vt:lpstr>
      <vt:lpstr>Catalyst</vt:lpstr>
      <vt:lpstr>Other</vt:lpstr>
      <vt:lpstr>Student Health and Wellness and Athletic Facilities*</vt:lpstr>
      <vt:lpstr>Foundation Mission: Support to Students</vt:lpstr>
      <vt:lpstr>PowerPoint Presentation</vt:lpstr>
      <vt:lpstr>PowerPoint Presentation</vt:lpstr>
      <vt:lpstr>Questions?</vt:lpstr>
    </vt:vector>
  </TitlesOfParts>
  <Company>EWU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EWU EWU</dc:creator>
  <cp:lastModifiedBy>Drexel, John</cp:lastModifiedBy>
  <cp:revision>54</cp:revision>
  <dcterms:created xsi:type="dcterms:W3CDTF">2018-03-08T21:47:04Z</dcterms:created>
  <dcterms:modified xsi:type="dcterms:W3CDTF">2023-05-11T22:41:48Z</dcterms:modified>
</cp:coreProperties>
</file>