
<file path=[Content_Types].xml><?xml version="1.0" encoding="utf-8"?>
<Types xmlns="http://schemas.openxmlformats.org/package/2006/content-types">
  <Default Extension="emf" ContentType="image/x-emf"/>
  <Default Extension="jfif" ContentType="image/jpeg"/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lsx" ContentType="application/vnd.openxmlformats-officedocument.spreadsheetml.sheet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authors.xml" ContentType="application/vnd.ms-powerpoint.authors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notesMasterIdLst>
    <p:notesMasterId r:id="rId12"/>
  </p:notesMasterIdLst>
  <p:sldIdLst>
    <p:sldId id="256" r:id="rId2"/>
    <p:sldId id="257" r:id="rId3"/>
    <p:sldId id="271" r:id="rId4"/>
    <p:sldId id="262" r:id="rId5"/>
    <p:sldId id="263" r:id="rId6"/>
    <p:sldId id="265" r:id="rId7"/>
    <p:sldId id="267" r:id="rId8"/>
    <p:sldId id="268" r:id="rId9"/>
    <p:sldId id="270" r:id="rId10"/>
    <p:sldId id="264" r:id="rId11"/>
  </p:sldIdLst>
  <p:sldSz cx="9144000" cy="6858000" type="screen4x3"/>
  <p:notesSz cx="7010400" cy="92964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authors.xml><?xml version="1.0" encoding="utf-8"?>
<p188:authorLst xmlns:a="http://schemas.openxmlformats.org/drawingml/2006/main" xmlns:r="http://schemas.openxmlformats.org/officeDocument/2006/relationships" xmlns:p188="http://schemas.microsoft.com/office/powerpoint/2018/8/main">
  <p188:author id="{A78D431C-2663-B6A0-FDD8-CDB51E78CACF}" name="Kelly, Alex" initials="AK" userId="S::akelly22@ewu.edu::344b01e5-dc9c-4a87-aee8-5479e187edaf" providerId="AD"/>
  <p188:author id="{47E799B3-8645-2F3A-9EF9-40FCBF882154}" name="Eucker, Ryan" initials="ER" userId="S::reucker13@ewu.edu::3e506221-3ca3-4e0a-8397-04917cede35f" providerId="AD"/>
</p188: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B7142E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2D5ABB26-0587-4C30-8999-92F81FD0307C}" styleName="No Style, No Grid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  <a:tblStyle styleId="{69C7853C-536D-4A76-A0AE-DD22124D55A5}" styleName="Themed Style 1 - Accent 3">
    <a:tblBg>
      <a:fillRef idx="2">
        <a:schemeClr val="accent3"/>
      </a:fillRef>
      <a:effectRef idx="1">
        <a:schemeClr val="accent3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3"/>
            </a:lnRef>
          </a:left>
          <a:right>
            <a:lnRef idx="1">
              <a:schemeClr val="accent3"/>
            </a:lnRef>
          </a:right>
          <a:top>
            <a:lnRef idx="1">
              <a:schemeClr val="accent3"/>
            </a:lnRef>
          </a:top>
          <a:bottom>
            <a:lnRef idx="1">
              <a:schemeClr val="accent3"/>
            </a:lnRef>
          </a:bottom>
          <a:insideH>
            <a:lnRef idx="1">
              <a:schemeClr val="accent3"/>
            </a:lnRef>
          </a:insideH>
          <a:insideV>
            <a:lnRef idx="1">
              <a:schemeClr val="accent3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3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3"/>
            </a:lnRef>
          </a:top>
          <a:bottom>
            <a:lnRef idx="1">
              <a:schemeClr val="accent3"/>
            </a:lnRef>
          </a:bottom>
        </a:tcBdr>
        <a:fill>
          <a:solidFill>
            <a:schemeClr val="accent3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3"/>
            </a:lnRef>
          </a:left>
          <a:right>
            <a:lnRef idx="1">
              <a:schemeClr val="accent3"/>
            </a:lnRef>
          </a:right>
          <a:top>
            <a:lnRef idx="1">
              <a:schemeClr val="accent3"/>
            </a:lnRef>
          </a:top>
          <a:bottom>
            <a:lnRef idx="1">
              <a:schemeClr val="accent3"/>
            </a:lnRef>
          </a:bottom>
          <a:insideH>
            <a:lnRef idx="1">
              <a:schemeClr val="accent3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3"/>
            </a:lnRef>
          </a:left>
          <a:right>
            <a:lnRef idx="2">
              <a:schemeClr val="accent3"/>
            </a:lnRef>
          </a:right>
          <a:top>
            <a:lnRef idx="1">
              <a:schemeClr val="accent3"/>
            </a:lnRef>
          </a:top>
          <a:bottom>
            <a:lnRef idx="1">
              <a:schemeClr val="accent3"/>
            </a:lnRef>
          </a:bottom>
          <a:insideH>
            <a:lnRef idx="1">
              <a:schemeClr val="accent3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3"/>
            </a:lnRef>
          </a:left>
          <a:right>
            <a:lnRef idx="1">
              <a:schemeClr val="accent3"/>
            </a:lnRef>
          </a:right>
          <a:top>
            <a:lnRef idx="2">
              <a:schemeClr val="accent3"/>
            </a:lnRef>
          </a:top>
          <a:bottom>
            <a:lnRef idx="2">
              <a:schemeClr val="accent3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3"/>
            </a:lnRef>
          </a:left>
          <a:right>
            <a:lnRef idx="1">
              <a:schemeClr val="accent3"/>
            </a:lnRef>
          </a:right>
          <a:top>
            <a:lnRef idx="1">
              <a:schemeClr val="accent3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3"/>
          </a:solidFill>
        </a:fill>
      </a:tcStyle>
    </a:firstRow>
  </a:tblStyle>
  <a:tblStyle styleId="{5940675A-B579-460E-94D1-54222C63F5DA}" styleName="No Style, Table Grid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4995" autoAdjust="0"/>
    <p:restoredTop sz="96357" autoAdjust="0"/>
  </p:normalViewPr>
  <p:slideViewPr>
    <p:cSldViewPr snapToGrid="0">
      <p:cViewPr varScale="1">
        <p:scale>
          <a:sx n="114" d="100"/>
          <a:sy n="114" d="100"/>
        </p:scale>
        <p:origin x="1560" y="10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notesMaster" Target="notesMasters/notesMaster1.xml"/><Relationship Id="rId17" Type="http://schemas.microsoft.com/office/2018/10/relationships/authors" Target="authors.xml"/><Relationship Id="rId2" Type="http://schemas.openxmlformats.org/officeDocument/2006/relationships/slide" Target="slides/slide1.xml"/><Relationship Id="rId16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theme" Target="theme/theme1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037840" cy="466434"/>
          </a:xfrm>
          <a:prstGeom prst="rect">
            <a:avLst/>
          </a:prstGeom>
        </p:spPr>
        <p:txBody>
          <a:bodyPr vert="horz" lIns="93177" tIns="46589" rIns="93177" bIns="46589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970938" y="0"/>
            <a:ext cx="3037840" cy="466434"/>
          </a:xfrm>
          <a:prstGeom prst="rect">
            <a:avLst/>
          </a:prstGeom>
        </p:spPr>
        <p:txBody>
          <a:bodyPr vert="horz" lIns="93177" tIns="46589" rIns="93177" bIns="46589" rtlCol="0"/>
          <a:lstStyle>
            <a:lvl1pPr algn="r">
              <a:defRPr sz="1200"/>
            </a:lvl1pPr>
          </a:lstStyle>
          <a:p>
            <a:fld id="{9BBDCA35-D170-400A-B62C-6A1D0118BEA7}" type="datetimeFigureOut">
              <a:rPr lang="en-US" smtClean="0"/>
              <a:t>5/24/2023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414463" y="1162050"/>
            <a:ext cx="4181475" cy="31369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3177" tIns="46589" rIns="93177" bIns="46589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701040" y="4473892"/>
            <a:ext cx="5608320" cy="3660458"/>
          </a:xfrm>
          <a:prstGeom prst="rect">
            <a:avLst/>
          </a:prstGeom>
        </p:spPr>
        <p:txBody>
          <a:bodyPr vert="horz" lIns="93177" tIns="46589" rIns="93177" bIns="46589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829967"/>
            <a:ext cx="3037840" cy="466433"/>
          </a:xfrm>
          <a:prstGeom prst="rect">
            <a:avLst/>
          </a:prstGeom>
        </p:spPr>
        <p:txBody>
          <a:bodyPr vert="horz" lIns="93177" tIns="46589" rIns="93177" bIns="46589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970938" y="8829967"/>
            <a:ext cx="3037840" cy="466433"/>
          </a:xfrm>
          <a:prstGeom prst="rect">
            <a:avLst/>
          </a:prstGeom>
        </p:spPr>
        <p:txBody>
          <a:bodyPr vert="horz" lIns="93177" tIns="46589" rIns="93177" bIns="46589" rtlCol="0" anchor="b"/>
          <a:lstStyle>
            <a:lvl1pPr algn="r">
              <a:defRPr sz="1200"/>
            </a:lvl1pPr>
          </a:lstStyle>
          <a:p>
            <a:fld id="{CCE30016-842C-445A-9266-8CD62E8638F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69168864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CCE30016-842C-445A-9266-8CD62E8638FD}" type="slidenum">
              <a:rPr lang="en-US" smtClean="0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55842047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b="1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CCE30016-842C-445A-9266-8CD62E8638FD}" type="slidenum">
              <a:rPr lang="en-US" smtClean="0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891863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b="0" dirty="0"/>
          </a:p>
          <a:p>
            <a:endParaRPr lang="en-US" b="0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CCE30016-842C-445A-9266-8CD62E8638FD}" type="slidenum">
              <a:rPr lang="en-US" smtClean="0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10784827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  <a:p>
            <a:endParaRPr lang="en-US" b="0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CCE30016-842C-445A-9266-8CD62E8638FD}" type="slidenum">
              <a:rPr lang="en-US" smtClean="0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17992268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CCE30016-842C-445A-9266-8CD62E8638FD}" type="slidenum">
              <a:rPr lang="en-US" smtClean="0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66946368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b="0" dirty="0"/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CCE30016-842C-445A-9266-8CD62E8638FD}" type="slidenum">
              <a:rPr lang="en-US" smtClean="0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25628229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b="0" dirty="0"/>
          </a:p>
          <a:p>
            <a:endParaRPr lang="en-US" b="0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CCE30016-842C-445A-9266-8CD62E8638FD}" type="slidenum">
              <a:rPr lang="en-US" smtClean="0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59441882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b="0" dirty="0"/>
          </a:p>
          <a:p>
            <a:endParaRPr lang="en-US" b="0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CCE30016-842C-445A-9266-8CD62E8638FD}" type="slidenum">
              <a:rPr lang="en-US" smtClean="0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3039302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CCE30016-842C-445A-9266-8CD62E8638FD}" type="slidenum">
              <a:rPr lang="en-US" smtClean="0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9562253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1122363"/>
            <a:ext cx="77724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43000" y="3602038"/>
            <a:ext cx="6858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E00735E-DF52-47C5-9DC6-42F77C2CBA20}" type="datetimeFigureOut">
              <a:rPr lang="en-US" smtClean="0"/>
              <a:t>5/24/2023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0E48731-8C69-48BE-AEF9-974E1F2BE03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81284546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E00735E-DF52-47C5-9DC6-42F77C2CBA20}" type="datetimeFigureOut">
              <a:rPr lang="en-US" smtClean="0"/>
              <a:t>5/24/2023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0E48731-8C69-48BE-AEF9-974E1F2BE03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2977421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3888" y="1709739"/>
            <a:ext cx="78867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3888" y="4589464"/>
            <a:ext cx="78867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E00735E-DF52-47C5-9DC6-42F77C2CBA20}" type="datetimeFigureOut">
              <a:rPr lang="en-US" smtClean="0"/>
              <a:t>5/24/2023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0E48731-8C69-48BE-AEF9-974E1F2BE03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7916147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28650" y="1825625"/>
            <a:ext cx="38862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29150" y="1825625"/>
            <a:ext cx="38862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E00735E-DF52-47C5-9DC6-42F77C2CBA20}" type="datetimeFigureOut">
              <a:rPr lang="en-US" smtClean="0"/>
              <a:t>5/24/2023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0E48731-8C69-48BE-AEF9-974E1F2BE03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92415864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365126"/>
            <a:ext cx="7886700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9842" y="1681163"/>
            <a:ext cx="3868340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29842" y="2505075"/>
            <a:ext cx="3868340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29150" y="1681163"/>
            <a:ext cx="3887391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29150" y="2505075"/>
            <a:ext cx="3887391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E00735E-DF52-47C5-9DC6-42F77C2CBA20}" type="datetimeFigureOut">
              <a:rPr lang="en-US" smtClean="0"/>
              <a:t>5/24/2023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0E48731-8C69-48BE-AEF9-974E1F2BE03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45460430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E00735E-DF52-47C5-9DC6-42F77C2CBA20}" type="datetimeFigureOut">
              <a:rPr lang="en-US" smtClean="0"/>
              <a:t>5/24/2023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0E48731-8C69-48BE-AEF9-974E1F2BE03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9313800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E00735E-DF52-47C5-9DC6-42F77C2CBA20}" type="datetimeFigureOut">
              <a:rPr lang="en-US" smtClean="0"/>
              <a:t>5/24/2023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0E48731-8C69-48BE-AEF9-974E1F2BE03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4807709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87391" y="987426"/>
            <a:ext cx="462915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E00735E-DF52-47C5-9DC6-42F77C2CBA20}" type="datetimeFigureOut">
              <a:rPr lang="en-US" smtClean="0"/>
              <a:t>5/24/2023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0E48731-8C69-48BE-AEF9-974E1F2BE03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071867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3887391" y="987426"/>
            <a:ext cx="4629150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E00735E-DF52-47C5-9DC6-42F77C2CBA20}" type="datetimeFigureOut">
              <a:rPr lang="en-US" smtClean="0"/>
              <a:t>5/24/2023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0E48731-8C69-48BE-AEF9-974E1F2BE03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39339063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E00735E-DF52-47C5-9DC6-42F77C2CBA20}" type="datetimeFigureOut">
              <a:rPr lang="en-US" smtClean="0"/>
              <a:t>5/24/2023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0E48731-8C69-48BE-AEF9-974E1F2BE03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35116972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43675" y="365125"/>
            <a:ext cx="1971675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28650" y="365125"/>
            <a:ext cx="5800725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E00735E-DF52-47C5-9DC6-42F77C2CBA20}" type="datetimeFigureOut">
              <a:rPr lang="en-US" smtClean="0"/>
              <a:t>5/24/2023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0E48731-8C69-48BE-AEF9-974E1F2BE03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0513379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pn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365126"/>
            <a:ext cx="78867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E00735E-DF52-47C5-9DC6-42F77C2CBA20}" type="datetimeFigureOut">
              <a:rPr lang="en-US" smtClean="0"/>
              <a:t>5/24/2023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0E48731-8C69-48BE-AEF9-974E1F2BE03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6298738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.xlsx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.emf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4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2.jfif"/><Relationship Id="rId5" Type="http://schemas.openxmlformats.org/officeDocument/2006/relationships/image" Target="../media/image11.jpg"/><Relationship Id="rId4" Type="http://schemas.openxmlformats.org/officeDocument/2006/relationships/image" Target="../media/image10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867267651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6E599A2-DA71-AAD3-7DDC-56B228382CF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dirty="0">
                <a:solidFill>
                  <a:srgbClr val="B7142E"/>
                </a:solidFill>
              </a:rPr>
              <a:t>FY24 Overview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E445CD91-4B06-D733-A7ED-FF2A2D04A867}"/>
              </a:ext>
            </a:extLst>
          </p:cNvPr>
          <p:cNvSpPr txBox="1"/>
          <p:nvPr/>
        </p:nvSpPr>
        <p:spPr>
          <a:xfrm>
            <a:off x="8731918" y="6509084"/>
            <a:ext cx="41208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1" dirty="0">
                <a:solidFill>
                  <a:schemeClr val="bg1"/>
                </a:solidFill>
              </a:rPr>
              <a:t>1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87E8F2AB-317A-5D09-E83B-4F02F1C59EB7}"/>
              </a:ext>
            </a:extLst>
          </p:cNvPr>
          <p:cNvSpPr txBox="1"/>
          <p:nvPr/>
        </p:nvSpPr>
        <p:spPr>
          <a:xfrm>
            <a:off x="329866" y="6509084"/>
            <a:ext cx="344805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1" dirty="0">
                <a:solidFill>
                  <a:schemeClr val="bg1"/>
                </a:solidFill>
              </a:rPr>
              <a:t>Athletics – FY24 Overview</a:t>
            </a:r>
          </a:p>
        </p:txBody>
      </p:sp>
      <p:graphicFrame>
        <p:nvGraphicFramePr>
          <p:cNvPr id="10" name="Object 9">
            <a:extLst>
              <a:ext uri="{FF2B5EF4-FFF2-40B4-BE49-F238E27FC236}">
                <a16:creationId xmlns:a16="http://schemas.microsoft.com/office/drawing/2014/main" id="{F14F675D-BAA0-D15D-DB7B-F913F0CC5CF4}"/>
              </a:ext>
            </a:extLst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379850933"/>
              </p:ext>
            </p:extLst>
          </p:nvPr>
        </p:nvGraphicFramePr>
        <p:xfrm>
          <a:off x="792898" y="1552073"/>
          <a:ext cx="7630880" cy="378994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Worksheet" r:id="rId3" imgW="5702226" imgH="2832275" progId="Excel.Sheet.12">
                  <p:embed/>
                </p:oleObj>
              </mc:Choice>
              <mc:Fallback>
                <p:oleObj name="Worksheet" r:id="rId3" imgW="5702226" imgH="2832275" progId="Excel.Sheet.12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4"/>
                      <a:stretch>
                        <a:fillRect/>
                      </a:stretch>
                    </p:blipFill>
                    <p:spPr>
                      <a:xfrm>
                        <a:off x="792898" y="1552073"/>
                        <a:ext cx="7630880" cy="3789947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2289080647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7581B8A-25DD-6119-4B92-6CDB521631C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dirty="0">
                <a:solidFill>
                  <a:srgbClr val="B7142E"/>
                </a:solidFill>
              </a:rPr>
              <a:t>Self Support Sources of Revenue</a:t>
            </a:r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A091502-A6F3-A5B7-51EC-74EC66BEA09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28650" y="1835151"/>
            <a:ext cx="4069185" cy="1897950"/>
          </a:xfrm>
        </p:spPr>
        <p:txBody>
          <a:bodyPr>
            <a:normAutofit fontScale="85000" lnSpcReduction="20000"/>
          </a:bodyPr>
          <a:lstStyle/>
          <a:p>
            <a:r>
              <a:rPr lang="en-US" sz="3600" dirty="0"/>
              <a:t>Ticket Sales </a:t>
            </a:r>
          </a:p>
          <a:p>
            <a:r>
              <a:rPr lang="en-US" sz="3600" dirty="0"/>
              <a:t>Game Guarantees</a:t>
            </a:r>
          </a:p>
          <a:p>
            <a:r>
              <a:rPr lang="en-US" sz="3600" dirty="0"/>
              <a:t>Pepsi Agreement</a:t>
            </a:r>
          </a:p>
          <a:p>
            <a:r>
              <a:rPr lang="en-US" sz="3600" dirty="0"/>
              <a:t>NCAA Distributions 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9192C6FD-5157-A389-364C-8F22BE6E9461}"/>
              </a:ext>
            </a:extLst>
          </p:cNvPr>
          <p:cNvSpPr txBox="1"/>
          <p:nvPr/>
        </p:nvSpPr>
        <p:spPr>
          <a:xfrm>
            <a:off x="329866" y="6509084"/>
            <a:ext cx="460408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1" dirty="0">
                <a:solidFill>
                  <a:schemeClr val="bg1"/>
                </a:solidFill>
              </a:rPr>
              <a:t>Athletics – Self Support Sources of Revenue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4BE2B5E1-D3B5-19AE-0160-B5648AB0A958}"/>
              </a:ext>
            </a:extLst>
          </p:cNvPr>
          <p:cNvSpPr txBox="1"/>
          <p:nvPr/>
        </p:nvSpPr>
        <p:spPr>
          <a:xfrm>
            <a:off x="8731918" y="6509084"/>
            <a:ext cx="41208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1" dirty="0">
                <a:solidFill>
                  <a:schemeClr val="bg1"/>
                </a:solidFill>
              </a:rPr>
              <a:t>2</a:t>
            </a:r>
          </a:p>
        </p:txBody>
      </p:sp>
      <p:sp>
        <p:nvSpPr>
          <p:cNvPr id="6" name="Content Placeholder 2">
            <a:extLst>
              <a:ext uri="{FF2B5EF4-FFF2-40B4-BE49-F238E27FC236}">
                <a16:creationId xmlns:a16="http://schemas.microsoft.com/office/drawing/2014/main" id="{7FAE109B-DCE7-52E7-99A9-A7C6D313CF5A}"/>
              </a:ext>
            </a:extLst>
          </p:cNvPr>
          <p:cNvSpPr txBox="1">
            <a:spLocks/>
          </p:cNvSpPr>
          <p:nvPr/>
        </p:nvSpPr>
        <p:spPr>
          <a:xfrm>
            <a:off x="4894889" y="1835151"/>
            <a:ext cx="4274218" cy="1897950"/>
          </a:xfrm>
          <a:prstGeom prst="rect">
            <a:avLst/>
          </a:prstGeom>
        </p:spPr>
        <p:txBody>
          <a:bodyPr vert="horz" lIns="91440" tIns="45720" rIns="91440" bIns="45720" rtlCol="0">
            <a:normAutofit fontScale="85000" lnSpcReduction="20000"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3600" dirty="0"/>
              <a:t>Licensing</a:t>
            </a:r>
          </a:p>
          <a:p>
            <a:r>
              <a:rPr lang="en-US" sz="3600" dirty="0"/>
              <a:t>Media Rights</a:t>
            </a:r>
          </a:p>
          <a:p>
            <a:r>
              <a:rPr lang="en-US" sz="3600" dirty="0"/>
              <a:t>Fundraising</a:t>
            </a:r>
          </a:p>
          <a:p>
            <a:r>
              <a:rPr lang="en-US" sz="3600" dirty="0"/>
              <a:t>Student Fee</a:t>
            </a:r>
          </a:p>
        </p:txBody>
      </p:sp>
    </p:spTree>
    <p:extLst>
      <p:ext uri="{BB962C8B-B14F-4D97-AF65-F5344CB8AC3E}">
        <p14:creationId xmlns:p14="http://schemas.microsoft.com/office/powerpoint/2010/main" val="3640422936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AFAEE93-2896-9894-7889-074B25E1052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dirty="0">
                <a:solidFill>
                  <a:srgbClr val="B7142E"/>
                </a:solidFill>
              </a:rPr>
              <a:t>Strengths</a:t>
            </a:r>
          </a:p>
        </p:txBody>
      </p:sp>
      <p:sp>
        <p:nvSpPr>
          <p:cNvPr id="37" name="Content Placeholder 36">
            <a:extLst>
              <a:ext uri="{FF2B5EF4-FFF2-40B4-BE49-F238E27FC236}">
                <a16:creationId xmlns:a16="http://schemas.microsoft.com/office/drawing/2014/main" id="{C0FA7652-7D95-2043-533A-B93341B765CA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628649" y="1825625"/>
            <a:ext cx="5495425" cy="4351338"/>
          </a:xfrm>
        </p:spPr>
        <p:txBody>
          <a:bodyPr>
            <a:normAutofit/>
          </a:bodyPr>
          <a:lstStyle/>
          <a:p>
            <a:r>
              <a:rPr lang="en-US" dirty="0"/>
              <a:t>Team(s) success &amp; competitiveness</a:t>
            </a:r>
          </a:p>
          <a:p>
            <a:r>
              <a:rPr lang="en-US" dirty="0"/>
              <a:t>Student-athlete graduation &amp; retention rates</a:t>
            </a:r>
          </a:p>
          <a:p>
            <a:r>
              <a:rPr lang="en-US" dirty="0"/>
              <a:t>Visibility at local &amp; national levels</a:t>
            </a:r>
          </a:p>
          <a:p>
            <a:r>
              <a:rPr lang="en-US" dirty="0"/>
              <a:t>Fan loyalty &amp; a culture that does more with less</a:t>
            </a:r>
          </a:p>
          <a:p>
            <a:r>
              <a:rPr lang="en-US" dirty="0"/>
              <a:t>Ticket sales vs. conference peers</a:t>
            </a:r>
          </a:p>
          <a:p>
            <a:r>
              <a:rPr lang="en-US" dirty="0"/>
              <a:t>Circular budget</a:t>
            </a:r>
          </a:p>
          <a:p>
            <a:endParaRPr lang="en-US" dirty="0"/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E2303A09-0D29-C525-E401-3A4DC9410787}"/>
              </a:ext>
            </a:extLst>
          </p:cNvPr>
          <p:cNvSpPr txBox="1"/>
          <p:nvPr/>
        </p:nvSpPr>
        <p:spPr>
          <a:xfrm>
            <a:off x="8731918" y="6509084"/>
            <a:ext cx="41208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1" dirty="0">
                <a:solidFill>
                  <a:schemeClr val="bg1"/>
                </a:solidFill>
              </a:rPr>
              <a:t>3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A853D2F3-B73E-86A4-24F8-142740D93624}"/>
              </a:ext>
            </a:extLst>
          </p:cNvPr>
          <p:cNvSpPr txBox="1"/>
          <p:nvPr/>
        </p:nvSpPr>
        <p:spPr>
          <a:xfrm>
            <a:off x="329866" y="6509084"/>
            <a:ext cx="344805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1" dirty="0">
                <a:solidFill>
                  <a:schemeClr val="bg1"/>
                </a:solidFill>
              </a:rPr>
              <a:t>Athletics – Strengths</a:t>
            </a:r>
          </a:p>
        </p:txBody>
      </p:sp>
    </p:spTree>
    <p:extLst>
      <p:ext uri="{BB962C8B-B14F-4D97-AF65-F5344CB8AC3E}">
        <p14:creationId xmlns:p14="http://schemas.microsoft.com/office/powerpoint/2010/main" val="225876642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E30FD04-EEDB-2DD2-569B-562F7FB2CFB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dirty="0">
                <a:solidFill>
                  <a:srgbClr val="B7142E"/>
                </a:solidFill>
              </a:rPr>
              <a:t>Challenges</a:t>
            </a:r>
          </a:p>
        </p:txBody>
      </p:sp>
      <p:graphicFrame>
        <p:nvGraphicFramePr>
          <p:cNvPr id="10" name="Table 10">
            <a:extLst>
              <a:ext uri="{FF2B5EF4-FFF2-40B4-BE49-F238E27FC236}">
                <a16:creationId xmlns:a16="http://schemas.microsoft.com/office/drawing/2014/main" id="{A909B60B-AF03-439A-527D-2A864FDFD83F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3699168939"/>
              </p:ext>
            </p:extLst>
          </p:nvPr>
        </p:nvGraphicFramePr>
        <p:xfrm>
          <a:off x="628650" y="1825625"/>
          <a:ext cx="7886700" cy="1483360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3943350">
                  <a:extLst>
                    <a:ext uri="{9D8B030D-6E8A-4147-A177-3AD203B41FA5}">
                      <a16:colId xmlns:a16="http://schemas.microsoft.com/office/drawing/2014/main" val="3002292276"/>
                    </a:ext>
                  </a:extLst>
                </a:gridCol>
                <a:gridCol w="3943350">
                  <a:extLst>
                    <a:ext uri="{9D8B030D-6E8A-4147-A177-3AD203B41FA5}">
                      <a16:colId xmlns:a16="http://schemas.microsoft.com/office/drawing/2014/main" val="3412009029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en-US" b="1" dirty="0">
                          <a:solidFill>
                            <a:schemeClr val="bg1"/>
                          </a:solidFill>
                        </a:rPr>
                        <a:t>Challenge</a:t>
                      </a:r>
                    </a:p>
                  </a:txBody>
                  <a:tcPr>
                    <a:solidFill>
                      <a:srgbClr val="B7142E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b="1" dirty="0">
                          <a:solidFill>
                            <a:schemeClr val="bg1"/>
                          </a:solidFill>
                        </a:rPr>
                        <a:t>Effect</a:t>
                      </a:r>
                    </a:p>
                  </a:txBody>
                  <a:tcPr>
                    <a:solidFill>
                      <a:srgbClr val="B7142E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52635369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dirty="0"/>
                        <a:t>Inflation &amp; geographic impacts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Higher costs in travel, food, min. wage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70675302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dirty="0"/>
                        <a:t>New NCAA/Big Sky mandates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Shifting of Resources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68078912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dirty="0"/>
                        <a:t>Outdated facilities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Decrease in student and fan experience 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193354923"/>
                  </a:ext>
                </a:extLst>
              </a:tr>
            </a:tbl>
          </a:graphicData>
        </a:graphic>
      </p:graphicFrame>
      <p:sp>
        <p:nvSpPr>
          <p:cNvPr id="3" name="TextBox 2">
            <a:extLst>
              <a:ext uri="{FF2B5EF4-FFF2-40B4-BE49-F238E27FC236}">
                <a16:creationId xmlns:a16="http://schemas.microsoft.com/office/drawing/2014/main" id="{2A918DB0-E4D2-8A34-C666-3B9C6CB19DB4}"/>
              </a:ext>
            </a:extLst>
          </p:cNvPr>
          <p:cNvSpPr txBox="1"/>
          <p:nvPr/>
        </p:nvSpPr>
        <p:spPr>
          <a:xfrm>
            <a:off x="8731918" y="6509084"/>
            <a:ext cx="41208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1" dirty="0">
                <a:solidFill>
                  <a:schemeClr val="bg1"/>
                </a:solidFill>
              </a:rPr>
              <a:t>4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2BF38C6A-BCE3-DD58-24E5-6B76589FD41C}"/>
              </a:ext>
            </a:extLst>
          </p:cNvPr>
          <p:cNvSpPr txBox="1"/>
          <p:nvPr/>
        </p:nvSpPr>
        <p:spPr>
          <a:xfrm>
            <a:off x="329866" y="6509084"/>
            <a:ext cx="344805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1" dirty="0">
                <a:solidFill>
                  <a:schemeClr val="bg1"/>
                </a:solidFill>
              </a:rPr>
              <a:t>Athletics – Challenges</a:t>
            </a:r>
          </a:p>
        </p:txBody>
      </p:sp>
    </p:spTree>
    <p:extLst>
      <p:ext uri="{BB962C8B-B14F-4D97-AF65-F5344CB8AC3E}">
        <p14:creationId xmlns:p14="http://schemas.microsoft.com/office/powerpoint/2010/main" val="3232155870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E46F6A6-12D5-2DBE-E757-859840DA7A0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dirty="0">
                <a:solidFill>
                  <a:srgbClr val="B7142E"/>
                </a:solidFill>
              </a:rPr>
              <a:t>Budget Reductions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3478032-D07F-A78B-9D3D-ABEBD5E6ADD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28650" y="1825625"/>
            <a:ext cx="5447297" cy="4351338"/>
          </a:xfrm>
        </p:spPr>
        <p:txBody>
          <a:bodyPr>
            <a:normAutofit lnSpcReduction="10000"/>
          </a:bodyPr>
          <a:lstStyle/>
          <a:p>
            <a:pPr marL="171450" indent="-171450"/>
            <a:r>
              <a:rPr lang="en-US" dirty="0"/>
              <a:t>FY18 Proforma = $17.72M for FY23</a:t>
            </a:r>
          </a:p>
          <a:p>
            <a:pPr marL="171450" indent="-171450"/>
            <a:r>
              <a:rPr lang="en-US" dirty="0"/>
              <a:t>FY23 Budget = $16.32M (</a:t>
            </a:r>
            <a:r>
              <a:rPr lang="en-US" dirty="0">
                <a:solidFill>
                  <a:srgbClr val="B7142E"/>
                </a:solidFill>
              </a:rPr>
              <a:t>-7.90%</a:t>
            </a:r>
            <a:r>
              <a:rPr lang="en-US" dirty="0"/>
              <a:t>)</a:t>
            </a:r>
          </a:p>
          <a:p>
            <a:pPr marL="171450" indent="-171450"/>
            <a:r>
              <a:rPr lang="en-US" dirty="0"/>
              <a:t>Impacts of Budget Reductions</a:t>
            </a:r>
          </a:p>
          <a:p>
            <a:pPr marL="628650" lvl="1" indent="-171450"/>
            <a:r>
              <a:rPr lang="en-US" dirty="0"/>
              <a:t>Reduced staffing impacted revenue generation &amp; services</a:t>
            </a:r>
          </a:p>
          <a:p>
            <a:pPr marL="628650" lvl="1" indent="-171450"/>
            <a:r>
              <a:rPr lang="en-US" dirty="0"/>
              <a:t>Loss of revenue in ticket sales, events, and giving</a:t>
            </a:r>
          </a:p>
          <a:p>
            <a:pPr marL="628650" lvl="1" indent="-171450"/>
            <a:r>
              <a:rPr lang="en-US" dirty="0"/>
              <a:t>Loss of funding impacted salaries and ability to retain/recruit</a:t>
            </a:r>
          </a:p>
          <a:p>
            <a:pPr marL="628650" lvl="1" indent="-171450"/>
            <a:r>
              <a:rPr lang="en-US" dirty="0"/>
              <a:t>Staff overloaded with duties to support student-welfare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C236EC41-52CE-F2E9-8F48-05EAE59B8A96}"/>
              </a:ext>
            </a:extLst>
          </p:cNvPr>
          <p:cNvSpPr txBox="1"/>
          <p:nvPr/>
        </p:nvSpPr>
        <p:spPr>
          <a:xfrm>
            <a:off x="8731918" y="6509084"/>
            <a:ext cx="41208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1" dirty="0">
                <a:solidFill>
                  <a:schemeClr val="bg1"/>
                </a:solidFill>
              </a:rPr>
              <a:t>5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369DB5C3-9B12-D0F8-1418-D92CF10371A8}"/>
              </a:ext>
            </a:extLst>
          </p:cNvPr>
          <p:cNvSpPr txBox="1"/>
          <p:nvPr/>
        </p:nvSpPr>
        <p:spPr>
          <a:xfrm>
            <a:off x="329866" y="6509084"/>
            <a:ext cx="344805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1" dirty="0">
                <a:solidFill>
                  <a:schemeClr val="bg1"/>
                </a:solidFill>
              </a:rPr>
              <a:t>Athletics – Budget Reductions</a:t>
            </a:r>
          </a:p>
        </p:txBody>
      </p:sp>
    </p:spTree>
    <p:extLst>
      <p:ext uri="{BB962C8B-B14F-4D97-AF65-F5344CB8AC3E}">
        <p14:creationId xmlns:p14="http://schemas.microsoft.com/office/powerpoint/2010/main" val="2362211182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EE38606-C322-BEDA-917F-FB19103951D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dirty="0">
                <a:solidFill>
                  <a:srgbClr val="B7142E"/>
                </a:solidFill>
              </a:rPr>
              <a:t>Budget Controls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CF1FF09-D439-2851-0957-6C0B476F29C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28650" y="1825625"/>
            <a:ext cx="7886700" cy="4351338"/>
          </a:xfrm>
        </p:spPr>
        <p:txBody>
          <a:bodyPr>
            <a:normAutofit/>
          </a:bodyPr>
          <a:lstStyle/>
          <a:p>
            <a:r>
              <a:rPr lang="en-US" dirty="0"/>
              <a:t>Annual Planning &amp; Expense Review by Dept./Sport</a:t>
            </a:r>
          </a:p>
          <a:p>
            <a:r>
              <a:rPr lang="en-US" dirty="0"/>
              <a:t>Internal Budget Tracking Reports</a:t>
            </a:r>
          </a:p>
          <a:p>
            <a:r>
              <a:rPr lang="en-US" dirty="0"/>
              <a:t>Implementation of Cost-Savings Measures </a:t>
            </a:r>
          </a:p>
          <a:p>
            <a:r>
              <a:rPr lang="en-US" dirty="0"/>
              <a:t>Pre-approval requirements for all travel requests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E1DD2151-6222-B4A3-39E7-033C036A94F8}"/>
              </a:ext>
            </a:extLst>
          </p:cNvPr>
          <p:cNvSpPr txBox="1"/>
          <p:nvPr/>
        </p:nvSpPr>
        <p:spPr>
          <a:xfrm>
            <a:off x="8626642" y="6509084"/>
            <a:ext cx="51735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1" dirty="0">
                <a:solidFill>
                  <a:schemeClr val="bg1"/>
                </a:solidFill>
              </a:rPr>
              <a:t>6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D497C451-5A0D-0FDF-9CCD-C347019C7A99}"/>
              </a:ext>
            </a:extLst>
          </p:cNvPr>
          <p:cNvSpPr txBox="1"/>
          <p:nvPr/>
        </p:nvSpPr>
        <p:spPr>
          <a:xfrm>
            <a:off x="329866" y="6509084"/>
            <a:ext cx="344805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1" dirty="0">
                <a:solidFill>
                  <a:schemeClr val="bg1"/>
                </a:solidFill>
              </a:rPr>
              <a:t>Athletics – Budget Controls</a:t>
            </a:r>
          </a:p>
        </p:txBody>
      </p:sp>
    </p:spTree>
    <p:extLst>
      <p:ext uri="{BB962C8B-B14F-4D97-AF65-F5344CB8AC3E}">
        <p14:creationId xmlns:p14="http://schemas.microsoft.com/office/powerpoint/2010/main" val="3551734507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CF0E9DE-004C-4C8D-8C44-733249713A4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dirty="0">
                <a:solidFill>
                  <a:srgbClr val="B7142E"/>
                </a:solidFill>
              </a:rPr>
              <a:t>New Ventures (Part I)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D8329C2-FB9D-B5B1-5F7F-0BA32036E7C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28650" y="1825625"/>
            <a:ext cx="7886700" cy="4502986"/>
          </a:xfrm>
        </p:spPr>
        <p:txBody>
          <a:bodyPr>
            <a:normAutofit fontScale="85000" lnSpcReduction="10000"/>
          </a:bodyPr>
          <a:lstStyle/>
          <a:p>
            <a:r>
              <a:rPr lang="en-US" b="1" dirty="0">
                <a:solidFill>
                  <a:srgbClr val="B7142E"/>
                </a:solidFill>
              </a:rPr>
              <a:t>Eagle Athletic Fund</a:t>
            </a:r>
          </a:p>
          <a:p>
            <a:pPr lvl="1"/>
            <a:r>
              <a:rPr lang="en-US" b="1" i="1" dirty="0"/>
              <a:t>NEW</a:t>
            </a:r>
            <a:r>
              <a:rPr lang="en-US" dirty="0"/>
              <a:t> website &amp; donor guide to educate donors and change the giving culture</a:t>
            </a:r>
            <a:endParaRPr lang="en-US" b="1" i="1" dirty="0"/>
          </a:p>
          <a:p>
            <a:pPr lvl="1"/>
            <a:r>
              <a:rPr lang="en-US" dirty="0"/>
              <a:t>Added giving levels to promote higher-levels and lower-tier entry points to target recent graduates</a:t>
            </a:r>
          </a:p>
          <a:p>
            <a:pPr lvl="1"/>
            <a:r>
              <a:rPr lang="en-US" dirty="0"/>
              <a:t>Re-focused giving options: Donate to the EAF, buy season tickets, or contribute to a team or capital project fund</a:t>
            </a:r>
          </a:p>
          <a:p>
            <a:pPr lvl="1"/>
            <a:r>
              <a:rPr lang="en-US" dirty="0"/>
              <a:t>Established goal of $1M in giving with a long-term goal of 2,000+ EAF members and $2M per year </a:t>
            </a:r>
          </a:p>
          <a:p>
            <a:r>
              <a:rPr lang="en-US" b="1" dirty="0">
                <a:solidFill>
                  <a:srgbClr val="B7142E"/>
                </a:solidFill>
              </a:rPr>
              <a:t>Philanthropic Giving, Alumni Networking &amp; Special Events</a:t>
            </a:r>
          </a:p>
          <a:p>
            <a:pPr lvl="1"/>
            <a:r>
              <a:rPr lang="en-US" dirty="0"/>
              <a:t>Rebuilding of external staff: two major gift officers; EAF Director; Marketing Director; Digital Media Specialist</a:t>
            </a:r>
          </a:p>
          <a:p>
            <a:pPr lvl="1"/>
            <a:r>
              <a:rPr lang="en-US" dirty="0"/>
              <a:t>Invested in a networking platform to reach former student-athletes</a:t>
            </a:r>
          </a:p>
          <a:p>
            <a:pPr lvl="1"/>
            <a:r>
              <a:rPr lang="en-US" dirty="0"/>
              <a:t>Re-establishing events and the Hall of Fame to engage donors</a:t>
            </a:r>
          </a:p>
          <a:p>
            <a:pPr lvl="1"/>
            <a:r>
              <a:rPr lang="en-US" dirty="0"/>
              <a:t>Partnering with special interest groups – 6</a:t>
            </a:r>
            <a:r>
              <a:rPr lang="en-US" baseline="30000" dirty="0"/>
              <a:t>th</a:t>
            </a:r>
            <a:r>
              <a:rPr lang="en-US" dirty="0"/>
              <a:t> Man Club &amp; EFN</a:t>
            </a:r>
          </a:p>
          <a:p>
            <a:endParaRPr lang="en-US" dirty="0"/>
          </a:p>
          <a:p>
            <a:endParaRPr lang="en-US" dirty="0"/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09F877A8-B7BC-08D4-5112-6094C1CAEC92}"/>
              </a:ext>
            </a:extLst>
          </p:cNvPr>
          <p:cNvSpPr txBox="1"/>
          <p:nvPr/>
        </p:nvSpPr>
        <p:spPr>
          <a:xfrm>
            <a:off x="8638674" y="6509084"/>
            <a:ext cx="50532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1" dirty="0">
                <a:solidFill>
                  <a:schemeClr val="bg1"/>
                </a:solidFill>
              </a:rPr>
              <a:t>7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D7B996A7-BEF0-7A5E-FADF-7740C3328C81}"/>
              </a:ext>
            </a:extLst>
          </p:cNvPr>
          <p:cNvSpPr txBox="1"/>
          <p:nvPr/>
        </p:nvSpPr>
        <p:spPr>
          <a:xfrm>
            <a:off x="329866" y="6509084"/>
            <a:ext cx="344805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1" dirty="0">
                <a:solidFill>
                  <a:schemeClr val="bg1"/>
                </a:solidFill>
              </a:rPr>
              <a:t>Athletics – New Ventures (Part I)</a:t>
            </a:r>
          </a:p>
        </p:txBody>
      </p:sp>
    </p:spTree>
    <p:extLst>
      <p:ext uri="{BB962C8B-B14F-4D97-AF65-F5344CB8AC3E}">
        <p14:creationId xmlns:p14="http://schemas.microsoft.com/office/powerpoint/2010/main" val="2506320917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CF0E9DE-004C-4C8D-8C44-733249713A4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dirty="0">
                <a:solidFill>
                  <a:srgbClr val="B7142E"/>
                </a:solidFill>
              </a:rPr>
              <a:t>New Ventures (Part II)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D8329C2-FB9D-B5B1-5F7F-0BA32036E7C0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fontScale="62500" lnSpcReduction="20000"/>
          </a:bodyPr>
          <a:lstStyle/>
          <a:p>
            <a:r>
              <a:rPr lang="en-US" b="1" dirty="0">
                <a:solidFill>
                  <a:srgbClr val="B7142E"/>
                </a:solidFill>
              </a:rPr>
              <a:t>Ticketing &amp; New Revenue Generation </a:t>
            </a:r>
          </a:p>
          <a:p>
            <a:pPr lvl="1">
              <a:lnSpc>
                <a:spcPct val="120000"/>
              </a:lnSpc>
            </a:pPr>
            <a:r>
              <a:rPr lang="en-US" dirty="0"/>
              <a:t>Adjusting ticket &amp; tailgate prices (based on peer data) </a:t>
            </a:r>
          </a:p>
          <a:p>
            <a:pPr lvl="1">
              <a:lnSpc>
                <a:spcPct val="120000"/>
              </a:lnSpc>
            </a:pPr>
            <a:r>
              <a:rPr lang="en-US" dirty="0"/>
              <a:t>Refocusing ticket sales strategies (entry-level season &amp; group tickets)</a:t>
            </a:r>
          </a:p>
          <a:p>
            <a:pPr lvl="1">
              <a:lnSpc>
                <a:spcPct val="120000"/>
              </a:lnSpc>
            </a:pPr>
            <a:r>
              <a:rPr lang="en-US" dirty="0"/>
              <a:t>Adding Women’s Sports Pass and ticketing volleyball &amp; soccer</a:t>
            </a:r>
          </a:p>
          <a:p>
            <a:pPr lvl="1">
              <a:lnSpc>
                <a:spcPct val="120000"/>
              </a:lnSpc>
            </a:pPr>
            <a:r>
              <a:rPr lang="en-US" dirty="0"/>
              <a:t>Adjusting FB seating layouts in support of ticket sales (e.g., student section)</a:t>
            </a:r>
          </a:p>
          <a:p>
            <a:pPr lvl="1">
              <a:lnSpc>
                <a:spcPct val="120000"/>
              </a:lnSpc>
            </a:pPr>
            <a:r>
              <a:rPr lang="en-US" dirty="0"/>
              <a:t>Reseating Reese Court</a:t>
            </a:r>
          </a:p>
          <a:p>
            <a:pPr lvl="1">
              <a:lnSpc>
                <a:spcPct val="120000"/>
              </a:lnSpc>
            </a:pPr>
            <a:r>
              <a:rPr lang="en-US" dirty="0"/>
              <a:t>Researching ways to increase ticket sales staff to meet $1M annual revenue goal </a:t>
            </a:r>
          </a:p>
          <a:p>
            <a:pPr lvl="1">
              <a:lnSpc>
                <a:spcPct val="120000"/>
              </a:lnSpc>
            </a:pPr>
            <a:r>
              <a:rPr lang="en-US" dirty="0"/>
              <a:t>Adding beer sales for football, volleyball, soccer, and basketball</a:t>
            </a:r>
          </a:p>
          <a:p>
            <a:pPr lvl="1">
              <a:lnSpc>
                <a:spcPct val="120000"/>
              </a:lnSpc>
            </a:pPr>
            <a:r>
              <a:rPr lang="en-US" dirty="0"/>
              <a:t>Researching licensing plan as it impacts merchandise and royalty revenues</a:t>
            </a:r>
          </a:p>
          <a:p>
            <a:r>
              <a:rPr lang="en-US" b="1" dirty="0">
                <a:solidFill>
                  <a:srgbClr val="B7142E"/>
                </a:solidFill>
              </a:rPr>
              <a:t>Campus Partnerships &amp; Fan Experience </a:t>
            </a:r>
          </a:p>
          <a:p>
            <a:pPr lvl="1">
              <a:lnSpc>
                <a:spcPct val="120000"/>
              </a:lnSpc>
            </a:pPr>
            <a:r>
              <a:rPr lang="en-US" dirty="0"/>
              <a:t>Building better campus relationships between athletics &amp; academic programs </a:t>
            </a:r>
          </a:p>
          <a:p>
            <a:pPr lvl="1">
              <a:lnSpc>
                <a:spcPct val="120000"/>
              </a:lnSpc>
            </a:pPr>
            <a:r>
              <a:rPr lang="en-US" dirty="0"/>
              <a:t>Focusing on relationships between student-athletes &amp; general student body</a:t>
            </a:r>
          </a:p>
          <a:p>
            <a:pPr lvl="1">
              <a:lnSpc>
                <a:spcPct val="120000"/>
              </a:lnSpc>
            </a:pPr>
            <a:r>
              <a:rPr lang="en-US" dirty="0"/>
              <a:t>Creating meaningful game-day experiences via pre-game and in-game promos </a:t>
            </a:r>
          </a:p>
          <a:p>
            <a:pPr lvl="1">
              <a:lnSpc>
                <a:spcPct val="120000"/>
              </a:lnSpc>
            </a:pPr>
            <a:r>
              <a:rPr lang="en-US" dirty="0"/>
              <a:t>Enhancing digital media in support of sales and marketing goals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A05CEA5A-AC7D-192A-E564-D0FB7D1CA6BA}"/>
              </a:ext>
            </a:extLst>
          </p:cNvPr>
          <p:cNvSpPr txBox="1"/>
          <p:nvPr/>
        </p:nvSpPr>
        <p:spPr>
          <a:xfrm>
            <a:off x="8638674" y="6509084"/>
            <a:ext cx="50532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1" dirty="0">
                <a:solidFill>
                  <a:schemeClr val="bg1"/>
                </a:solidFill>
              </a:rPr>
              <a:t>8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F32B6F3B-8380-73FA-D16A-3EB2089AFCD0}"/>
              </a:ext>
            </a:extLst>
          </p:cNvPr>
          <p:cNvSpPr txBox="1"/>
          <p:nvPr/>
        </p:nvSpPr>
        <p:spPr>
          <a:xfrm>
            <a:off x="329866" y="6509084"/>
            <a:ext cx="344805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1" dirty="0">
                <a:solidFill>
                  <a:schemeClr val="bg1"/>
                </a:solidFill>
              </a:rPr>
              <a:t>Athletics – New Ventures (Part II)</a:t>
            </a:r>
          </a:p>
        </p:txBody>
      </p:sp>
    </p:spTree>
    <p:extLst>
      <p:ext uri="{BB962C8B-B14F-4D97-AF65-F5344CB8AC3E}">
        <p14:creationId xmlns:p14="http://schemas.microsoft.com/office/powerpoint/2010/main" val="1377594673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0262F4D-0969-3A91-85CD-2C7E63830C6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dirty="0">
                <a:solidFill>
                  <a:srgbClr val="B7142E"/>
                </a:solidFill>
              </a:rPr>
              <a:t>Capital Projects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952E955-ED34-6AF4-143C-F68DB9D70B5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356811" y="1825624"/>
            <a:ext cx="5158538" cy="4667249"/>
          </a:xfrm>
        </p:spPr>
        <p:txBody>
          <a:bodyPr>
            <a:normAutofit lnSpcReduction="10000"/>
          </a:bodyPr>
          <a:lstStyle/>
          <a:p>
            <a:r>
              <a:rPr lang="en-US" b="1" dirty="0"/>
              <a:t>Nutrition Station </a:t>
            </a:r>
            <a:r>
              <a:rPr lang="en-US" sz="2000" dirty="0"/>
              <a:t>(New Build in Phase)</a:t>
            </a:r>
          </a:p>
          <a:p>
            <a:pPr lvl="1"/>
            <a:r>
              <a:rPr lang="en-US" sz="2200" dirty="0"/>
              <a:t>Big Sky mandate</a:t>
            </a:r>
          </a:p>
          <a:p>
            <a:pPr lvl="1"/>
            <a:r>
              <a:rPr lang="en-US" sz="2200" dirty="0"/>
              <a:t>$150k raised for build ($90k in sponsorship, $60k donors)</a:t>
            </a:r>
          </a:p>
          <a:p>
            <a:pPr lvl="1"/>
            <a:r>
              <a:rPr lang="en-US" sz="2200" dirty="0"/>
              <a:t>$3-5k per month expenses to be supported via fundraising</a:t>
            </a:r>
          </a:p>
          <a:p>
            <a:r>
              <a:rPr lang="en-US" b="1" dirty="0"/>
              <a:t>New Basketball Floor </a:t>
            </a:r>
            <a:r>
              <a:rPr lang="en-US" sz="2000" dirty="0"/>
              <a:t>(Reese Court)</a:t>
            </a:r>
          </a:p>
          <a:p>
            <a:pPr lvl="1"/>
            <a:r>
              <a:rPr lang="en-US" sz="2200" dirty="0"/>
              <a:t>Current floor beyond its lifespan</a:t>
            </a:r>
          </a:p>
          <a:p>
            <a:pPr lvl="1"/>
            <a:r>
              <a:rPr lang="en-US" sz="2200" dirty="0"/>
              <a:t>Seeking sponsorship for funding</a:t>
            </a:r>
          </a:p>
          <a:p>
            <a:r>
              <a:rPr lang="en-US" b="1" dirty="0"/>
              <a:t>New Track</a:t>
            </a:r>
            <a:r>
              <a:rPr lang="en-US" dirty="0"/>
              <a:t> </a:t>
            </a:r>
            <a:r>
              <a:rPr lang="en-US" sz="2000" dirty="0"/>
              <a:t>(Relocation)</a:t>
            </a:r>
          </a:p>
          <a:p>
            <a:pPr lvl="1"/>
            <a:r>
              <a:rPr lang="en-US" sz="2200" dirty="0"/>
              <a:t>$5M Pledge with $1M realized in foundation account for Phase 2 of stadium renovation</a:t>
            </a:r>
          </a:p>
          <a:p>
            <a:endParaRPr lang="en-US" dirty="0"/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8E2F85BB-ADEA-E1BE-8800-C8C2BCFAD866}"/>
              </a:ext>
            </a:extLst>
          </p:cNvPr>
          <p:cNvSpPr txBox="1"/>
          <p:nvPr/>
        </p:nvSpPr>
        <p:spPr>
          <a:xfrm>
            <a:off x="4451684" y="766297"/>
            <a:ext cx="2827422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400" b="1" i="1" dirty="0">
                <a:solidFill>
                  <a:srgbClr val="B7142E"/>
                </a:solidFill>
              </a:rPr>
              <a:t>Note: </a:t>
            </a:r>
            <a:r>
              <a:rPr lang="en-US" sz="1400" dirty="0"/>
              <a:t>No budgetary funding has been received for these projects</a:t>
            </a:r>
          </a:p>
        </p:txBody>
      </p:sp>
      <p:pic>
        <p:nvPicPr>
          <p:cNvPr id="6" name="Picture 5" descr="A picture containing black and white, LEGO, design&#10;&#10;Description automatically generated with low confidence">
            <a:extLst>
              <a:ext uri="{FF2B5EF4-FFF2-40B4-BE49-F238E27FC236}">
                <a16:creationId xmlns:a16="http://schemas.microsoft.com/office/drawing/2014/main" id="{6FAE3196-091F-CD20-9C12-74796388C406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1465" b="4559"/>
          <a:stretch/>
        </p:blipFill>
        <p:spPr>
          <a:xfrm>
            <a:off x="372979" y="1949022"/>
            <a:ext cx="2911249" cy="1257302"/>
          </a:xfrm>
          <a:prstGeom prst="rect">
            <a:avLst/>
          </a:prstGeom>
        </p:spPr>
      </p:pic>
      <p:pic>
        <p:nvPicPr>
          <p:cNvPr id="8" name="Picture 7" descr="A red circle with white text and a letter g in a black background&#10;&#10;Description automatically generated with low confidence">
            <a:extLst>
              <a:ext uri="{FF2B5EF4-FFF2-40B4-BE49-F238E27FC236}">
                <a16:creationId xmlns:a16="http://schemas.microsoft.com/office/drawing/2014/main" id="{A4DA7A98-8D0D-5320-0CF8-4F14D09B2A59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72980" y="1974173"/>
            <a:ext cx="1257302" cy="1257302"/>
          </a:xfrm>
          <a:prstGeom prst="rect">
            <a:avLst/>
          </a:prstGeom>
        </p:spPr>
      </p:pic>
      <p:pic>
        <p:nvPicPr>
          <p:cNvPr id="10" name="Picture 9" descr="A picture containing indoor, field house, basketball court, person&#10;&#10;Description automatically generated">
            <a:extLst>
              <a:ext uri="{FF2B5EF4-FFF2-40B4-BE49-F238E27FC236}">
                <a16:creationId xmlns:a16="http://schemas.microsoft.com/office/drawing/2014/main" id="{F26400E2-FD3D-B5E8-AA7B-A9ED812EFD6E}"/>
              </a:ext>
            </a:extLst>
          </p:cNvPr>
          <p:cNvPicPr>
            <a:picLocks noChangeAspect="1"/>
          </p:cNvPicPr>
          <p:nvPr/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7681" r="5107" b="12482"/>
          <a:stretch/>
        </p:blipFill>
        <p:spPr>
          <a:xfrm>
            <a:off x="372979" y="3385165"/>
            <a:ext cx="2896105" cy="1257302"/>
          </a:xfrm>
          <a:prstGeom prst="rect">
            <a:avLst/>
          </a:prstGeom>
        </p:spPr>
      </p:pic>
      <p:pic>
        <p:nvPicPr>
          <p:cNvPr id="12" name="Picture 11" descr="A group of women running on a track&#10;&#10;Description automatically generated">
            <a:extLst>
              <a:ext uri="{FF2B5EF4-FFF2-40B4-BE49-F238E27FC236}">
                <a16:creationId xmlns:a16="http://schemas.microsoft.com/office/drawing/2014/main" id="{B1AD0E98-4E2A-6473-88F5-1C0042D28650}"/>
              </a:ext>
            </a:extLst>
          </p:cNvPr>
          <p:cNvPicPr>
            <a:picLocks noChangeAspect="1"/>
          </p:cNvPicPr>
          <p:nvPr/>
        </p:nvPicPr>
        <p:blipFill rotWithShape="1"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8815" t="10270" r="2106" b="28696"/>
          <a:stretch/>
        </p:blipFill>
        <p:spPr>
          <a:xfrm>
            <a:off x="372979" y="4796157"/>
            <a:ext cx="2896105" cy="1257302"/>
          </a:xfrm>
          <a:prstGeom prst="rect">
            <a:avLst/>
          </a:prstGeom>
        </p:spPr>
      </p:pic>
      <p:sp>
        <p:nvSpPr>
          <p:cNvPr id="13" name="TextBox 12">
            <a:extLst>
              <a:ext uri="{FF2B5EF4-FFF2-40B4-BE49-F238E27FC236}">
                <a16:creationId xmlns:a16="http://schemas.microsoft.com/office/drawing/2014/main" id="{178276EC-FB21-6221-9928-F33845718D60}"/>
              </a:ext>
            </a:extLst>
          </p:cNvPr>
          <p:cNvSpPr txBox="1"/>
          <p:nvPr/>
        </p:nvSpPr>
        <p:spPr>
          <a:xfrm>
            <a:off x="8731918" y="6509084"/>
            <a:ext cx="41208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1" dirty="0">
                <a:solidFill>
                  <a:schemeClr val="bg1"/>
                </a:solidFill>
              </a:rPr>
              <a:t>9</a:t>
            </a:r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591D9D5C-B98C-7A74-B833-BE8CFC6316CB}"/>
              </a:ext>
            </a:extLst>
          </p:cNvPr>
          <p:cNvSpPr txBox="1"/>
          <p:nvPr/>
        </p:nvSpPr>
        <p:spPr>
          <a:xfrm>
            <a:off x="329866" y="6509084"/>
            <a:ext cx="344805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1" dirty="0">
                <a:solidFill>
                  <a:schemeClr val="bg1"/>
                </a:solidFill>
              </a:rPr>
              <a:t>Athletics – Capital Projects</a:t>
            </a:r>
          </a:p>
        </p:txBody>
      </p:sp>
    </p:spTree>
    <p:extLst>
      <p:ext uri="{BB962C8B-B14F-4D97-AF65-F5344CB8AC3E}">
        <p14:creationId xmlns:p14="http://schemas.microsoft.com/office/powerpoint/2010/main" val="3202262473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 Them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Them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 2013 - 2022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 2013 - 2022</Template>
  <TotalTime>3913</TotalTime>
  <Words>598</Words>
  <Application>Microsoft Office PowerPoint</Application>
  <PresentationFormat>On-screen Show (4:3)</PresentationFormat>
  <Paragraphs>103</Paragraphs>
  <Slides>10</Slides>
  <Notes>9</Notes>
  <HiddenSlides>0</HiddenSlides>
  <MMClips>0</MMClips>
  <ScaleCrop>false</ScaleCrop>
  <HeadingPairs>
    <vt:vector size="8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Embedded OLE Servers</vt:lpstr>
      </vt:variant>
      <vt:variant>
        <vt:i4>1</vt:i4>
      </vt:variant>
      <vt:variant>
        <vt:lpstr>Slide Titles</vt:lpstr>
      </vt:variant>
      <vt:variant>
        <vt:i4>10</vt:i4>
      </vt:variant>
    </vt:vector>
  </HeadingPairs>
  <TitlesOfParts>
    <vt:vector size="15" baseType="lpstr">
      <vt:lpstr>Arial</vt:lpstr>
      <vt:lpstr>Calibri</vt:lpstr>
      <vt:lpstr>Calibri Light</vt:lpstr>
      <vt:lpstr>Office Theme</vt:lpstr>
      <vt:lpstr>Worksheet</vt:lpstr>
      <vt:lpstr>PowerPoint Presentation</vt:lpstr>
      <vt:lpstr>FY24 Overview</vt:lpstr>
      <vt:lpstr>Self Support Sources of Revenue</vt:lpstr>
      <vt:lpstr>Strengths</vt:lpstr>
      <vt:lpstr>Challenges</vt:lpstr>
      <vt:lpstr>Budget Reductions</vt:lpstr>
      <vt:lpstr>Budget Controls</vt:lpstr>
      <vt:lpstr>New Ventures (Part I)</vt:lpstr>
      <vt:lpstr>New Ventures (Part II)</vt:lpstr>
      <vt:lpstr>Capital Projects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Athletics FY24 Budget Presentation</dc:title>
  <dc:creator>Eucker, Ryan</dc:creator>
  <cp:lastModifiedBy>Bryant, Nate</cp:lastModifiedBy>
  <cp:revision>74</cp:revision>
  <cp:lastPrinted>2023-05-12T18:36:38Z</cp:lastPrinted>
  <dcterms:created xsi:type="dcterms:W3CDTF">2023-05-04T19:42:03Z</dcterms:created>
  <dcterms:modified xsi:type="dcterms:W3CDTF">2023-05-24T20:50:48Z</dcterms:modified>
</cp:coreProperties>
</file>