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5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4" d="100"/>
          <a:sy n="114" d="100"/>
        </p:scale>
        <p:origin x="51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414005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2294448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1761907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5E82DA-84FC-49D4-9DB1-880F4753F0B5}" type="datetimeFigureOut">
              <a:rPr lang="en-US" smtClean="0"/>
              <a:t>7/26/17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2354834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5E82DA-84FC-49D4-9DB1-880F4753F0B5}" type="datetimeFigureOut">
              <a:rPr lang="en-US" smtClean="0"/>
              <a:t>7/26/17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419278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5E82DA-84FC-49D4-9DB1-880F4753F0B5}" type="datetimeFigureOut">
              <a:rPr lang="en-US" smtClean="0"/>
              <a:t>7/26/17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665932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E82DA-84FC-49D4-9DB1-880F4753F0B5}" type="datetimeFigureOut">
              <a:rPr lang="en-US" smtClean="0"/>
              <a:t>7/26/17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3404997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5E82DA-84FC-49D4-9DB1-880F4753F0B5}" type="datetimeFigureOut">
              <a:rPr lang="en-US" smtClean="0"/>
              <a:t>7/26/17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3979207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25E82DA-84FC-49D4-9DB1-880F4753F0B5}" type="datetimeFigureOut">
              <a:rPr lang="en-US" smtClean="0"/>
              <a:t>7/26/17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181283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167448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1866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2049153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76965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1546745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2462318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5E82DA-84FC-49D4-9DB1-880F4753F0B5}" type="datetimeFigureOut">
              <a:rPr lang="en-US" smtClean="0"/>
              <a:t>7/26/17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FCEC-3F94-4C5E-88D0-DD9C02417693}" type="slidenum">
              <a:rPr lang="en-US" smtClean="0"/>
              <a:t>‹#›</a:t>
            </a:fld>
            <a:endParaRPr lang="en-US"/>
          </a:p>
        </p:txBody>
      </p:sp>
    </p:spTree>
    <p:extLst>
      <p:ext uri="{BB962C8B-B14F-4D97-AF65-F5344CB8AC3E}">
        <p14:creationId xmlns:p14="http://schemas.microsoft.com/office/powerpoint/2010/main" val="253104714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25E82DA-84FC-49D4-9DB1-880F4753F0B5}" type="datetimeFigureOut">
              <a:rPr lang="en-US" smtClean="0"/>
              <a:t>7/26/17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E5CFCEC-3F94-4C5E-88D0-DD9C02417693}" type="slidenum">
              <a:rPr lang="en-US" smtClean="0"/>
              <a:t>‹#›</a:t>
            </a:fld>
            <a:endParaRPr lang="en-US"/>
          </a:p>
        </p:txBody>
      </p:sp>
    </p:spTree>
    <p:extLst>
      <p:ext uri="{BB962C8B-B14F-4D97-AF65-F5344CB8AC3E}">
        <p14:creationId xmlns:p14="http://schemas.microsoft.com/office/powerpoint/2010/main" val="21931348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kICS32kady4"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DtSJLL9raPI" TargetMode="External"/><Relationship Id="rId4" Type="http://schemas.openxmlformats.org/officeDocument/2006/relationships/hyperlink" Target="https://vimeo.com/116831814" TargetMode="External"/><Relationship Id="rId1" Type="http://schemas.openxmlformats.org/officeDocument/2006/relationships/slideLayout" Target="../slideLayouts/slideLayout2.xml"/><Relationship Id="rId2" Type="http://schemas.openxmlformats.org/officeDocument/2006/relationships/hyperlink" Target="http://aseh.net/teaching-research/teaching-unit-the-intermountain-we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Grand Coulee Dam and Its Impacts on Indigenous Plateau Peoples</a:t>
            </a:r>
          </a:p>
        </p:txBody>
      </p:sp>
      <p:sp>
        <p:nvSpPr>
          <p:cNvPr id="3" name="Subtitle 2"/>
          <p:cNvSpPr>
            <a:spLocks noGrp="1"/>
          </p:cNvSpPr>
          <p:nvPr>
            <p:ph type="subTitle" idx="1"/>
          </p:nvPr>
        </p:nvSpPr>
        <p:spPr/>
        <p:txBody>
          <a:bodyPr/>
          <a:lstStyle/>
          <a:p>
            <a:r>
              <a:rPr lang="en-US" dirty="0"/>
              <a:t>Laurie Arnold (</a:t>
            </a:r>
            <a:r>
              <a:rPr lang="en-US" dirty="0" err="1"/>
              <a:t>Sinixt</a:t>
            </a:r>
            <a:r>
              <a:rPr lang="en-US" dirty="0"/>
              <a:t>), PhD, Gonzaga University</a:t>
            </a:r>
          </a:p>
        </p:txBody>
      </p:sp>
    </p:spTree>
    <p:extLst>
      <p:ext uri="{BB962C8B-B14F-4D97-AF65-F5344CB8AC3E}">
        <p14:creationId xmlns:p14="http://schemas.microsoft.com/office/powerpoint/2010/main" val="3736248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Framing Conversations</a:t>
            </a:r>
          </a:p>
        </p:txBody>
      </p:sp>
      <p:sp>
        <p:nvSpPr>
          <p:cNvPr id="3" name="Content Placeholder 2"/>
          <p:cNvSpPr>
            <a:spLocks noGrp="1"/>
          </p:cNvSpPr>
          <p:nvPr>
            <p:ph idx="1"/>
          </p:nvPr>
        </p:nvSpPr>
        <p:spPr>
          <a:xfrm>
            <a:off x="677333" y="2160589"/>
            <a:ext cx="11514667" cy="4551296"/>
          </a:xfrm>
        </p:spPr>
        <p:txBody>
          <a:bodyPr>
            <a:normAutofit/>
          </a:bodyPr>
          <a:lstStyle/>
          <a:p>
            <a:r>
              <a:rPr lang="en-US" sz="2800" dirty="0"/>
              <a:t>Module One: 	Cultural Context, the Indigenous Plateau</a:t>
            </a:r>
          </a:p>
          <a:p>
            <a:endParaRPr lang="en-US" sz="2800" dirty="0"/>
          </a:p>
          <a:p>
            <a:r>
              <a:rPr lang="en-US" sz="2800" dirty="0"/>
              <a:t>Module Two: 	The Dam and (some of) its impacts</a:t>
            </a:r>
          </a:p>
          <a:p>
            <a:endParaRPr lang="en-US" sz="2800" dirty="0"/>
          </a:p>
          <a:p>
            <a:r>
              <a:rPr lang="en-US" sz="2800" dirty="0"/>
              <a:t>Module Three: Legacies</a:t>
            </a:r>
          </a:p>
          <a:p>
            <a:endParaRPr lang="en-US" sz="2800" dirty="0"/>
          </a:p>
          <a:p>
            <a:r>
              <a:rPr lang="en-US" sz="2800" dirty="0"/>
              <a:t>Module Four: 	Resources for further inquiry</a:t>
            </a:r>
          </a:p>
        </p:txBody>
      </p:sp>
    </p:spTree>
    <p:extLst>
      <p:ext uri="{BB962C8B-B14F-4D97-AF65-F5344CB8AC3E}">
        <p14:creationId xmlns:p14="http://schemas.microsoft.com/office/powerpoint/2010/main" val="3490058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5927"/>
            <a:ext cx="9305652" cy="1642962"/>
          </a:xfrm>
        </p:spPr>
        <p:txBody>
          <a:bodyPr>
            <a:normAutofit fontScale="90000"/>
          </a:bodyPr>
          <a:lstStyle/>
          <a:p>
            <a:r>
              <a:rPr lang="en-US" dirty="0"/>
              <a:t>One: Cultural Context</a:t>
            </a:r>
            <a:br>
              <a:rPr lang="en-US" dirty="0"/>
            </a:br>
            <a:r>
              <a:rPr lang="en-US" dirty="0"/>
              <a:t>Kettle Falls, ancestral fishing site for Plateau peoples, before and after Grand Coulee Dam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264" y="2038889"/>
            <a:ext cx="8304738" cy="23812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264" y="4528628"/>
            <a:ext cx="8304738" cy="1867788"/>
          </a:xfrm>
          <a:prstGeom prst="rect">
            <a:avLst/>
          </a:prstGeom>
        </p:spPr>
      </p:pic>
    </p:spTree>
    <p:extLst>
      <p:ext uri="{BB962C8B-B14F-4D97-AF65-F5344CB8AC3E}">
        <p14:creationId xmlns:p14="http://schemas.microsoft.com/office/powerpoint/2010/main" val="2076300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7646"/>
            <a:ext cx="8596668" cy="1329180"/>
          </a:xfrm>
        </p:spPr>
        <p:txBody>
          <a:bodyPr>
            <a:normAutofit/>
          </a:bodyPr>
          <a:lstStyle/>
          <a:p>
            <a:r>
              <a:rPr lang="en-US" dirty="0"/>
              <a:t>One: Cultural context “Why Does This Matter? How Can I Understand?”</a:t>
            </a:r>
          </a:p>
        </p:txBody>
      </p:sp>
      <p:sp>
        <p:nvSpPr>
          <p:cNvPr id="3" name="Content Placeholder 2"/>
          <p:cNvSpPr>
            <a:spLocks noGrp="1"/>
          </p:cNvSpPr>
          <p:nvPr>
            <p:ph idx="1"/>
          </p:nvPr>
        </p:nvSpPr>
        <p:spPr>
          <a:xfrm>
            <a:off x="677334" y="1696825"/>
            <a:ext cx="9635590" cy="4751109"/>
          </a:xfrm>
        </p:spPr>
        <p:txBody>
          <a:bodyPr/>
          <a:lstStyle/>
          <a:p>
            <a:r>
              <a:rPr lang="en-US" sz="2000" dirty="0"/>
              <a:t>Homeland informed/informs PLACE-BASED identity and spiritual practices, which is why Native peoples are so tied to land bases and landscapes.</a:t>
            </a:r>
          </a:p>
          <a:p>
            <a:r>
              <a:rPr lang="en-US" sz="2000" dirty="0"/>
              <a:t> Plateau peoples had responsibilities to care for, protect, and respect their homelands, including all beings, because the homelands fostered them.</a:t>
            </a:r>
          </a:p>
          <a:p>
            <a:r>
              <a:rPr lang="en-US" sz="2000" dirty="0"/>
              <a:t>Seasonal round: ancestral subsistence practices of food collection (fishing, gathering, hunting) which also informed spiritual practices. Medicine came from the land, just as food did. Food and medicine must be understood together. </a:t>
            </a:r>
          </a:p>
          <a:p>
            <a:r>
              <a:rPr lang="en-US" sz="2000" dirty="0"/>
              <a:t>Consequently, Plateau peoples had deep cultural and practical knowledge of homelands.</a:t>
            </a:r>
          </a:p>
          <a:p>
            <a:r>
              <a:rPr lang="en-US" sz="2000" dirty="0"/>
              <a:t>Their knowledge of where and when to gather the natural materials they used in Indigenous structures meant they created adaptable designs while also practicing nearly invisible land use</a:t>
            </a:r>
          </a:p>
          <a:p>
            <a:endParaRPr lang="en-US" dirty="0"/>
          </a:p>
        </p:txBody>
      </p:sp>
    </p:spTree>
    <p:extLst>
      <p:ext uri="{BB962C8B-B14F-4D97-AF65-F5344CB8AC3E}">
        <p14:creationId xmlns:p14="http://schemas.microsoft.com/office/powerpoint/2010/main" val="1445779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642" y="0"/>
            <a:ext cx="6551630" cy="7116300"/>
          </a:xfrm>
          <a:prstGeom prst="rect">
            <a:avLst/>
          </a:prstGeom>
        </p:spPr>
      </p:pic>
    </p:spTree>
    <p:extLst>
      <p:ext uri="{BB962C8B-B14F-4D97-AF65-F5344CB8AC3E}">
        <p14:creationId xmlns:p14="http://schemas.microsoft.com/office/powerpoint/2010/main" val="420416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73764" y="1379393"/>
            <a:ext cx="3299836" cy="2897043"/>
          </a:xfrm>
          <a:prstGeom prst="rect">
            <a:avLst/>
          </a:prstGeom>
        </p:spPr>
      </p:pic>
      <p:pic>
        <p:nvPicPr>
          <p:cNvPr id="5" name="Picture 4"/>
          <p:cNvPicPr>
            <a:picLocks noChangeAspect="1"/>
          </p:cNvPicPr>
          <p:nvPr/>
        </p:nvPicPr>
        <p:blipFill>
          <a:blip r:embed="rId3"/>
          <a:stretch>
            <a:fillRect/>
          </a:stretch>
        </p:blipFill>
        <p:spPr>
          <a:xfrm>
            <a:off x="4165600" y="1527175"/>
            <a:ext cx="3277821" cy="2601480"/>
          </a:xfrm>
          <a:prstGeom prst="rect">
            <a:avLst/>
          </a:prstGeom>
        </p:spPr>
      </p:pic>
      <p:pic>
        <p:nvPicPr>
          <p:cNvPr id="6" name="Picture 5"/>
          <p:cNvPicPr>
            <a:picLocks noChangeAspect="1"/>
          </p:cNvPicPr>
          <p:nvPr/>
        </p:nvPicPr>
        <p:blipFill>
          <a:blip r:embed="rId4"/>
          <a:stretch>
            <a:fillRect/>
          </a:stretch>
        </p:blipFill>
        <p:spPr>
          <a:xfrm>
            <a:off x="6838516" y="1585623"/>
            <a:ext cx="3312247" cy="2367541"/>
          </a:xfrm>
          <a:prstGeom prst="rect">
            <a:avLst/>
          </a:prstGeom>
        </p:spPr>
      </p:pic>
      <p:pic>
        <p:nvPicPr>
          <p:cNvPr id="7" name="Picture 6"/>
          <p:cNvPicPr>
            <a:picLocks noChangeAspect="1"/>
          </p:cNvPicPr>
          <p:nvPr/>
        </p:nvPicPr>
        <p:blipFill>
          <a:blip r:embed="rId5"/>
          <a:stretch>
            <a:fillRect/>
          </a:stretch>
        </p:blipFill>
        <p:spPr>
          <a:xfrm>
            <a:off x="5068741" y="3749964"/>
            <a:ext cx="3142385" cy="2373745"/>
          </a:xfrm>
          <a:prstGeom prst="rect">
            <a:avLst/>
          </a:prstGeom>
        </p:spPr>
      </p:pic>
    </p:spTree>
    <p:extLst>
      <p:ext uri="{BB962C8B-B14F-4D97-AF65-F5344CB8AC3E}">
        <p14:creationId xmlns:p14="http://schemas.microsoft.com/office/powerpoint/2010/main" val="2827233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05596" y="862301"/>
            <a:ext cx="4543425" cy="3286125"/>
          </a:xfrm>
          <a:prstGeom prst="rect">
            <a:avLst/>
          </a:prstGeom>
        </p:spPr>
      </p:pic>
      <p:pic>
        <p:nvPicPr>
          <p:cNvPr id="4" name="Picture 3"/>
          <p:cNvPicPr>
            <a:picLocks noChangeAspect="1"/>
          </p:cNvPicPr>
          <p:nvPr/>
        </p:nvPicPr>
        <p:blipFill>
          <a:blip r:embed="rId3"/>
          <a:stretch>
            <a:fillRect/>
          </a:stretch>
        </p:blipFill>
        <p:spPr>
          <a:xfrm>
            <a:off x="4865579" y="3469975"/>
            <a:ext cx="3707319" cy="2459771"/>
          </a:xfrm>
          <a:prstGeom prst="rect">
            <a:avLst/>
          </a:prstGeom>
        </p:spPr>
      </p:pic>
      <p:pic>
        <p:nvPicPr>
          <p:cNvPr id="5" name="Picture 4"/>
          <p:cNvPicPr>
            <a:picLocks noChangeAspect="1"/>
          </p:cNvPicPr>
          <p:nvPr/>
        </p:nvPicPr>
        <p:blipFill>
          <a:blip r:embed="rId4"/>
          <a:stretch>
            <a:fillRect/>
          </a:stretch>
        </p:blipFill>
        <p:spPr>
          <a:xfrm>
            <a:off x="8124139" y="977247"/>
            <a:ext cx="2569729" cy="3056231"/>
          </a:xfrm>
          <a:prstGeom prst="rect">
            <a:avLst/>
          </a:prstGeom>
        </p:spPr>
      </p:pic>
    </p:spTree>
    <p:extLst>
      <p:ext uri="{BB962C8B-B14F-4D97-AF65-F5344CB8AC3E}">
        <p14:creationId xmlns:p14="http://schemas.microsoft.com/office/powerpoint/2010/main" val="3213895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9263" y="933594"/>
            <a:ext cx="5715000" cy="2971800"/>
          </a:xfrm>
          <a:prstGeom prst="rect">
            <a:avLst/>
          </a:prstGeom>
        </p:spPr>
      </p:pic>
      <p:pic>
        <p:nvPicPr>
          <p:cNvPr id="3" name="Picture 2"/>
          <p:cNvPicPr>
            <a:picLocks noChangeAspect="1"/>
          </p:cNvPicPr>
          <p:nvPr/>
        </p:nvPicPr>
        <p:blipFill>
          <a:blip r:embed="rId3"/>
          <a:stretch>
            <a:fillRect/>
          </a:stretch>
        </p:blipFill>
        <p:spPr>
          <a:xfrm>
            <a:off x="6179128" y="1214582"/>
            <a:ext cx="5430982" cy="2409825"/>
          </a:xfrm>
          <a:prstGeom prst="rect">
            <a:avLst/>
          </a:prstGeom>
        </p:spPr>
      </p:pic>
      <p:pic>
        <p:nvPicPr>
          <p:cNvPr id="4" name="Picture 3"/>
          <p:cNvPicPr>
            <a:picLocks noChangeAspect="1"/>
          </p:cNvPicPr>
          <p:nvPr/>
        </p:nvPicPr>
        <p:blipFill>
          <a:blip r:embed="rId4"/>
          <a:stretch>
            <a:fillRect/>
          </a:stretch>
        </p:blipFill>
        <p:spPr>
          <a:xfrm>
            <a:off x="3321628" y="3840739"/>
            <a:ext cx="5715000" cy="2400300"/>
          </a:xfrm>
          <a:prstGeom prst="rect">
            <a:avLst/>
          </a:prstGeom>
        </p:spPr>
      </p:pic>
    </p:spTree>
    <p:extLst>
      <p:ext uri="{BB962C8B-B14F-4D97-AF65-F5344CB8AC3E}">
        <p14:creationId xmlns:p14="http://schemas.microsoft.com/office/powerpoint/2010/main" val="416325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473724"/>
          </a:xfrm>
        </p:spPr>
        <p:txBody>
          <a:bodyPr>
            <a:normAutofit fontScale="90000"/>
          </a:bodyPr>
          <a:lstStyle/>
          <a:p>
            <a:r>
              <a:rPr lang="en-US" dirty="0"/>
              <a:t>One: Cultural context</a:t>
            </a:r>
            <a:br>
              <a:rPr lang="en-US" dirty="0"/>
            </a:br>
            <a:r>
              <a:rPr lang="en-US" dirty="0"/>
              <a:t>Culture informs community; homeland informs identity</a:t>
            </a:r>
          </a:p>
        </p:txBody>
      </p:sp>
      <p:sp>
        <p:nvSpPr>
          <p:cNvPr id="3" name="Content Placeholder 2"/>
          <p:cNvSpPr>
            <a:spLocks noGrp="1"/>
          </p:cNvSpPr>
          <p:nvPr>
            <p:ph idx="1"/>
          </p:nvPr>
        </p:nvSpPr>
        <p:spPr>
          <a:xfrm>
            <a:off x="677334" y="2160589"/>
            <a:ext cx="9842979" cy="4697411"/>
          </a:xfrm>
        </p:spPr>
        <p:txBody>
          <a:bodyPr>
            <a:normAutofit lnSpcReduction="10000"/>
          </a:bodyPr>
          <a:lstStyle/>
          <a:p>
            <a:r>
              <a:rPr lang="en-US" sz="2000" dirty="0"/>
              <a:t>Questions for students</a:t>
            </a:r>
          </a:p>
          <a:p>
            <a:pPr lvl="1"/>
            <a:r>
              <a:rPr lang="en-US" sz="1800" dirty="0"/>
              <a:t>What does Indigenous mean?</a:t>
            </a:r>
          </a:p>
          <a:p>
            <a:pPr lvl="1"/>
            <a:r>
              <a:rPr lang="en-US" sz="1800" dirty="0"/>
              <a:t>What is homeland?</a:t>
            </a:r>
          </a:p>
          <a:p>
            <a:pPr lvl="1"/>
            <a:r>
              <a:rPr lang="en-US" sz="1800" dirty="0"/>
              <a:t>What is culture?</a:t>
            </a:r>
          </a:p>
          <a:p>
            <a:pPr lvl="1"/>
            <a:r>
              <a:rPr lang="en-US" sz="1800" dirty="0"/>
              <a:t>How would the loss of your home or your safe place affect you?</a:t>
            </a:r>
          </a:p>
          <a:p>
            <a:pPr lvl="1"/>
            <a:r>
              <a:rPr lang="en-US" sz="1800" dirty="0"/>
              <a:t>What would happen to you if someone took away your food and you didn’t know where to get food?</a:t>
            </a:r>
          </a:p>
          <a:p>
            <a:pPr lvl="1"/>
            <a:r>
              <a:rPr lang="en-US" sz="1800" dirty="0"/>
              <a:t>What is a belief system and how does it inform the way you live each day? What do you do when you meet someone with different beliefs? Are you curious, interested, fearful?</a:t>
            </a:r>
          </a:p>
          <a:p>
            <a:pPr lvl="1"/>
            <a:r>
              <a:rPr lang="en-US" sz="1800" dirty="0"/>
              <a:t>Is one group more important than another? Who decides that and how? </a:t>
            </a:r>
          </a:p>
          <a:p>
            <a:pPr lvl="1"/>
            <a:r>
              <a:rPr lang="en-US" sz="1800" dirty="0"/>
              <a:t>What questions does this conversation make you ask? How will you find the answers to those questions?</a:t>
            </a:r>
          </a:p>
        </p:txBody>
      </p:sp>
    </p:spTree>
    <p:extLst>
      <p:ext uri="{BB962C8B-B14F-4D97-AF65-F5344CB8AC3E}">
        <p14:creationId xmlns:p14="http://schemas.microsoft.com/office/powerpoint/2010/main" val="304891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53212"/>
          </a:xfrm>
        </p:spPr>
        <p:txBody>
          <a:bodyPr>
            <a:normAutofit fontScale="90000"/>
          </a:bodyPr>
          <a:lstStyle/>
          <a:p>
            <a:r>
              <a:rPr lang="en-US" dirty="0"/>
              <a:t>Two: The Grand Coulee Dam and (some of) its impacts</a:t>
            </a:r>
            <a:br>
              <a:rPr lang="en-US" dirty="0"/>
            </a:br>
            <a:endParaRPr lang="en-US" dirty="0"/>
          </a:p>
        </p:txBody>
      </p:sp>
      <p:pic>
        <p:nvPicPr>
          <p:cNvPr id="4" name="Content Placeholder 3"/>
          <p:cNvPicPr>
            <a:picLocks noGrp="1" noChangeAspect="1"/>
          </p:cNvPicPr>
          <p:nvPr>
            <p:ph idx="1"/>
          </p:nvPr>
        </p:nvPicPr>
        <p:blipFill>
          <a:blip r:embed="rId2"/>
          <a:stretch>
            <a:fillRect/>
          </a:stretch>
        </p:blipFill>
        <p:spPr>
          <a:xfrm>
            <a:off x="795933" y="1930400"/>
            <a:ext cx="8359469" cy="4521349"/>
          </a:xfrm>
          <a:prstGeom prst="rect">
            <a:avLst/>
          </a:prstGeom>
        </p:spPr>
      </p:pic>
    </p:spTree>
    <p:extLst>
      <p:ext uri="{BB962C8B-B14F-4D97-AF65-F5344CB8AC3E}">
        <p14:creationId xmlns:p14="http://schemas.microsoft.com/office/powerpoint/2010/main" val="3301945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8115"/>
          </a:xfrm>
        </p:spPr>
        <p:txBody>
          <a:bodyPr/>
          <a:lstStyle/>
          <a:p>
            <a:r>
              <a:rPr lang="en-US" dirty="0"/>
              <a:t>Two: (some of) its impacts</a:t>
            </a:r>
          </a:p>
        </p:txBody>
      </p:sp>
      <p:sp>
        <p:nvSpPr>
          <p:cNvPr id="3" name="Content Placeholder 2"/>
          <p:cNvSpPr>
            <a:spLocks noGrp="1"/>
          </p:cNvSpPr>
          <p:nvPr>
            <p:ph idx="1"/>
          </p:nvPr>
        </p:nvSpPr>
        <p:spPr>
          <a:xfrm>
            <a:off x="677333" y="1772239"/>
            <a:ext cx="9154823" cy="4722829"/>
          </a:xfrm>
        </p:spPr>
        <p:txBody>
          <a:bodyPr>
            <a:normAutofit lnSpcReduction="10000"/>
          </a:bodyPr>
          <a:lstStyle/>
          <a:p>
            <a:r>
              <a:rPr lang="en-US" dirty="0"/>
              <a:t>“I should like to see the pictures taken by the Ball &amp; Dodd Funeral Home sent back to Washington with the [Colville tribal] delegation….This picture shows where the Indians did fish and camp, and shows the dam and that there will be no fish going over it. Mr. Ball is going to write and let me know what he can do.” Councilmember Runnels, Colville Business Council meeting, July 11, 1941. </a:t>
            </a:r>
          </a:p>
          <a:p>
            <a:r>
              <a:rPr lang="en-US" dirty="0"/>
              <a:t>“The irrigated agriculture of the Columbia Basin Project and the additional development spurred by Grand Coulee’s hydropower destroyed much Native plant life on the Plateau….Creation of Lake Roosevelt also made crossing the Columbia far more difficult [than when the smaller river could be crossed in canoes and small ferries].” World Commission on Dams, Grand Coulee Dam and Columbia Basin Project USA, Final Report Annexes, 2000, A 9-13.</a:t>
            </a:r>
          </a:p>
          <a:p>
            <a:r>
              <a:rPr lang="en-US" dirty="0"/>
              <a:t>“[Local individuals] saw the Native American tribes as the primary cost bearers, but felt that the tribes also benefitted from the project (e.g. through tourism) and that the tremendous net positive impacts of the project far outweighed the costs to this one group.” World Commission on Dams, Grand Coulee Dam and Columbia Basin Project USA, Final Report, 2000, 5-9. </a:t>
            </a:r>
          </a:p>
        </p:txBody>
      </p:sp>
    </p:spTree>
    <p:extLst>
      <p:ext uri="{BB962C8B-B14F-4D97-AF65-F5344CB8AC3E}">
        <p14:creationId xmlns:p14="http://schemas.microsoft.com/office/powerpoint/2010/main" val="144740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(some of) its impacts       Ceremony of Tears, June 1940</a:t>
            </a:r>
          </a:p>
        </p:txBody>
      </p:sp>
      <p:pic>
        <p:nvPicPr>
          <p:cNvPr id="5" name="Content Placeholder 4"/>
          <p:cNvPicPr>
            <a:picLocks noGrp="1" noChangeAspect="1"/>
          </p:cNvPicPr>
          <p:nvPr>
            <p:ph idx="1"/>
          </p:nvPr>
        </p:nvPicPr>
        <p:blipFill>
          <a:blip r:embed="rId2"/>
          <a:stretch>
            <a:fillRect/>
          </a:stretch>
        </p:blipFill>
        <p:spPr>
          <a:xfrm>
            <a:off x="917876" y="2160588"/>
            <a:ext cx="8116285" cy="3881437"/>
          </a:xfrm>
          <a:prstGeom prst="rect">
            <a:avLst/>
          </a:prstGeom>
        </p:spPr>
      </p:pic>
    </p:spTree>
    <p:extLst>
      <p:ext uri="{BB962C8B-B14F-4D97-AF65-F5344CB8AC3E}">
        <p14:creationId xmlns:p14="http://schemas.microsoft.com/office/powerpoint/2010/main" val="1319660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4676"/>
          </a:xfrm>
        </p:spPr>
        <p:txBody>
          <a:bodyPr/>
          <a:lstStyle/>
          <a:p>
            <a:r>
              <a:rPr lang="en-US" dirty="0"/>
              <a:t>Two: (some of) its impacts</a:t>
            </a:r>
          </a:p>
        </p:txBody>
      </p:sp>
      <p:sp>
        <p:nvSpPr>
          <p:cNvPr id="3" name="Content Placeholder 2"/>
          <p:cNvSpPr>
            <a:spLocks noGrp="1"/>
          </p:cNvSpPr>
          <p:nvPr>
            <p:ph idx="1"/>
          </p:nvPr>
        </p:nvSpPr>
        <p:spPr>
          <a:xfrm>
            <a:off x="677334" y="1677971"/>
            <a:ext cx="9465907" cy="5015060"/>
          </a:xfrm>
        </p:spPr>
        <p:txBody>
          <a:bodyPr/>
          <a:lstStyle/>
          <a:p>
            <a:r>
              <a:rPr lang="en-US" dirty="0"/>
              <a:t>Congress did not formally authorize the acquisition and clearing of Indian lands along the river until June 29, 1940. About 2,000 members of the Colville Confederated Tribes and about 250 members of the Spokane Tribe had been forced to leave their homes weeks earlier. Within a year, Kettle Falls would be 90 feet below the surface of what is today called Lake Roosevelt. </a:t>
            </a:r>
          </a:p>
          <a:p>
            <a:r>
              <a:rPr lang="en-US" dirty="0"/>
              <a:t>Near the construction site, the towns of Grand Coulee and Coulee Dam in particular, as well as Elmer City and Electric City boomed. </a:t>
            </a:r>
          </a:p>
          <a:p>
            <a:r>
              <a:rPr lang="en-US" dirty="0"/>
              <a:t>In-migration, including workers from other states, countries, cultures.</a:t>
            </a:r>
          </a:p>
          <a:p>
            <a:r>
              <a:rPr lang="en-US" dirty="0"/>
              <a:t>Employment, not just on the construction, but in service industries which before hadn’t existed.</a:t>
            </a:r>
          </a:p>
          <a:p>
            <a:r>
              <a:rPr lang="en-US" dirty="0"/>
              <a:t>Housing shortages, high rents, Plateau peoples had an advantage in this situation because of families but also because they knew where to camp (in sites away from rattlesnakes).</a:t>
            </a:r>
          </a:p>
          <a:p>
            <a:r>
              <a:rPr lang="en-US" dirty="0"/>
              <a:t>Increase in crime, particularly public drunkenness, violence, prostitution, gambling.</a:t>
            </a:r>
          </a:p>
          <a:p>
            <a:endParaRPr lang="en-US" dirty="0"/>
          </a:p>
          <a:p>
            <a:endParaRPr lang="en-US" dirty="0"/>
          </a:p>
          <a:p>
            <a:endParaRPr lang="en-US" dirty="0"/>
          </a:p>
        </p:txBody>
      </p:sp>
    </p:spTree>
    <p:extLst>
      <p:ext uri="{BB962C8B-B14F-4D97-AF65-F5344CB8AC3E}">
        <p14:creationId xmlns:p14="http://schemas.microsoft.com/office/powerpoint/2010/main" val="1989571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4676"/>
          </a:xfrm>
        </p:spPr>
        <p:txBody>
          <a:bodyPr/>
          <a:lstStyle/>
          <a:p>
            <a:r>
              <a:rPr lang="en-US" dirty="0"/>
              <a:t>Two: (some of) its impacts</a:t>
            </a:r>
          </a:p>
        </p:txBody>
      </p:sp>
      <p:sp>
        <p:nvSpPr>
          <p:cNvPr id="3" name="Content Placeholder 2"/>
          <p:cNvSpPr>
            <a:spLocks noGrp="1"/>
          </p:cNvSpPr>
          <p:nvPr>
            <p:ph idx="1"/>
          </p:nvPr>
        </p:nvSpPr>
        <p:spPr>
          <a:xfrm>
            <a:off x="677334" y="1668544"/>
            <a:ext cx="9381066" cy="4967926"/>
          </a:xfrm>
        </p:spPr>
        <p:txBody>
          <a:bodyPr>
            <a:normAutofit lnSpcReduction="10000"/>
          </a:bodyPr>
          <a:lstStyle/>
          <a:p>
            <a:r>
              <a:rPr lang="en-US" dirty="0"/>
              <a:t>Economic boom, yes: locally, regionally, eventually across the West as power was sold to states manufacturing for the war industries and post-war industries. California is the largest beneficiary of this hydropower. </a:t>
            </a:r>
          </a:p>
          <a:p>
            <a:r>
              <a:rPr lang="en-US" dirty="0"/>
              <a:t>This was a public works project, and while it is impossible to argue that Plateau peoples did not benefit from it, it is also true that this homeland—the Columbia Plateau—bore the cost in ways that can never be assessed, counted, or compensated.</a:t>
            </a:r>
          </a:p>
          <a:p>
            <a:r>
              <a:rPr lang="en-US" dirty="0"/>
              <a:t>Loss of access to ancestral foods, including salmon, created nutritional, social, cultural, and spiritual disruption. This can be framed through the lens of historical and intergenerational trauma. The impacts of the Dam created psychological trauma for Plateau peoples who directly experienced the trauma of the Ceremony of Tears, for example, and their descendants often inherit that trauma, creating successive generations of traumatized communities. </a:t>
            </a:r>
          </a:p>
          <a:p>
            <a:r>
              <a:rPr lang="en-US" dirty="0"/>
              <a:t> Moral Injury is another way to frame these impacts. Moral injury is a wound resulting from perpetrating, or merely witnessing, acts — or failures to act — that transgress deeply held, communally shared moral beliefs. In this context, Colville tribal leaders were unable to prevent construction of Grand Coulee Dam, which in turn led to the loss of salmon and disruptions of Plateau cultural values. </a:t>
            </a:r>
          </a:p>
          <a:p>
            <a:endParaRPr lang="en-US" dirty="0"/>
          </a:p>
        </p:txBody>
      </p:sp>
    </p:spTree>
    <p:extLst>
      <p:ext uri="{BB962C8B-B14F-4D97-AF65-F5344CB8AC3E}">
        <p14:creationId xmlns:p14="http://schemas.microsoft.com/office/powerpoint/2010/main" val="111481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49518"/>
          </a:xfrm>
        </p:spPr>
        <p:txBody>
          <a:bodyPr/>
          <a:lstStyle/>
          <a:p>
            <a:r>
              <a:rPr lang="en-US" dirty="0"/>
              <a:t>Two: (some of) its impacts</a:t>
            </a:r>
          </a:p>
        </p:txBody>
      </p:sp>
      <p:sp>
        <p:nvSpPr>
          <p:cNvPr id="3" name="Content Placeholder 2"/>
          <p:cNvSpPr>
            <a:spLocks noGrp="1"/>
          </p:cNvSpPr>
          <p:nvPr>
            <p:ph idx="1"/>
          </p:nvPr>
        </p:nvSpPr>
        <p:spPr>
          <a:xfrm>
            <a:off x="677334" y="1659118"/>
            <a:ext cx="9447054" cy="5062193"/>
          </a:xfrm>
        </p:spPr>
        <p:txBody>
          <a:bodyPr>
            <a:normAutofit lnSpcReduction="10000"/>
          </a:bodyPr>
          <a:lstStyle/>
          <a:p>
            <a:r>
              <a:rPr lang="en-US" sz="2000" dirty="0"/>
              <a:t>Questions for students</a:t>
            </a:r>
          </a:p>
          <a:p>
            <a:pPr lvl="1"/>
            <a:r>
              <a:rPr lang="en-US" sz="2000" dirty="0"/>
              <a:t>How do we stress the importance of asking cultural and community questions before a project begins?</a:t>
            </a:r>
          </a:p>
          <a:p>
            <a:pPr lvl="1"/>
            <a:r>
              <a:rPr lang="en-US" sz="2000" dirty="0"/>
              <a:t>How can we help leaders understand that cultural concerns are equally as important as financial project constraints, and even more important from a community’s perspective?</a:t>
            </a:r>
          </a:p>
          <a:p>
            <a:pPr lvl="1"/>
            <a:r>
              <a:rPr lang="en-US" sz="2000" dirty="0"/>
              <a:t>If a project interrupts cultures, is proceeding the right thing to do?</a:t>
            </a:r>
          </a:p>
          <a:p>
            <a:pPr marL="457200" lvl="1" indent="0">
              <a:buNone/>
            </a:pPr>
            <a:endParaRPr lang="en-US" dirty="0"/>
          </a:p>
          <a:p>
            <a:r>
              <a:rPr lang="en-US" sz="2000" dirty="0"/>
              <a:t>Context from a global perspective:</a:t>
            </a:r>
          </a:p>
          <a:p>
            <a:pPr lvl="1"/>
            <a:r>
              <a:rPr lang="en-US" sz="1800" dirty="0"/>
              <a:t>“In this sense, it is essential to show special care for indigenous communities and their cultural traditions. They are not merely one minority among others, but should be the principal dialogue partners, especially when large projects affecting their land are proposed. For them, land is not a commodity but rather a gift from God and from their ancestors who rest there, a sacred space with which they need to interact if they are to maintain their identity and values.” Pope Francis, Encyclical Letter, #146, 109-110, May 24, 2015.</a:t>
            </a:r>
          </a:p>
          <a:p>
            <a:endParaRPr lang="en-US" dirty="0"/>
          </a:p>
        </p:txBody>
      </p:sp>
    </p:spTree>
    <p:extLst>
      <p:ext uri="{BB962C8B-B14F-4D97-AF65-F5344CB8AC3E}">
        <p14:creationId xmlns:p14="http://schemas.microsoft.com/office/powerpoint/2010/main" val="513157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2701"/>
          </a:xfrm>
        </p:spPr>
        <p:txBody>
          <a:bodyPr/>
          <a:lstStyle/>
          <a:p>
            <a:r>
              <a:rPr lang="en-US" dirty="0"/>
              <a:t>Three: Legacies </a:t>
            </a:r>
          </a:p>
        </p:txBody>
      </p:sp>
      <p:sp>
        <p:nvSpPr>
          <p:cNvPr id="3" name="Content Placeholder 2"/>
          <p:cNvSpPr>
            <a:spLocks noGrp="1"/>
          </p:cNvSpPr>
          <p:nvPr>
            <p:ph idx="1"/>
          </p:nvPr>
        </p:nvSpPr>
        <p:spPr>
          <a:xfrm>
            <a:off x="677334" y="1442301"/>
            <a:ext cx="9399920" cy="5260157"/>
          </a:xfrm>
        </p:spPr>
        <p:txBody>
          <a:bodyPr>
            <a:normAutofit lnSpcReduction="10000"/>
          </a:bodyPr>
          <a:lstStyle/>
          <a:p>
            <a:r>
              <a:rPr lang="en-US" dirty="0"/>
              <a:t>Lake Roosevelt receives more than one million tourist visitors per year, roughly the same number as the White House.</a:t>
            </a:r>
          </a:p>
          <a:p>
            <a:r>
              <a:rPr lang="en-US" dirty="0"/>
              <a:t>More embedded federal presence on the Plateau.</a:t>
            </a:r>
          </a:p>
          <a:p>
            <a:r>
              <a:rPr lang="en-US" dirty="0"/>
              <a:t>Colville Tribe engaged in energy conversations and, for better or worse, is an integral partner in regional agricultural enterprises.</a:t>
            </a:r>
          </a:p>
          <a:p>
            <a:r>
              <a:rPr lang="en-US" dirty="0"/>
              <a:t>In this decade, the Tribe has become a leader in conversations about the Columbia River Treaty. The CRT is a State Department level agreement, negotiated between Canada and the U.S., and it is now undergoing the process of modernization. </a:t>
            </a:r>
          </a:p>
          <a:p>
            <a:r>
              <a:rPr lang="en-US" dirty="0"/>
              <a:t>Community leaders, whether elected to tribal office or working in divisions across tribes or First Nations organizations, or tribally-supported organizations such as the Upper Columbia United Tribes (UCUT) and the Columbia River Intertribal Fish Commission (CRITFC), have been collaborating for several years to ensure Indigenous voices are included in the modernized Columbia River Treaty. These perspectives call for cultural consultation as well as ecosystem practices which serve the river rather than reclamation or hydropower.</a:t>
            </a:r>
          </a:p>
          <a:p>
            <a:r>
              <a:rPr lang="en-US" dirty="0"/>
              <a:t>Tribal and First Nation consultation and input has the potential to create one of the CRT’s most significant legacies, which in turn will be a legacy of the Grand Coulee Dam.</a:t>
            </a:r>
          </a:p>
          <a:p>
            <a:endParaRPr lang="en-US" dirty="0"/>
          </a:p>
          <a:p>
            <a:endParaRPr lang="en-US" dirty="0"/>
          </a:p>
        </p:txBody>
      </p:sp>
    </p:spTree>
    <p:extLst>
      <p:ext uri="{BB962C8B-B14F-4D97-AF65-F5344CB8AC3E}">
        <p14:creationId xmlns:p14="http://schemas.microsoft.com/office/powerpoint/2010/main" val="4102233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Legacies</a:t>
            </a:r>
          </a:p>
        </p:txBody>
      </p:sp>
      <p:sp>
        <p:nvSpPr>
          <p:cNvPr id="3" name="Content Placeholder 2"/>
          <p:cNvSpPr>
            <a:spLocks noGrp="1"/>
          </p:cNvSpPr>
          <p:nvPr>
            <p:ph idx="1"/>
          </p:nvPr>
        </p:nvSpPr>
        <p:spPr>
          <a:xfrm>
            <a:off x="677334" y="2160589"/>
            <a:ext cx="8596668" cy="4485308"/>
          </a:xfrm>
        </p:spPr>
        <p:txBody>
          <a:bodyPr>
            <a:normAutofit/>
          </a:bodyPr>
          <a:lstStyle/>
          <a:p>
            <a:r>
              <a:rPr lang="en-US" sz="2000" dirty="0"/>
              <a:t>Public awareness of the Columbia Plateau, the place and the peoples</a:t>
            </a:r>
          </a:p>
          <a:p>
            <a:r>
              <a:rPr lang="en-US" sz="2000" dirty="0"/>
              <a:t>Cooperation</a:t>
            </a:r>
          </a:p>
          <a:p>
            <a:r>
              <a:rPr lang="en-US" sz="2000" dirty="0"/>
              <a:t>Innovation</a:t>
            </a:r>
          </a:p>
          <a:p>
            <a:pPr lvl="1"/>
            <a:r>
              <a:rPr lang="en-US" sz="1800" dirty="0">
                <a:hlinkClick r:id="rId2"/>
              </a:rPr>
              <a:t>https://www.youtube.com/watch?v=kICS32kady4</a:t>
            </a:r>
            <a:endParaRPr lang="en-US" sz="1800" dirty="0"/>
          </a:p>
          <a:p>
            <a:r>
              <a:rPr lang="en-US" sz="2000" dirty="0"/>
              <a:t>Intellectual work, such as we are doing right now</a:t>
            </a:r>
          </a:p>
          <a:p>
            <a:pPr lvl="1"/>
            <a:r>
              <a:rPr lang="en-US" sz="2000" dirty="0"/>
              <a:t>The legacies of that intellectual work will include broader public comprehension, cultural awareness, an appreciation that the Indigenous Plateau has existed for more than 10,000 years, and an understanding that the Indigenous Plateau persists as a co-occupied space to which Plateau peoples are still responsible.</a:t>
            </a:r>
          </a:p>
        </p:txBody>
      </p:sp>
    </p:spTree>
    <p:extLst>
      <p:ext uri="{BB962C8B-B14F-4D97-AF65-F5344CB8AC3E}">
        <p14:creationId xmlns:p14="http://schemas.microsoft.com/office/powerpoint/2010/main" val="432822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1"/>
            <a:ext cx="8777751" cy="917541"/>
          </a:xfrm>
        </p:spPr>
        <p:txBody>
          <a:bodyPr>
            <a:normAutofit fontScale="90000"/>
          </a:bodyPr>
          <a:lstStyle/>
          <a:p>
            <a:r>
              <a:rPr lang="en-US" dirty="0"/>
              <a:t>Four: Resources, primary &amp; secondary sources</a:t>
            </a:r>
          </a:p>
        </p:txBody>
      </p:sp>
      <p:sp>
        <p:nvSpPr>
          <p:cNvPr id="3" name="Content Placeholder 2"/>
          <p:cNvSpPr>
            <a:spLocks noGrp="1"/>
          </p:cNvSpPr>
          <p:nvPr>
            <p:ph idx="1"/>
          </p:nvPr>
        </p:nvSpPr>
        <p:spPr>
          <a:xfrm>
            <a:off x="677333" y="1527142"/>
            <a:ext cx="9626163" cy="5165889"/>
          </a:xfrm>
        </p:spPr>
        <p:txBody>
          <a:bodyPr>
            <a:normAutofit lnSpcReduction="10000"/>
          </a:bodyPr>
          <a:lstStyle/>
          <a:p>
            <a:r>
              <a:rPr lang="en-US" dirty="0"/>
              <a:t>Archival documents, federal reports</a:t>
            </a:r>
          </a:p>
          <a:p>
            <a:r>
              <a:rPr lang="en-US" dirty="0"/>
              <a:t>Scholarly reports, e.g. anthropologist interviews (note: The Colville Tribe plans to update the David Chance book, </a:t>
            </a:r>
            <a:r>
              <a:rPr lang="en-US" i="1" dirty="0"/>
              <a:t>People of the Falls</a:t>
            </a:r>
            <a:r>
              <a:rPr lang="en-US" dirty="0"/>
              <a:t>, from a tribal perspective)</a:t>
            </a:r>
          </a:p>
          <a:p>
            <a:r>
              <a:rPr lang="en-US" dirty="0"/>
              <a:t>Books on the Columbia River, including your reading list</a:t>
            </a:r>
          </a:p>
          <a:p>
            <a:r>
              <a:rPr lang="en-US" dirty="0"/>
              <a:t>Teaching Resources</a:t>
            </a:r>
          </a:p>
          <a:p>
            <a:pPr lvl="1"/>
            <a:r>
              <a:rPr lang="en-US" dirty="0"/>
              <a:t>ASEH </a:t>
            </a:r>
            <a:r>
              <a:rPr lang="en-US" dirty="0">
                <a:hlinkClick r:id="rId2"/>
              </a:rPr>
              <a:t>http://aseh.net/teaching-research/teaching-unit-the-intermountain-west</a:t>
            </a:r>
            <a:endParaRPr lang="en-US" dirty="0"/>
          </a:p>
          <a:p>
            <a:r>
              <a:rPr lang="en-US" dirty="0"/>
              <a:t>Art</a:t>
            </a:r>
          </a:p>
          <a:p>
            <a:pPr lvl="1"/>
            <a:r>
              <a:rPr lang="en-US" dirty="0"/>
              <a:t>Nespelem Art Colony, Worth Griffin and </a:t>
            </a:r>
            <a:r>
              <a:rPr lang="en-US" dirty="0" err="1"/>
              <a:t>Clyfford</a:t>
            </a:r>
            <a:r>
              <a:rPr lang="en-US" dirty="0"/>
              <a:t> Still (painters)</a:t>
            </a:r>
          </a:p>
          <a:p>
            <a:pPr lvl="1"/>
            <a:r>
              <a:rPr lang="en-US" dirty="0"/>
              <a:t>Paul Kane (painter)</a:t>
            </a:r>
          </a:p>
          <a:p>
            <a:pPr lvl="1"/>
            <a:r>
              <a:rPr lang="en-US" dirty="0"/>
              <a:t>Basket weavers</a:t>
            </a:r>
          </a:p>
          <a:p>
            <a:pPr lvl="1"/>
            <a:r>
              <a:rPr lang="en-US" dirty="0"/>
              <a:t>Canoe makers</a:t>
            </a:r>
          </a:p>
          <a:p>
            <a:r>
              <a:rPr lang="en-US" dirty="0"/>
              <a:t>Videos</a:t>
            </a:r>
          </a:p>
          <a:p>
            <a:pPr lvl="1"/>
            <a:r>
              <a:rPr lang="en-US" dirty="0" err="1">
                <a:hlinkClick r:id="rId3"/>
              </a:rPr>
              <a:t>Hydropowerlessness</a:t>
            </a:r>
            <a:endParaRPr lang="en-US" dirty="0"/>
          </a:p>
          <a:p>
            <a:pPr lvl="1"/>
            <a:r>
              <a:rPr lang="en-US" dirty="0">
                <a:hlinkClick r:id="rId4"/>
              </a:rPr>
              <a:t>Treaty Talks</a:t>
            </a:r>
            <a:endParaRPr lang="en-US" dirty="0"/>
          </a:p>
        </p:txBody>
      </p:sp>
    </p:spTree>
    <p:extLst>
      <p:ext uri="{BB962C8B-B14F-4D97-AF65-F5344CB8AC3E}">
        <p14:creationId xmlns:p14="http://schemas.microsoft.com/office/powerpoint/2010/main" val="38679476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148</TotalTime>
  <Words>1537</Words>
  <Application>Microsoft Macintosh PowerPoint</Application>
  <PresentationFormat>Widescreen</PresentationFormat>
  <Paragraphs>82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Trebuchet MS</vt:lpstr>
      <vt:lpstr>Wingdings 3</vt:lpstr>
      <vt:lpstr>Facet</vt:lpstr>
      <vt:lpstr>Grand Coulee Dam and Its Impacts on Indigenous Plateau Peoples</vt:lpstr>
      <vt:lpstr>Framing Conversations</vt:lpstr>
      <vt:lpstr>One: Cultural Context Kettle Falls, ancestral fishing site for Plateau peoples, before and after Grand Coulee Dam</vt:lpstr>
      <vt:lpstr>One: Cultural context “Why Does This Matter? How Can I Understand?”</vt:lpstr>
      <vt:lpstr>PowerPoint Presentation</vt:lpstr>
      <vt:lpstr>PowerPoint Presentation</vt:lpstr>
      <vt:lpstr>PowerPoint Presentation</vt:lpstr>
      <vt:lpstr>PowerPoint Presentation</vt:lpstr>
      <vt:lpstr>One: Cultural context Culture informs community; homeland informs identity</vt:lpstr>
      <vt:lpstr>Two: The Grand Coulee Dam and (some of) its impacts </vt:lpstr>
      <vt:lpstr>Two: (some of) its impacts</vt:lpstr>
      <vt:lpstr>Two: (some of) its impacts       Ceremony of Tears, June 1940</vt:lpstr>
      <vt:lpstr>Two: (some of) its impacts</vt:lpstr>
      <vt:lpstr>Two: (some of) its impacts</vt:lpstr>
      <vt:lpstr>Two: (some of) its impacts</vt:lpstr>
      <vt:lpstr>Three: Legacies </vt:lpstr>
      <vt:lpstr>Three: Legacies</vt:lpstr>
      <vt:lpstr>Four: Resources, primary &amp; secondary sources</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Laurie</dc:creator>
  <cp:lastModifiedBy>Jennifer Sacco</cp:lastModifiedBy>
  <cp:revision>19</cp:revision>
  <dcterms:created xsi:type="dcterms:W3CDTF">2017-07-19T01:12:26Z</dcterms:created>
  <dcterms:modified xsi:type="dcterms:W3CDTF">2017-07-26T16:49:02Z</dcterms:modified>
</cp:coreProperties>
</file>