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8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  <p:sldId id="262" r:id="rId11"/>
    <p:sldId id="270" r:id="rId12"/>
    <p:sldId id="271" r:id="rId13"/>
    <p:sldId id="269" r:id="rId14"/>
    <p:sldId id="263" r:id="rId15"/>
    <p:sldId id="264" r:id="rId16"/>
  </p:sldIdLst>
  <p:sldSz cx="9144000" cy="6858000" type="screen4x3"/>
  <p:notesSz cx="9144000" cy="6858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94665"/>
  </p:normalViewPr>
  <p:slideViewPr>
    <p:cSldViewPr snapToGrid="0" snapToObjects="1">
      <p:cViewPr varScale="1">
        <p:scale>
          <a:sx n="76" d="100"/>
          <a:sy n="76" d="100"/>
        </p:scale>
        <p:origin x="10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0C369-13E3-C04F-AA91-3C19CF4D27E6}" type="datetimeFigureOut">
              <a:rPr lang="nl-NL" smtClean="0"/>
              <a:t>13-8-2017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8B745-3CC2-3B46-A8BC-FE1F07A0832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58237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7-15T16:16:41.239"/>
    </inkml:context>
    <inkml:brush xml:id="br0">
      <inkml:brushProperty name="width" value="0.05" units="cm"/>
      <inkml:brushProperty name="height" value="0.05" units="cm"/>
      <inkml:brushProperty name="color" value="#808080"/>
    </inkml:brush>
  </inkml:definitions>
  <inkml:traceGroup>
    <inkml:annotationXML>
      <emma:emma xmlns:emma="http://www.w3.org/2003/04/emma" version="1.0">
        <emma:interpretation id="{F031A553-FA9D-4E21-A5FB-F5F870221892}" emma:medium="tactile" emma:mode="ink">
          <msink:context xmlns:msink="http://schemas.microsoft.com/ink/2010/main" type="writingRegion" rotatedBoundingBox="8169,7069 10343,7069 10343,7676 8169,7676"/>
        </emma:interpretation>
      </emma:emma>
    </inkml:annotationXML>
    <inkml:traceGroup>
      <inkml:annotationXML>
        <emma:emma xmlns:emma="http://www.w3.org/2003/04/emma" version="1.0">
          <emma:interpretation id="{22ACAB84-DA55-483C-9F89-C62AF3D830F1}" emma:medium="tactile" emma:mode="ink">
            <msink:context xmlns:msink="http://schemas.microsoft.com/ink/2010/main" type="paragraph" rotatedBoundingBox="8169,7069 10343,7069 10343,7676 8169,76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F3FBD5-D66C-451C-B596-46ABD53A47FB}" emma:medium="tactile" emma:mode="ink">
              <msink:context xmlns:msink="http://schemas.microsoft.com/ink/2010/main" type="line" rotatedBoundingBox="8169,7069 10343,7069 10343,7676 8169,7676"/>
            </emma:interpretation>
          </emma:emma>
        </inkml:annotationXML>
        <inkml:traceGroup>
          <inkml:annotationXML>
            <emma:emma xmlns:emma="http://www.w3.org/2003/04/emma" version="1.0">
              <emma:interpretation id="{60E802B8-C3AE-46BA-A2A8-6D8B40C3BC60}" emma:medium="tactile" emma:mode="ink">
                <msink:context xmlns:msink="http://schemas.microsoft.com/ink/2010/main" type="inkWord" rotatedBoundingBox="8169,7069 9007,7069 9007,7438 8169,7438"/>
              </emma:interpretation>
            </emma:emma>
          </inkml:annotationXML>
          <inkml:trace contextRef="#ctx0" brushRef="#br0">1 0,'360'158,"118"53</inkml:trace>
        </inkml:traceGroup>
        <inkml:traceGroup>
          <inkml:annotationXML>
            <emma:emma xmlns:emma="http://www.w3.org/2003/04/emma" version="1.0">
              <emma:interpretation id="{00AE278F-1D62-4425-8382-91C3EDBBEB02}" emma:medium="tactile" emma:mode="ink">
                <msink:context xmlns:msink="http://schemas.microsoft.com/ink/2010/main" type="inkWord" rotatedBoundingBox="10328,7661 10343,7661 10343,7676 10328,7676"/>
              </emma:interpretation>
            </emma:emma>
          </inkml:annotationXML>
          <inkml:trace contextRef="#ctx0" brushRef="#br0" timeOffset="10075">2160 592,'0'0</inkml:trace>
          <inkml:trace contextRef="#ctx0" brushRef="#br0" timeOffset="10076">2160 592,'0'0</inkml:trace>
          <inkml:trace contextRef="#ctx0" brushRef="#br0" timeOffset="10077">2160 592,'0'0</inkml:trace>
          <inkml:trace contextRef="#ctx0" brushRef="#br0" timeOffset="10078">2160 592,'0'0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D42C8-A255-5F4D-A951-1B90F54B60E2}" type="datetimeFigureOut">
              <a:rPr lang="nl-NL" smtClean="0"/>
              <a:t>13-8-2017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75814-5E86-5743-808B-FA33B96378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78841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lichtblauw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5991" y="234261"/>
            <a:ext cx="6598342" cy="2205258"/>
          </a:xfrm>
        </p:spPr>
        <p:txBody>
          <a:bodyPr>
            <a:noAutofit/>
          </a:bodyPr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75991" y="2439519"/>
            <a:ext cx="4196618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  <p:sp>
        <p:nvSpPr>
          <p:cNvPr id="10" name="Rechthoek 9"/>
          <p:cNvSpPr/>
          <p:nvPr userDrawn="1"/>
        </p:nvSpPr>
        <p:spPr>
          <a:xfrm>
            <a:off x="300419" y="5929034"/>
            <a:ext cx="2818050" cy="928966"/>
          </a:xfrm>
          <a:prstGeom prst="rect">
            <a:avLst/>
          </a:prstGeom>
          <a:solidFill>
            <a:srgbClr val="1190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 descr="UM40_RGB_B_blau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00" y="6174000"/>
            <a:ext cx="2651017" cy="507083"/>
          </a:xfrm>
          <a:prstGeom prst="rect">
            <a:avLst/>
          </a:prstGeom>
        </p:spPr>
      </p:pic>
      <p:sp>
        <p:nvSpPr>
          <p:cNvPr id="6" name="Rechthoek 5"/>
          <p:cNvSpPr/>
          <p:nvPr userDrawn="1"/>
        </p:nvSpPr>
        <p:spPr>
          <a:xfrm>
            <a:off x="2457973" y="6008752"/>
            <a:ext cx="635347" cy="764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2463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donkerblau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5991" y="234261"/>
            <a:ext cx="6598342" cy="2205258"/>
          </a:xfrm>
        </p:spPr>
        <p:txBody>
          <a:bodyPr>
            <a:noAutofit/>
          </a:bodyPr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75991" y="2439519"/>
            <a:ext cx="4196618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  <p:sp>
        <p:nvSpPr>
          <p:cNvPr id="10" name="Rechthoek 9"/>
          <p:cNvSpPr/>
          <p:nvPr userDrawn="1"/>
        </p:nvSpPr>
        <p:spPr>
          <a:xfrm>
            <a:off x="238970" y="5929034"/>
            <a:ext cx="2879499" cy="92896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9" name="Afbeelding 8" descr="UM40_RGB_B_diap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00" y="6173999"/>
            <a:ext cx="2651017" cy="507084"/>
          </a:xfrm>
          <a:prstGeom prst="rect">
            <a:avLst/>
          </a:prstGeom>
        </p:spPr>
      </p:pic>
      <p:sp>
        <p:nvSpPr>
          <p:cNvPr id="6" name="Rechthoek 5"/>
          <p:cNvSpPr/>
          <p:nvPr userDrawn="1"/>
        </p:nvSpPr>
        <p:spPr>
          <a:xfrm>
            <a:off x="2457973" y="6008752"/>
            <a:ext cx="635347" cy="764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691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oranj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5991" y="234261"/>
            <a:ext cx="6598342" cy="2205258"/>
          </a:xfrm>
        </p:spPr>
        <p:txBody>
          <a:bodyPr>
            <a:noAutofit/>
          </a:bodyPr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75991" y="2439519"/>
            <a:ext cx="4196618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  <p:sp>
        <p:nvSpPr>
          <p:cNvPr id="10" name="Rechthoek 9"/>
          <p:cNvSpPr/>
          <p:nvPr userDrawn="1"/>
        </p:nvSpPr>
        <p:spPr>
          <a:xfrm>
            <a:off x="238970" y="5929034"/>
            <a:ext cx="2879499" cy="9289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 descr="UM40_RGB_B_diap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00" y="6173999"/>
            <a:ext cx="2651017" cy="507084"/>
          </a:xfrm>
          <a:prstGeom prst="rect">
            <a:avLst/>
          </a:prstGeom>
        </p:spPr>
      </p:pic>
      <p:sp>
        <p:nvSpPr>
          <p:cNvPr id="6" name="Rechthoek 5"/>
          <p:cNvSpPr/>
          <p:nvPr userDrawn="1"/>
        </p:nvSpPr>
        <p:spPr>
          <a:xfrm>
            <a:off x="2457973" y="6008752"/>
            <a:ext cx="635347" cy="764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8868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Naam afdeling of A-merk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D4A-C94A-7B42-9E17-606C7F366C4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2172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 donkerblauw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/>
          <p:cNvSpPr/>
          <p:nvPr userDrawn="1"/>
        </p:nvSpPr>
        <p:spPr>
          <a:xfrm>
            <a:off x="201192" y="5929034"/>
            <a:ext cx="2917277" cy="92896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Naam afdeling of A-merk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9B7AD4A-C94A-7B42-9E17-606C7F366C4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9" name="Afbeelding 8" descr="UM40_RGB_B_diap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00" y="6173999"/>
            <a:ext cx="2651017" cy="507084"/>
          </a:xfrm>
          <a:prstGeom prst="rect">
            <a:avLst/>
          </a:prstGeom>
        </p:spPr>
      </p:pic>
      <p:sp>
        <p:nvSpPr>
          <p:cNvPr id="10" name="Rechthoek 9"/>
          <p:cNvSpPr/>
          <p:nvPr userDrawn="1"/>
        </p:nvSpPr>
        <p:spPr>
          <a:xfrm>
            <a:off x="2457973" y="6008752"/>
            <a:ext cx="635347" cy="764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3197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 lichtblauw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Naam afdeling of A-merk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9B7AD4A-C94A-7B42-9E17-606C7F366C4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3" name="Rechthoek 12"/>
          <p:cNvSpPr/>
          <p:nvPr userDrawn="1"/>
        </p:nvSpPr>
        <p:spPr>
          <a:xfrm>
            <a:off x="279936" y="5929034"/>
            <a:ext cx="2838533" cy="928966"/>
          </a:xfrm>
          <a:prstGeom prst="rect">
            <a:avLst/>
          </a:prstGeom>
          <a:solidFill>
            <a:srgbClr val="1190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 descr="UM40_RGB_B_blau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00" y="6174000"/>
            <a:ext cx="2651017" cy="507083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2457973" y="6008752"/>
            <a:ext cx="635347" cy="764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6089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/Foto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414259"/>
            <a:ext cx="3934625" cy="1565897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60001" y="1980156"/>
            <a:ext cx="3934624" cy="3810096"/>
          </a:xfrm>
        </p:spPr>
        <p:txBody>
          <a:bodyPr/>
          <a:lstStyle>
            <a:lvl3pPr marL="715962" indent="0">
              <a:buNone/>
              <a:defRPr/>
            </a:lvl3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95043" y="6318628"/>
            <a:ext cx="550734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745252" y="6318628"/>
            <a:ext cx="3449951" cy="365125"/>
          </a:xfrm>
        </p:spPr>
        <p:txBody>
          <a:bodyPr/>
          <a:lstStyle/>
          <a:p>
            <a:r>
              <a:rPr lang="nl-NL"/>
              <a:t>Naam afdeling of A-merk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95204" y="6318399"/>
            <a:ext cx="569977" cy="365125"/>
          </a:xfrm>
        </p:spPr>
        <p:txBody>
          <a:bodyPr/>
          <a:lstStyle/>
          <a:p>
            <a:fld id="{09B7AD4A-C94A-7B42-9E17-606C7F366C4B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3"/>
          </p:nvPr>
        </p:nvSpPr>
        <p:spPr>
          <a:xfrm>
            <a:off x="4595043" y="0"/>
            <a:ext cx="4548957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3255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Naam afdeling of A-merk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D4A-C94A-7B42-9E17-606C7F366C4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afbeelding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solidFill>
            <a:schemeClr val="bg2">
              <a:lumMod val="85000"/>
            </a:schemeClr>
          </a:solidFill>
        </p:spPr>
        <p:txBody>
          <a:bodyPr/>
          <a:lstStyle/>
          <a:p>
            <a:endParaRPr lang="nl-NL" dirty="0"/>
          </a:p>
        </p:txBody>
      </p:sp>
      <p:pic>
        <p:nvPicPr>
          <p:cNvPr id="7" name="Afbeelding 6" descr="UM40_RGB_B_diap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00" y="6173999"/>
            <a:ext cx="2651017" cy="5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55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Naam afdeling of A-merk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D4A-C94A-7B42-9E17-606C7F366C4B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jdelijke aanduiding voor tabel 6"/>
          <p:cNvSpPr>
            <a:spLocks noGrp="1"/>
          </p:cNvSpPr>
          <p:nvPr>
            <p:ph type="tbl" sz="quarter" idx="13"/>
          </p:nvPr>
        </p:nvSpPr>
        <p:spPr>
          <a:xfrm>
            <a:off x="360363" y="1296000"/>
            <a:ext cx="8326437" cy="4309230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1371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59999" y="414260"/>
            <a:ext cx="8326799" cy="756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59999" y="1296000"/>
            <a:ext cx="8326799" cy="3627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234467" y="6318628"/>
            <a:ext cx="914465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  <a:latin typeface="+mj-lt"/>
                <a:cs typeface="Verdana"/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217546" y="6318628"/>
            <a:ext cx="3977658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  <a:latin typeface="+mn-lt"/>
                <a:cs typeface="Verdana"/>
              </a:defRPr>
            </a:lvl1pPr>
          </a:lstStyle>
          <a:p>
            <a:r>
              <a:rPr lang="nl-NL"/>
              <a:t>Naam afdeling of A-merk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316141" y="6318399"/>
            <a:ext cx="370657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  <a:latin typeface="+mn-lt"/>
                <a:cs typeface="Verdana"/>
              </a:defRPr>
            </a:lvl1pPr>
          </a:lstStyle>
          <a:p>
            <a:fld id="{09B7AD4A-C94A-7B42-9E17-606C7F366C4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255"/>
          <a:stretch/>
        </p:blipFill>
        <p:spPr>
          <a:xfrm>
            <a:off x="359999" y="6173623"/>
            <a:ext cx="2733321" cy="503180"/>
          </a:xfrm>
          <a:prstGeom prst="rect">
            <a:avLst/>
          </a:prstGeom>
        </p:spPr>
      </p:pic>
      <p:sp>
        <p:nvSpPr>
          <p:cNvPr id="8" name="Rechthoek 7"/>
          <p:cNvSpPr/>
          <p:nvPr userDrawn="1"/>
        </p:nvSpPr>
        <p:spPr>
          <a:xfrm>
            <a:off x="2457973" y="6008752"/>
            <a:ext cx="635347" cy="7647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581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5" r:id="rId5"/>
    <p:sldLayoutId id="2147483656" r:id="rId6"/>
    <p:sldLayoutId id="2147483663" r:id="rId7"/>
    <p:sldLayoutId id="2147483659" r:id="rId8"/>
    <p:sldLayoutId id="2147483654" r:id="rId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ts val="0"/>
        </a:spcBef>
        <a:buFont typeface="Arial"/>
        <a:buChar char="•"/>
        <a:defRPr sz="3600" kern="1200">
          <a:solidFill>
            <a:schemeClr val="tx1"/>
          </a:solidFill>
          <a:latin typeface="+mj-lt"/>
          <a:ea typeface="+mn-ea"/>
          <a:cs typeface="Verdana"/>
        </a:defRPr>
      </a:lvl1pPr>
      <a:lvl2pPr marL="717550" indent="-358775" algn="l" defTabSz="457200" rtl="0" eaLnBrk="1" latinLnBrk="0" hangingPunct="1">
        <a:spcBef>
          <a:spcPts val="0"/>
        </a:spcBef>
        <a:buFont typeface="Lucida Grande"/>
        <a:buChar char="-"/>
        <a:defRPr sz="3600" kern="1200">
          <a:solidFill>
            <a:schemeClr val="tx1"/>
          </a:solidFill>
          <a:latin typeface="+mj-lt"/>
          <a:ea typeface="+mn-ea"/>
          <a:cs typeface="Verdana"/>
        </a:defRPr>
      </a:lvl2pPr>
      <a:lvl3pPr marL="1073150" indent="-357188" algn="l" defTabSz="457200" rtl="0" eaLnBrk="1" latinLnBrk="0" hangingPunct="1">
        <a:spcBef>
          <a:spcPts val="0"/>
        </a:spcBef>
        <a:buFont typeface="Lucida Grande"/>
        <a:buChar char="-"/>
        <a:defRPr sz="3600" kern="1200">
          <a:solidFill>
            <a:schemeClr val="tx1"/>
          </a:solidFill>
          <a:latin typeface="+mj-lt"/>
          <a:ea typeface="+mn-ea"/>
          <a:cs typeface="Verdana"/>
        </a:defRPr>
      </a:lvl3pPr>
      <a:lvl4pPr marL="1430338" indent="-355600" algn="l" defTabSz="457200" rtl="0" eaLnBrk="1" latinLnBrk="0" hangingPunct="1">
        <a:spcBef>
          <a:spcPts val="0"/>
        </a:spcBef>
        <a:buFont typeface="Lucida Grande"/>
        <a:buChar char="-"/>
        <a:defRPr sz="3600" kern="1200">
          <a:solidFill>
            <a:schemeClr val="tx1"/>
          </a:solidFill>
          <a:latin typeface="+mj-lt"/>
          <a:ea typeface="+mn-ea"/>
          <a:cs typeface="Verdana"/>
        </a:defRPr>
      </a:lvl4pPr>
      <a:lvl5pPr marL="1793875" indent="-360363" algn="l" defTabSz="457200" rtl="0" eaLnBrk="1" latinLnBrk="0" hangingPunct="1">
        <a:spcBef>
          <a:spcPts val="0"/>
        </a:spcBef>
        <a:buFont typeface="Lucida Grande"/>
        <a:buChar char="-"/>
        <a:defRPr sz="3600" kern="1200">
          <a:solidFill>
            <a:schemeClr val="tx1"/>
          </a:solidFill>
          <a:latin typeface="+mj-lt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5990" y="234260"/>
            <a:ext cx="8117489" cy="262323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That Dam(n) Modernity: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The United States and the material and moral aspirations of Grand Coulee</a:t>
            </a:r>
            <a:br>
              <a:rPr lang="en-US" sz="4000" dirty="0">
                <a:solidFill>
                  <a:schemeClr val="bg1"/>
                </a:solidFill>
              </a:rPr>
            </a:br>
            <a:endParaRPr lang="nl-NL" b="0" dirty="0">
              <a:solidFill>
                <a:srgbClr val="00142E"/>
              </a:solidFill>
            </a:endParaRP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75991" y="2977683"/>
            <a:ext cx="4196618" cy="1752600"/>
          </a:xfrm>
        </p:spPr>
        <p:txBody>
          <a:bodyPr/>
          <a:lstStyle/>
          <a:p>
            <a:r>
              <a:rPr lang="nl-NL" sz="2800" b="1" dirty="0"/>
              <a:t>Vincent Lagendijk</a:t>
            </a:r>
          </a:p>
          <a:p>
            <a:r>
              <a:rPr lang="nl-NL" dirty="0"/>
              <a:t>NEH / EWU Grand </a:t>
            </a:r>
            <a:r>
              <a:rPr lang="nl-NL" dirty="0" err="1"/>
              <a:t>Coulee</a:t>
            </a:r>
            <a:endParaRPr lang="nl-NL" dirty="0"/>
          </a:p>
          <a:p>
            <a:r>
              <a:rPr lang="nl-NL" dirty="0" err="1"/>
              <a:t>July</a:t>
            </a:r>
            <a:r>
              <a:rPr lang="nl-NL" dirty="0"/>
              <a:t> 2017</a:t>
            </a:r>
          </a:p>
        </p:txBody>
      </p:sp>
      <p:pic>
        <p:nvPicPr>
          <p:cNvPr id="8" name="Afbeelding 7" descr="Future look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919" y="3596031"/>
            <a:ext cx="3532883" cy="326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75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/>
              <a:t>The American Dam </a:t>
            </a:r>
            <a:r>
              <a:rPr lang="nl-NL" sz="4400" dirty="0" err="1"/>
              <a:t>Legacy</a:t>
            </a:r>
            <a:r>
              <a:rPr lang="nl-NL" sz="4400" dirty="0"/>
              <a:t>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What is Modernity and have dams to do with it?</a:t>
            </a:r>
            <a:endParaRPr lang="nl-NL" dirty="0"/>
          </a:p>
          <a:p>
            <a:pPr lvl="0"/>
            <a:r>
              <a:rPr lang="en-US" dirty="0"/>
              <a:t>What was the set of morals and aspirations in dam-building mid-20</a:t>
            </a:r>
            <a:r>
              <a:rPr lang="en-US" baseline="30000" dirty="0"/>
              <a:t>th</a:t>
            </a:r>
            <a:r>
              <a:rPr lang="en-US" dirty="0"/>
              <a:t> century?</a:t>
            </a:r>
            <a:endParaRPr lang="nl-NL" dirty="0"/>
          </a:p>
          <a:p>
            <a:pPr lvl="0"/>
            <a:r>
              <a:rPr lang="en-US" dirty="0"/>
              <a:t>What is the American legacy of dam-building? How quintessentially “American” is it?</a:t>
            </a:r>
            <a:endParaRPr lang="nl-NL" dirty="0"/>
          </a:p>
          <a:p>
            <a:endParaRPr lang="nl-NL" dirty="0"/>
          </a:p>
        </p:txBody>
      </p:sp>
      <p:pic>
        <p:nvPicPr>
          <p:cNvPr id="4" name="Afbeelding 3"/>
          <p:cNvPicPr/>
          <p:nvPr/>
        </p:nvPicPr>
        <p:blipFill>
          <a:blip r:embed="rId2"/>
          <a:stretch/>
        </p:blipFill>
        <p:spPr>
          <a:xfrm>
            <a:off x="-18122" y="1170260"/>
            <a:ext cx="9144000" cy="48304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337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 err="1"/>
              <a:t>What</a:t>
            </a:r>
            <a:r>
              <a:rPr lang="nl-NL" sz="4400" dirty="0"/>
              <a:t> is </a:t>
            </a:r>
            <a:r>
              <a:rPr lang="nl-NL" sz="4400" dirty="0" err="1"/>
              <a:t>Modernity</a:t>
            </a:r>
            <a:r>
              <a:rPr lang="nl-NL" sz="4400" dirty="0"/>
              <a:t>?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Order, </a:t>
            </a:r>
            <a:r>
              <a:rPr lang="nl-NL" dirty="0" err="1"/>
              <a:t>progress</a:t>
            </a:r>
            <a:r>
              <a:rPr lang="nl-NL" dirty="0"/>
              <a:t>, </a:t>
            </a:r>
            <a:r>
              <a:rPr lang="nl-NL" dirty="0" err="1"/>
              <a:t>stability</a:t>
            </a:r>
            <a:r>
              <a:rPr lang="nl-NL" dirty="0"/>
              <a:t>, control (</a:t>
            </a:r>
            <a:r>
              <a:rPr lang="nl-NL" dirty="0" err="1"/>
              <a:t>social</a:t>
            </a:r>
            <a:r>
              <a:rPr lang="nl-NL" dirty="0"/>
              <a:t> </a:t>
            </a:r>
            <a:r>
              <a:rPr lang="nl-NL" dirty="0" err="1"/>
              <a:t>science</a:t>
            </a:r>
            <a:r>
              <a:rPr lang="nl-NL" dirty="0"/>
              <a:t> &amp; policy)</a:t>
            </a:r>
          </a:p>
          <a:p>
            <a:r>
              <a:rPr lang="nl-NL" dirty="0"/>
              <a:t>Planning, </a:t>
            </a:r>
            <a:r>
              <a:rPr lang="nl-NL" dirty="0" err="1"/>
              <a:t>rationality</a:t>
            </a:r>
            <a:r>
              <a:rPr lang="nl-NL" dirty="0"/>
              <a:t>, efficiency (engineering)</a:t>
            </a:r>
          </a:p>
          <a:p>
            <a:r>
              <a:rPr lang="nl-NL" dirty="0" err="1"/>
              <a:t>Uniformity</a:t>
            </a:r>
            <a:r>
              <a:rPr lang="nl-NL" dirty="0"/>
              <a:t>, </a:t>
            </a:r>
            <a:r>
              <a:rPr lang="nl-NL" dirty="0" err="1"/>
              <a:t>measurable</a:t>
            </a:r>
            <a:r>
              <a:rPr lang="nl-NL" dirty="0"/>
              <a:t>, </a:t>
            </a:r>
            <a:r>
              <a:rPr lang="nl-NL" dirty="0" err="1"/>
              <a:t>calculation</a:t>
            </a:r>
            <a:r>
              <a:rPr lang="nl-NL" dirty="0"/>
              <a:t> (</a:t>
            </a:r>
            <a:r>
              <a:rPr lang="nl-NL" dirty="0" err="1"/>
              <a:t>Fordism</a:t>
            </a:r>
            <a:r>
              <a:rPr lang="nl-NL" dirty="0"/>
              <a:t>, </a:t>
            </a:r>
            <a:r>
              <a:rPr lang="nl-NL" dirty="0" err="1"/>
              <a:t>Taylorism</a:t>
            </a:r>
            <a:r>
              <a:rPr lang="nl-NL" dirty="0"/>
              <a:t>)</a:t>
            </a:r>
          </a:p>
          <a:p>
            <a:r>
              <a:rPr lang="en-US" dirty="0"/>
              <a:t>Speed, scale, and size (popular culture)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37084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 err="1"/>
              <a:t>What</a:t>
            </a:r>
            <a:r>
              <a:rPr lang="nl-NL" sz="4400" dirty="0"/>
              <a:t> is </a:t>
            </a:r>
            <a:r>
              <a:rPr lang="nl-NL" sz="4400" dirty="0" err="1"/>
              <a:t>Modernity</a:t>
            </a:r>
            <a:r>
              <a:rPr lang="nl-NL" sz="4400" dirty="0"/>
              <a:t>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 and society is placed outside of nature (Latour)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Process of modernization &amp; nation-building go hand-in-hand (</a:t>
            </a:r>
            <a:r>
              <a:rPr lang="en-US" dirty="0" err="1"/>
              <a:t>Gellner</a:t>
            </a:r>
            <a:r>
              <a:rPr lang="en-US" dirty="0"/>
              <a:t>)</a:t>
            </a:r>
          </a:p>
          <a:p>
            <a:r>
              <a:rPr lang="nl-NL" dirty="0" err="1"/>
              <a:t>Liberal</a:t>
            </a:r>
            <a:r>
              <a:rPr lang="nl-NL" dirty="0"/>
              <a:t> </a:t>
            </a:r>
            <a:r>
              <a:rPr lang="nl-NL" dirty="0" err="1"/>
              <a:t>democracy</a:t>
            </a:r>
            <a:r>
              <a:rPr lang="nl-NL" dirty="0"/>
              <a:t> &amp; </a:t>
            </a:r>
            <a:r>
              <a:rPr lang="nl-NL" dirty="0" err="1"/>
              <a:t>economic-technological</a:t>
            </a:r>
            <a:r>
              <a:rPr lang="nl-NL" dirty="0"/>
              <a:t> </a:t>
            </a:r>
            <a:r>
              <a:rPr lang="nl-NL" dirty="0" err="1"/>
              <a:t>modernization</a:t>
            </a:r>
            <a:r>
              <a:rPr lang="nl-NL" dirty="0"/>
              <a:t> (Herbert)</a:t>
            </a:r>
          </a:p>
        </p:txBody>
      </p:sp>
      <p:pic>
        <p:nvPicPr>
          <p:cNvPr id="4" name="Afbeelding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580" y="2597150"/>
            <a:ext cx="5254020" cy="1410490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t 6"/>
              <p14:cNvContentPartPr/>
              <p14:nvPr/>
            </p14:nvContentPartPr>
            <p14:xfrm>
              <a:off x="2941080" y="2545080"/>
              <a:ext cx="777600" cy="213480"/>
            </p14:xfrm>
          </p:contentPart>
        </mc:Choice>
        <mc:Fallback xmlns="">
          <p:pic>
            <p:nvPicPr>
              <p:cNvPr id="7" name="Inkt 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32080" y="2536080"/>
                <a:ext cx="795240" cy="23112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hthoek 7"/>
          <p:cNvSpPr/>
          <p:nvPr/>
        </p:nvSpPr>
        <p:spPr>
          <a:xfrm>
            <a:off x="2606040" y="2545080"/>
            <a:ext cx="1371600" cy="213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 descr="Image result for american progress gast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9736" y="1831456"/>
            <a:ext cx="2926643" cy="217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036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/>
              <a:t>Building a Modern </a:t>
            </a:r>
            <a:r>
              <a:rPr lang="nl-NL" sz="4400" dirty="0" err="1"/>
              <a:t>Nation</a:t>
            </a:r>
            <a:endParaRPr lang="nl-NL" sz="4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Surveying</a:t>
            </a:r>
            <a:r>
              <a:rPr lang="nl-NL" dirty="0"/>
              <a:t>, </a:t>
            </a:r>
            <a:r>
              <a:rPr lang="nl-NL" dirty="0" err="1"/>
              <a:t>knowing</a:t>
            </a:r>
            <a:r>
              <a:rPr lang="nl-NL" dirty="0"/>
              <a:t>, controlling (Scott)</a:t>
            </a:r>
          </a:p>
          <a:p>
            <a:pPr lvl="1"/>
            <a:r>
              <a:rPr lang="nl-NL" dirty="0" err="1"/>
              <a:t>Territority</a:t>
            </a:r>
            <a:r>
              <a:rPr lang="nl-NL" dirty="0"/>
              <a:t> (</a:t>
            </a:r>
            <a:r>
              <a:rPr lang="nl-NL" dirty="0" err="1"/>
              <a:t>national</a:t>
            </a:r>
            <a:r>
              <a:rPr lang="nl-NL" dirty="0"/>
              <a:t> </a:t>
            </a:r>
            <a:r>
              <a:rPr lang="nl-NL" dirty="0" err="1"/>
              <a:t>parks</a:t>
            </a:r>
            <a:r>
              <a:rPr lang="nl-NL" dirty="0"/>
              <a:t>), </a:t>
            </a:r>
            <a:r>
              <a:rPr lang="nl-NL" dirty="0" err="1"/>
              <a:t>infrastructures</a:t>
            </a:r>
            <a:r>
              <a:rPr lang="nl-NL" dirty="0"/>
              <a:t>, </a:t>
            </a:r>
            <a:r>
              <a:rPr lang="nl-NL" dirty="0" err="1"/>
              <a:t>inhabitants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Agents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modern state: Engineers</a:t>
            </a:r>
          </a:p>
          <a:p>
            <a:pPr lvl="1"/>
            <a:r>
              <a:rPr lang="nl-NL" dirty="0" err="1"/>
              <a:t>Army</a:t>
            </a:r>
            <a:r>
              <a:rPr lang="nl-NL" dirty="0"/>
              <a:t> Corps of Engineers (1775)</a:t>
            </a:r>
          </a:p>
          <a:p>
            <a:pPr lvl="1"/>
            <a:r>
              <a:rPr lang="nl-NL" dirty="0"/>
              <a:t>Bureau of </a:t>
            </a:r>
            <a:r>
              <a:rPr lang="nl-NL" dirty="0" err="1"/>
              <a:t>Reclamation</a:t>
            </a:r>
            <a:r>
              <a:rPr lang="nl-NL" dirty="0"/>
              <a:t> (1902)</a:t>
            </a:r>
          </a:p>
        </p:txBody>
      </p:sp>
    </p:spTree>
    <p:extLst>
      <p:ext uri="{BB962C8B-B14F-4D97-AF65-F5344CB8AC3E}">
        <p14:creationId xmlns:p14="http://schemas.microsoft.com/office/powerpoint/2010/main" val="2227484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/>
              <a:t>Building Dams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Controlling Nature</a:t>
            </a:r>
          </a:p>
          <a:p>
            <a:r>
              <a:rPr lang="nl-NL" dirty="0" err="1"/>
              <a:t>Reconfiguring</a:t>
            </a:r>
            <a:r>
              <a:rPr lang="nl-NL" dirty="0"/>
              <a:t> Resources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Spaces</a:t>
            </a:r>
            <a:endParaRPr lang="nl-NL" dirty="0"/>
          </a:p>
          <a:p>
            <a:endParaRPr lang="nl-NL" dirty="0"/>
          </a:p>
          <a:p>
            <a:r>
              <a:rPr lang="nl-NL" dirty="0"/>
              <a:t>The Western Frontier</a:t>
            </a:r>
          </a:p>
          <a:p>
            <a:r>
              <a:rPr lang="nl-NL" dirty="0"/>
              <a:t>“Machine in </a:t>
            </a:r>
            <a:r>
              <a:rPr lang="nl-NL" dirty="0" err="1"/>
              <a:t>the</a:t>
            </a:r>
            <a:r>
              <a:rPr lang="nl-NL" dirty="0"/>
              <a:t> Garden” </a:t>
            </a:r>
          </a:p>
        </p:txBody>
      </p:sp>
      <p:pic>
        <p:nvPicPr>
          <p:cNvPr id="3076" name="Picture 4" descr="Related imag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4329" y="2345388"/>
            <a:ext cx="3829671" cy="286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022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/>
              <a:t>Multipurpose &amp; Public Power</a:t>
            </a:r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5133" y="990601"/>
            <a:ext cx="3672374" cy="5561444"/>
          </a:xfrm>
        </p:spPr>
      </p:pic>
      <p:pic>
        <p:nvPicPr>
          <p:cNvPr id="4100" name="Picture 4" descr="Related image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9999" y="1463640"/>
            <a:ext cx="2692743" cy="45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975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 err="1"/>
              <a:t>Tennesssee</a:t>
            </a:r>
            <a:r>
              <a:rPr lang="nl-NL" sz="4400" dirty="0"/>
              <a:t> </a:t>
            </a:r>
            <a:r>
              <a:rPr lang="nl-NL" sz="4400" dirty="0" err="1"/>
              <a:t>Valley</a:t>
            </a:r>
            <a:r>
              <a:rPr lang="nl-NL" sz="4400" dirty="0"/>
              <a:t> </a:t>
            </a:r>
            <a:r>
              <a:rPr lang="nl-NL" sz="4400" dirty="0" err="1"/>
              <a:t>Authority</a:t>
            </a:r>
            <a:r>
              <a:rPr lang="nl-NL" sz="4400" dirty="0"/>
              <a:t> (1933)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359999" y="1296000"/>
            <a:ext cx="3600360" cy="4859280"/>
          </a:xfrm>
          <a:prstGeom prst="rect">
            <a:avLst/>
          </a:prstGeom>
          <a:noFill/>
          <a:ln w="36000">
            <a:solidFill>
              <a:srgbClr val="000000"/>
            </a:solidFill>
            <a:prstDash val="solid"/>
            <a:miter/>
          </a:ln>
          <a:effectLst>
            <a:outerShdw dist="152735" dir="2700000" algn="tl">
              <a:srgbClr val="808080">
                <a:alpha val="0"/>
              </a:srgbClr>
            </a:outerShdw>
          </a:effec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6590" y="1524000"/>
            <a:ext cx="4714250" cy="4631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87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 err="1"/>
              <a:t>Bonneville</a:t>
            </a:r>
            <a:r>
              <a:rPr lang="nl-NL" sz="4400" dirty="0"/>
              <a:t> Power Administration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Picture 6" descr="Image result for bonneville dam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949648"/>
            <a:ext cx="3823970" cy="288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grand coulee d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640" y="1296000"/>
            <a:ext cx="571500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933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/>
              <a:t>The American </a:t>
            </a:r>
            <a:r>
              <a:rPr lang="nl-NL" sz="4400" dirty="0" err="1"/>
              <a:t>Century</a:t>
            </a:r>
            <a:r>
              <a:rPr lang="nl-NL" sz="4400" dirty="0"/>
              <a:t>?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Henry Luce, </a:t>
            </a:r>
            <a:r>
              <a:rPr lang="nl-NL" i="1" dirty="0"/>
              <a:t>Life</a:t>
            </a:r>
          </a:p>
          <a:p>
            <a:r>
              <a:rPr lang="nl-NL" i="1" dirty="0"/>
              <a:t>The American Mission </a:t>
            </a:r>
            <a:r>
              <a:rPr lang="nl-NL" dirty="0"/>
              <a:t>(</a:t>
            </a:r>
            <a:r>
              <a:rPr lang="nl-NL" dirty="0" err="1"/>
              <a:t>Ekbladh</a:t>
            </a:r>
            <a:r>
              <a:rPr lang="nl-NL" dirty="0"/>
              <a:t>)</a:t>
            </a:r>
            <a:endParaRPr lang="nl-NL" i="1" dirty="0"/>
          </a:p>
          <a:p>
            <a:endParaRPr lang="nl-NL" dirty="0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026" name="Picture 2" descr="https://timedotcom.files.wordpress.com/2012/11/150330-fort-peck-dam-3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8936" y="414259"/>
            <a:ext cx="4341170" cy="588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82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/>
              <a:t>The American </a:t>
            </a:r>
            <a:r>
              <a:rPr lang="nl-NL" sz="4400" dirty="0" err="1"/>
              <a:t>Century</a:t>
            </a:r>
            <a:r>
              <a:rPr lang="nl-NL" sz="4400" dirty="0"/>
              <a:t>?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39" y="3314905"/>
            <a:ext cx="5969383" cy="3488863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76" y="1048340"/>
            <a:ext cx="5523613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9184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American </a:t>
            </a:r>
            <a:r>
              <a:rPr lang="nl-NL" dirty="0" err="1"/>
              <a:t>Century</a:t>
            </a:r>
            <a:r>
              <a:rPr lang="nl-NL" dirty="0"/>
              <a:t>?: </a:t>
            </a:r>
            <a:r>
              <a:rPr lang="nl-NL" dirty="0" err="1"/>
              <a:t>Two</a:t>
            </a:r>
            <a:r>
              <a:rPr lang="nl-NL" dirty="0"/>
              <a:t> </a:t>
            </a:r>
            <a:r>
              <a:rPr lang="nl-NL" dirty="0" err="1"/>
              <a:t>tensions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Democratic</a:t>
            </a:r>
            <a:r>
              <a:rPr lang="nl-NL" dirty="0"/>
              <a:t> </a:t>
            </a:r>
            <a:r>
              <a:rPr lang="nl-NL" dirty="0" err="1"/>
              <a:t>values</a:t>
            </a:r>
            <a:r>
              <a:rPr lang="nl-NL" dirty="0"/>
              <a:t> </a:t>
            </a:r>
            <a:r>
              <a:rPr lang="nl-NL" dirty="0" err="1"/>
              <a:t>vs</a:t>
            </a:r>
            <a:r>
              <a:rPr lang="nl-NL" dirty="0"/>
              <a:t> imperialist </a:t>
            </a:r>
            <a:r>
              <a:rPr lang="nl-NL" dirty="0" err="1"/>
              <a:t>tendencies</a:t>
            </a:r>
            <a:endParaRPr lang="nl-NL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999" y="2517722"/>
            <a:ext cx="2587762" cy="4340278"/>
          </a:xfrm>
          <a:prstGeom prst="rect">
            <a:avLst/>
          </a:prstGeom>
          <a:noFill/>
          <a:ln w="36000">
            <a:solidFill>
              <a:srgbClr val="000000"/>
            </a:solidFill>
            <a:prstDash val="solid"/>
            <a:miter/>
          </a:ln>
          <a:effectLst>
            <a:outerShdw dist="152735" dir="2700000" algn="tl">
              <a:srgbClr val="808080">
                <a:alpha val="0"/>
              </a:srgbClr>
            </a:outerShdw>
          </a:effec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080" y="1799144"/>
            <a:ext cx="4285319" cy="62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44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4400" dirty="0"/>
              <a:t>The American </a:t>
            </a:r>
            <a:r>
              <a:rPr lang="nl-NL" sz="4400" dirty="0" err="1"/>
              <a:t>Century</a:t>
            </a:r>
            <a:r>
              <a:rPr lang="nl-NL" sz="4400" dirty="0"/>
              <a:t>?: </a:t>
            </a:r>
            <a:r>
              <a:rPr lang="nl-NL" sz="4400" dirty="0" err="1"/>
              <a:t>Two</a:t>
            </a:r>
            <a:r>
              <a:rPr lang="nl-NL" sz="4400" dirty="0"/>
              <a:t> </a:t>
            </a:r>
            <a:r>
              <a:rPr lang="nl-NL" sz="4400" dirty="0" err="1"/>
              <a:t>tensions</a:t>
            </a:r>
            <a:endParaRPr lang="nl-NL" sz="4400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“Built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People” </a:t>
            </a:r>
            <a:r>
              <a:rPr lang="nl-NL" dirty="0" err="1"/>
              <a:t>vs</a:t>
            </a:r>
            <a:r>
              <a:rPr lang="nl-NL" dirty="0"/>
              <a:t> </a:t>
            </a:r>
            <a:r>
              <a:rPr lang="nl-NL" dirty="0" err="1"/>
              <a:t>racial</a:t>
            </a:r>
            <a:r>
              <a:rPr lang="nl-NL" dirty="0"/>
              <a:t> </a:t>
            </a:r>
            <a:r>
              <a:rPr lang="nl-NL" dirty="0" err="1"/>
              <a:t>segregation</a:t>
            </a:r>
            <a:endParaRPr lang="nl-NL" dirty="0"/>
          </a:p>
        </p:txBody>
      </p:sp>
      <p:pic>
        <p:nvPicPr>
          <p:cNvPr id="4098" name="Picture 2" descr="Image result for built for the people tennessee vall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032409"/>
            <a:ext cx="5763602" cy="382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Tijdelijke aanduiding voor inhoud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4599" y="2316480"/>
            <a:ext cx="3142099" cy="4541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9288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4400" dirty="0"/>
              <a:t>The End of Dams</a:t>
            </a:r>
            <a:r>
              <a:rPr lang="nl-NL" dirty="0"/>
              <a:t> (&amp; </a:t>
            </a:r>
            <a:r>
              <a:rPr lang="nl-NL" dirty="0" err="1"/>
              <a:t>the</a:t>
            </a:r>
            <a:r>
              <a:rPr lang="nl-NL" dirty="0"/>
              <a:t> American </a:t>
            </a:r>
            <a:r>
              <a:rPr lang="nl-NL" dirty="0" err="1"/>
              <a:t>Century</a:t>
            </a:r>
            <a:r>
              <a:rPr lang="nl-NL" dirty="0"/>
              <a:t>?)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050" name="Picture 2" descr="Image result for three gorges dam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8561" y="991200"/>
            <a:ext cx="4548237" cy="291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chinese dams meko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3088" y="3908073"/>
            <a:ext cx="2623710" cy="297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hina-hydroelectric-projects-in-africa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" y="1159779"/>
            <a:ext cx="5095794" cy="549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575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 err="1"/>
              <a:t>That</a:t>
            </a:r>
            <a:r>
              <a:rPr lang="nl-NL" sz="4400" dirty="0"/>
              <a:t> Dam(n) </a:t>
            </a:r>
            <a:r>
              <a:rPr lang="nl-NL" sz="4400" dirty="0" err="1"/>
              <a:t>Modernity</a:t>
            </a:r>
            <a:r>
              <a:rPr lang="nl-NL" sz="4400" dirty="0"/>
              <a:t> </a:t>
            </a:r>
            <a:r>
              <a:rPr lang="nl-NL" sz="4400" dirty="0" err="1"/>
              <a:t>Revisited</a:t>
            </a:r>
            <a:endParaRPr lang="nl-NL" sz="4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Tension</a:t>
            </a:r>
            <a:r>
              <a:rPr lang="nl-NL" dirty="0"/>
              <a:t> </a:t>
            </a:r>
            <a:r>
              <a:rPr lang="nl-NL" dirty="0" err="1"/>
              <a:t>between</a:t>
            </a:r>
            <a:r>
              <a:rPr lang="nl-NL" dirty="0"/>
              <a:t> </a:t>
            </a:r>
            <a:r>
              <a:rPr lang="nl-NL" dirty="0" err="1"/>
              <a:t>Democracy</a:t>
            </a:r>
            <a:r>
              <a:rPr lang="nl-NL" dirty="0"/>
              <a:t> &amp; Planning</a:t>
            </a:r>
          </a:p>
          <a:p>
            <a:r>
              <a:rPr lang="nl-NL" dirty="0"/>
              <a:t>For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masses</a:t>
            </a:r>
            <a:r>
              <a:rPr lang="nl-NL" dirty="0"/>
              <a:t>, but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all-inclusive</a:t>
            </a:r>
            <a:r>
              <a:rPr lang="nl-NL" dirty="0"/>
              <a:t> (Common </a:t>
            </a:r>
            <a:r>
              <a:rPr lang="nl-NL" dirty="0" err="1"/>
              <a:t>Good</a:t>
            </a:r>
            <a:r>
              <a:rPr lang="nl-NL" dirty="0"/>
              <a:t>? Nature?)</a:t>
            </a:r>
          </a:p>
          <a:p>
            <a:r>
              <a:rPr lang="nl-NL" dirty="0" err="1"/>
              <a:t>Nation</a:t>
            </a:r>
            <a:r>
              <a:rPr lang="nl-NL" dirty="0"/>
              <a:t>-state, but </a:t>
            </a:r>
            <a:r>
              <a:rPr lang="nl-NL" dirty="0" err="1"/>
              <a:t>also</a:t>
            </a:r>
            <a:r>
              <a:rPr lang="nl-NL" dirty="0"/>
              <a:t> </a:t>
            </a:r>
            <a:r>
              <a:rPr lang="nl-NL" dirty="0" err="1"/>
              <a:t>international</a:t>
            </a:r>
            <a:r>
              <a:rPr lang="nl-NL" dirty="0"/>
              <a:t> (</a:t>
            </a:r>
            <a:r>
              <a:rPr lang="nl-NL" dirty="0" err="1"/>
              <a:t>competitive</a:t>
            </a:r>
            <a:r>
              <a:rPr lang="nl-NL" dirty="0"/>
              <a:t>!)</a:t>
            </a:r>
          </a:p>
          <a:p>
            <a:endParaRPr lang="nl-NL" dirty="0"/>
          </a:p>
          <a:p>
            <a:r>
              <a:rPr lang="nl-NL" dirty="0"/>
              <a:t>Dam Age?</a:t>
            </a:r>
          </a:p>
          <a:p>
            <a:pPr marL="0" indent="0">
              <a:buNone/>
            </a:pPr>
            <a:r>
              <a:rPr lang="nl-NL" dirty="0"/>
              <a:t>or </a:t>
            </a:r>
            <a:r>
              <a:rPr lang="nl-NL" dirty="0" err="1"/>
              <a:t>DamAge</a:t>
            </a:r>
            <a:r>
              <a:rPr lang="nl-NL" dirty="0"/>
              <a:t>?</a:t>
            </a:r>
          </a:p>
        </p:txBody>
      </p:sp>
      <p:pic>
        <p:nvPicPr>
          <p:cNvPr id="4" name="Afbeelding 3"/>
          <p:cNvPicPr/>
          <p:nvPr/>
        </p:nvPicPr>
        <p:blipFill>
          <a:blip r:embed="rId2"/>
          <a:stretch/>
        </p:blipFill>
        <p:spPr>
          <a:xfrm>
            <a:off x="3368040" y="3703320"/>
            <a:ext cx="5775960" cy="30327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7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astricht University">
  <a:themeElements>
    <a:clrScheme name="MAASTRICHT UNIVERSITY">
      <a:dk1>
        <a:srgbClr val="00142E"/>
      </a:dk1>
      <a:lt1>
        <a:srgbClr val="FFFFFF"/>
      </a:lt1>
      <a:dk2>
        <a:srgbClr val="1190D3"/>
      </a:dk2>
      <a:lt2>
        <a:srgbClr val="FFFFFF"/>
      </a:lt2>
      <a:accent1>
        <a:srgbClr val="E0370F"/>
      </a:accent1>
      <a:accent2>
        <a:srgbClr val="EE811D"/>
      </a:accent2>
      <a:accent3>
        <a:srgbClr val="1190D3"/>
      </a:accent3>
      <a:accent4>
        <a:srgbClr val="00142E"/>
      </a:accent4>
      <a:accent5>
        <a:srgbClr val="B2DFF9"/>
      </a:accent5>
      <a:accent6>
        <a:srgbClr val="F5BEA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1858</TotalTime>
  <Words>296</Words>
  <Application>Microsoft Office PowerPoint</Application>
  <PresentationFormat>On-screen Show (4:3)</PresentationFormat>
  <Paragraphs>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Verdana</vt:lpstr>
      <vt:lpstr>Maastricht University</vt:lpstr>
      <vt:lpstr>That Dam(n) Modernity:  The United States and the material and moral aspirations of Grand Coulee </vt:lpstr>
      <vt:lpstr>The American Dam Legacy </vt:lpstr>
      <vt:lpstr>What is Modernity?</vt:lpstr>
      <vt:lpstr>What is Modernity?</vt:lpstr>
      <vt:lpstr>Building a Modern Nation</vt:lpstr>
      <vt:lpstr>Building Dams</vt:lpstr>
      <vt:lpstr>Multipurpose &amp; Public Power</vt:lpstr>
      <vt:lpstr>Tennesssee Valley Authority (1933)</vt:lpstr>
      <vt:lpstr>Bonneville Power Administration</vt:lpstr>
      <vt:lpstr>The American Century?</vt:lpstr>
      <vt:lpstr>The American Century?</vt:lpstr>
      <vt:lpstr>The American Century?: Two tensions</vt:lpstr>
      <vt:lpstr>The American Century?: Two tensions</vt:lpstr>
      <vt:lpstr>The End of Dams (&amp; the American Century?)</vt:lpstr>
      <vt:lpstr>That Dam(n) Modernity Revisited</vt:lpstr>
    </vt:vector>
  </TitlesOfParts>
  <Manager/>
  <Company>Maastricht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/>
  <dc:creator>Vincent Lagendijk</dc:creator>
  <cp:keywords/>
  <dc:description/>
  <cp:lastModifiedBy>Moore, Kandyce</cp:lastModifiedBy>
  <cp:revision>73</cp:revision>
  <cp:lastPrinted>2016-01-22T13:02:05Z</cp:lastPrinted>
  <dcterms:created xsi:type="dcterms:W3CDTF">2016-01-20T13:07:02Z</dcterms:created>
  <dcterms:modified xsi:type="dcterms:W3CDTF">2017-08-13T21:01:32Z</dcterms:modified>
  <cp:category/>
</cp:coreProperties>
</file>