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57" r:id="rId4"/>
    <p:sldId id="258" r:id="rId5"/>
    <p:sldId id="259" r:id="rId6"/>
    <p:sldId id="260" r:id="rId7"/>
    <p:sldId id="261"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9" autoAdjust="0"/>
    <p:restoredTop sz="94660"/>
  </p:normalViewPr>
  <p:slideViewPr>
    <p:cSldViewPr snapToGrid="0">
      <p:cViewPr varScale="1">
        <p:scale>
          <a:sx n="114" d="100"/>
          <a:sy n="114" d="100"/>
        </p:scale>
        <p:origin x="33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26BFDC-D585-40D9-9C9B-DF2320A44667}" type="datetimeFigureOut">
              <a:rPr lang="en-US" smtClean="0"/>
              <a:t>8/3/17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7C0D3-5BC8-4038-9646-C2B3CD34F86A}" type="slidenum">
              <a:rPr lang="en-US" smtClean="0"/>
              <a:t>‹#›</a:t>
            </a:fld>
            <a:endParaRPr lang="en-US"/>
          </a:p>
        </p:txBody>
      </p:sp>
    </p:spTree>
    <p:extLst>
      <p:ext uri="{BB962C8B-B14F-4D97-AF65-F5344CB8AC3E}">
        <p14:creationId xmlns:p14="http://schemas.microsoft.com/office/powerpoint/2010/main" val="1196170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26BFDC-D585-40D9-9C9B-DF2320A44667}" type="datetimeFigureOut">
              <a:rPr lang="en-US" smtClean="0"/>
              <a:t>8/3/17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7C0D3-5BC8-4038-9646-C2B3CD34F86A}" type="slidenum">
              <a:rPr lang="en-US" smtClean="0"/>
              <a:t>‹#›</a:t>
            </a:fld>
            <a:endParaRPr lang="en-US"/>
          </a:p>
        </p:txBody>
      </p:sp>
    </p:spTree>
    <p:extLst>
      <p:ext uri="{BB962C8B-B14F-4D97-AF65-F5344CB8AC3E}">
        <p14:creationId xmlns:p14="http://schemas.microsoft.com/office/powerpoint/2010/main" val="2805296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6BFDC-D585-40D9-9C9B-DF2320A44667}" type="datetimeFigureOut">
              <a:rPr lang="en-US" smtClean="0"/>
              <a:t>8/3/17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7C0D3-5BC8-4038-9646-C2B3CD34F86A}" type="slidenum">
              <a:rPr lang="en-US" smtClean="0"/>
              <a:t>‹#›</a:t>
            </a:fld>
            <a:endParaRPr lang="en-US"/>
          </a:p>
        </p:txBody>
      </p:sp>
    </p:spTree>
    <p:extLst>
      <p:ext uri="{BB962C8B-B14F-4D97-AF65-F5344CB8AC3E}">
        <p14:creationId xmlns:p14="http://schemas.microsoft.com/office/powerpoint/2010/main" val="3516222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26BFDC-D585-40D9-9C9B-DF2320A44667}" type="datetimeFigureOut">
              <a:rPr lang="en-US" smtClean="0"/>
              <a:t>8/3/17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7C0D3-5BC8-4038-9646-C2B3CD34F86A}" type="slidenum">
              <a:rPr lang="en-US" smtClean="0"/>
              <a:t>‹#›</a:t>
            </a:fld>
            <a:endParaRPr lang="en-US"/>
          </a:p>
        </p:txBody>
      </p:sp>
    </p:spTree>
    <p:extLst>
      <p:ext uri="{BB962C8B-B14F-4D97-AF65-F5344CB8AC3E}">
        <p14:creationId xmlns:p14="http://schemas.microsoft.com/office/powerpoint/2010/main" val="1555505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26BFDC-D585-40D9-9C9B-DF2320A44667}" type="datetimeFigureOut">
              <a:rPr lang="en-US" smtClean="0"/>
              <a:t>8/3/17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F7C0D3-5BC8-4038-9646-C2B3CD34F86A}" type="slidenum">
              <a:rPr lang="en-US" smtClean="0"/>
              <a:t>‹#›</a:t>
            </a:fld>
            <a:endParaRPr lang="en-US"/>
          </a:p>
        </p:txBody>
      </p:sp>
    </p:spTree>
    <p:extLst>
      <p:ext uri="{BB962C8B-B14F-4D97-AF65-F5344CB8AC3E}">
        <p14:creationId xmlns:p14="http://schemas.microsoft.com/office/powerpoint/2010/main" val="2191860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26BFDC-D585-40D9-9C9B-DF2320A44667}" type="datetimeFigureOut">
              <a:rPr lang="en-US" smtClean="0"/>
              <a:t>8/3/17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F7C0D3-5BC8-4038-9646-C2B3CD34F86A}" type="slidenum">
              <a:rPr lang="en-US" smtClean="0"/>
              <a:t>‹#›</a:t>
            </a:fld>
            <a:endParaRPr lang="en-US"/>
          </a:p>
        </p:txBody>
      </p:sp>
    </p:spTree>
    <p:extLst>
      <p:ext uri="{BB962C8B-B14F-4D97-AF65-F5344CB8AC3E}">
        <p14:creationId xmlns:p14="http://schemas.microsoft.com/office/powerpoint/2010/main" val="781901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6BFDC-D585-40D9-9C9B-DF2320A44667}" type="datetimeFigureOut">
              <a:rPr lang="en-US" smtClean="0"/>
              <a:t>8/3/17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F7C0D3-5BC8-4038-9646-C2B3CD34F86A}" type="slidenum">
              <a:rPr lang="en-US" smtClean="0"/>
              <a:t>‹#›</a:t>
            </a:fld>
            <a:endParaRPr lang="en-US"/>
          </a:p>
        </p:txBody>
      </p:sp>
    </p:spTree>
    <p:extLst>
      <p:ext uri="{BB962C8B-B14F-4D97-AF65-F5344CB8AC3E}">
        <p14:creationId xmlns:p14="http://schemas.microsoft.com/office/powerpoint/2010/main" val="2240569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6BFDC-D585-40D9-9C9B-DF2320A44667}" type="datetimeFigureOut">
              <a:rPr lang="en-US" smtClean="0"/>
              <a:t>8/3/17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7C0D3-5BC8-4038-9646-C2B3CD34F86A}" type="slidenum">
              <a:rPr lang="en-US" smtClean="0"/>
              <a:t>‹#›</a:t>
            </a:fld>
            <a:endParaRPr lang="en-US"/>
          </a:p>
        </p:txBody>
      </p:sp>
    </p:spTree>
    <p:extLst>
      <p:ext uri="{BB962C8B-B14F-4D97-AF65-F5344CB8AC3E}">
        <p14:creationId xmlns:p14="http://schemas.microsoft.com/office/powerpoint/2010/main" val="146565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6BFDC-D585-40D9-9C9B-DF2320A44667}" type="datetimeFigureOut">
              <a:rPr lang="en-US" smtClean="0"/>
              <a:t>8/3/17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7C0D3-5BC8-4038-9646-C2B3CD34F86A}" type="slidenum">
              <a:rPr lang="en-US" smtClean="0"/>
              <a:t>‹#›</a:t>
            </a:fld>
            <a:endParaRPr lang="en-US"/>
          </a:p>
        </p:txBody>
      </p:sp>
    </p:spTree>
    <p:extLst>
      <p:ext uri="{BB962C8B-B14F-4D97-AF65-F5344CB8AC3E}">
        <p14:creationId xmlns:p14="http://schemas.microsoft.com/office/powerpoint/2010/main" val="2293687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26BFDC-D585-40D9-9C9B-DF2320A44667}" type="datetimeFigureOut">
              <a:rPr lang="en-US" smtClean="0"/>
              <a:t>8/3/17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7C0D3-5BC8-4038-9646-C2B3CD34F86A}" type="slidenum">
              <a:rPr lang="en-US" smtClean="0"/>
              <a:t>‹#›</a:t>
            </a:fld>
            <a:endParaRPr lang="en-US"/>
          </a:p>
        </p:txBody>
      </p:sp>
    </p:spTree>
    <p:extLst>
      <p:ext uri="{BB962C8B-B14F-4D97-AF65-F5344CB8AC3E}">
        <p14:creationId xmlns:p14="http://schemas.microsoft.com/office/powerpoint/2010/main" val="4291171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26BFDC-D585-40D9-9C9B-DF2320A44667}" type="datetimeFigureOut">
              <a:rPr lang="en-US" smtClean="0"/>
              <a:t>8/3/17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7C0D3-5BC8-4038-9646-C2B3CD34F86A}" type="slidenum">
              <a:rPr lang="en-US" smtClean="0"/>
              <a:t>‹#›</a:t>
            </a:fld>
            <a:endParaRPr lang="en-US"/>
          </a:p>
        </p:txBody>
      </p:sp>
    </p:spTree>
    <p:extLst>
      <p:ext uri="{BB962C8B-B14F-4D97-AF65-F5344CB8AC3E}">
        <p14:creationId xmlns:p14="http://schemas.microsoft.com/office/powerpoint/2010/main" val="7989829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6BFDC-D585-40D9-9C9B-DF2320A44667}" type="datetimeFigureOut">
              <a:rPr lang="en-US" smtClean="0"/>
              <a:t>8/3/17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F7C0D3-5BC8-4038-9646-C2B3CD34F86A}" type="slidenum">
              <a:rPr lang="en-US" smtClean="0"/>
              <a:t>‹#›</a:t>
            </a:fld>
            <a:endParaRPr lang="en-US"/>
          </a:p>
        </p:txBody>
      </p:sp>
    </p:spTree>
    <p:extLst>
      <p:ext uri="{BB962C8B-B14F-4D97-AF65-F5344CB8AC3E}">
        <p14:creationId xmlns:p14="http://schemas.microsoft.com/office/powerpoint/2010/main" val="1724133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13.jpg"/><Relationship Id="rId1" Type="http://schemas.openxmlformats.org/officeDocument/2006/relationships/slideLayout" Target="../slideLayouts/slideLayout7.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34400" y="5840058"/>
            <a:ext cx="3657600" cy="923330"/>
          </a:xfrm>
          <a:prstGeom prst="rect">
            <a:avLst/>
          </a:prstGeom>
          <a:noFill/>
        </p:spPr>
        <p:txBody>
          <a:bodyPr wrap="square" rtlCol="0">
            <a:spAutoFit/>
          </a:bodyPr>
          <a:lstStyle/>
          <a:p>
            <a:r>
              <a:rPr lang="en-US" dirty="0" err="1" smtClean="0"/>
              <a:t>Cristin</a:t>
            </a:r>
            <a:r>
              <a:rPr lang="en-US" dirty="0" smtClean="0"/>
              <a:t> </a:t>
            </a:r>
            <a:r>
              <a:rPr lang="en-US" dirty="0" err="1" smtClean="0"/>
              <a:t>Haake</a:t>
            </a:r>
            <a:endParaRPr lang="en-US" dirty="0" smtClean="0"/>
          </a:p>
          <a:p>
            <a:r>
              <a:rPr lang="en-US" dirty="0" smtClean="0"/>
              <a:t>Los Alamos High School</a:t>
            </a:r>
          </a:p>
          <a:p>
            <a:r>
              <a:rPr lang="en-US" dirty="0" smtClean="0"/>
              <a:t>Los Alamos, NM</a:t>
            </a:r>
          </a:p>
        </p:txBody>
      </p:sp>
      <p:pic>
        <p:nvPicPr>
          <p:cNvPr id="4" name="Picture 3"/>
          <p:cNvPicPr>
            <a:picLocks noChangeAspect="1"/>
          </p:cNvPicPr>
          <p:nvPr/>
        </p:nvPicPr>
        <p:blipFill rotWithShape="1">
          <a:blip r:embed="rId2"/>
          <a:srcRect l="-166" t="3274" r="284" b="5853"/>
          <a:stretch/>
        </p:blipFill>
        <p:spPr>
          <a:xfrm>
            <a:off x="518985" y="90616"/>
            <a:ext cx="10486766" cy="5749442"/>
          </a:xfrm>
          <a:prstGeom prst="rect">
            <a:avLst/>
          </a:prstGeom>
        </p:spPr>
      </p:pic>
    </p:spTree>
    <p:extLst>
      <p:ext uri="{BB962C8B-B14F-4D97-AF65-F5344CB8AC3E}">
        <p14:creationId xmlns:p14="http://schemas.microsoft.com/office/powerpoint/2010/main" val="2091836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48910" y="1303926"/>
            <a:ext cx="8082456" cy="3170099"/>
          </a:xfrm>
          <a:prstGeom prst="rect">
            <a:avLst/>
          </a:prstGeom>
          <a:noFill/>
        </p:spPr>
        <p:txBody>
          <a:bodyPr wrap="square" rtlCol="0">
            <a:spAutoFit/>
          </a:bodyPr>
          <a:lstStyle/>
          <a:p>
            <a:pPr algn="ctr"/>
            <a:r>
              <a:rPr lang="en-US" sz="4000" dirty="0" smtClean="0"/>
              <a:t>1. Efficiency, Control, and the Command of Nature:</a:t>
            </a:r>
          </a:p>
          <a:p>
            <a:pPr algn="ctr"/>
            <a:endParaRPr lang="en-US" sz="4000" dirty="0"/>
          </a:p>
          <a:p>
            <a:pPr algn="ctr"/>
            <a:r>
              <a:rPr lang="en-US" sz="4000" dirty="0" smtClean="0"/>
              <a:t>Los Alamos Manhattan Project and the Grand Coulee Dam</a:t>
            </a:r>
            <a:endParaRPr lang="en-US" sz="4000" dirty="0"/>
          </a:p>
        </p:txBody>
      </p:sp>
      <p:sp>
        <p:nvSpPr>
          <p:cNvPr id="2" name="TextBox 1"/>
          <p:cNvSpPr txBox="1"/>
          <p:nvPr/>
        </p:nvSpPr>
        <p:spPr>
          <a:xfrm>
            <a:off x="0" y="148281"/>
            <a:ext cx="1787611" cy="369332"/>
          </a:xfrm>
          <a:prstGeom prst="rect">
            <a:avLst/>
          </a:prstGeom>
          <a:noFill/>
        </p:spPr>
        <p:txBody>
          <a:bodyPr wrap="square" rtlCol="0">
            <a:spAutoFit/>
          </a:bodyPr>
          <a:lstStyle/>
          <a:p>
            <a:r>
              <a:rPr lang="en-US" i="1" dirty="0" smtClean="0"/>
              <a:t>Possible Themes</a:t>
            </a:r>
            <a:endParaRPr lang="en-US" i="1" dirty="0"/>
          </a:p>
        </p:txBody>
      </p:sp>
    </p:spTree>
    <p:extLst>
      <p:ext uri="{BB962C8B-B14F-4D97-AF65-F5344CB8AC3E}">
        <p14:creationId xmlns:p14="http://schemas.microsoft.com/office/powerpoint/2010/main" val="4276235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9090" y="840828"/>
            <a:ext cx="6579475" cy="5016758"/>
          </a:xfrm>
          <a:prstGeom prst="rect">
            <a:avLst/>
          </a:prstGeom>
          <a:noFill/>
        </p:spPr>
        <p:txBody>
          <a:bodyPr wrap="square" rtlCol="0">
            <a:spAutoFit/>
          </a:bodyPr>
          <a:lstStyle/>
          <a:p>
            <a:r>
              <a:rPr lang="en-US" sz="4000" dirty="0" smtClean="0"/>
              <a:t>Los Alamos is the perfect example of the idea of control over nature – a perfect case study of individuals obsessed with creating/crafting/manipulating minerals/materials in order to destroy nature.</a:t>
            </a:r>
            <a:endParaRPr lang="en-US" sz="4000" dirty="0"/>
          </a:p>
        </p:txBody>
      </p:sp>
      <p:pic>
        <p:nvPicPr>
          <p:cNvPr id="1026" name="Picture 2" descr="Image result for los alamos manhattan proj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9038" y="505268"/>
            <a:ext cx="1666875" cy="1666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historyofjapan.files.wordpress.com/2015/07/nagasaki_1945_-_before_and_after_adjust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57929" y="2598273"/>
            <a:ext cx="3722742" cy="407640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stretch>
            <a:fillRect/>
          </a:stretch>
        </p:blipFill>
        <p:spPr>
          <a:xfrm>
            <a:off x="6960430" y="4506917"/>
            <a:ext cx="1795175" cy="2167759"/>
          </a:xfrm>
          <a:prstGeom prst="rect">
            <a:avLst/>
          </a:prstGeom>
        </p:spPr>
      </p:pic>
    </p:spTree>
    <p:extLst>
      <p:ext uri="{BB962C8B-B14F-4D97-AF65-F5344CB8AC3E}">
        <p14:creationId xmlns:p14="http://schemas.microsoft.com/office/powerpoint/2010/main" val="2544543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en Jens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8366" y="3960411"/>
            <a:ext cx="2710624" cy="204802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milio Segrè, Enrico Fermi, Hans Bethe, H.H. Staub, Victor Weisskopf, Erika Staub and Elfriede Segrè on a Sunday Hi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5712" y="327380"/>
            <a:ext cx="4212568" cy="287622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descr="https://img.buzzfeed.com/buzzfeed-static/static/2013-10/enhanced/webdr03/21/23/enhanced-buzz-15355-1382414162-9.jpg?downsize=715:*&amp;output-format=auto&amp;output-quality=auto"/>
          <p:cNvSpPr>
            <a:spLocks noChangeAspect="1" noChangeArrowheads="1"/>
          </p:cNvSpPr>
          <p:nvPr/>
        </p:nvSpPr>
        <p:spPr bwMode="auto">
          <a:xfrm>
            <a:off x="155575" y="-1544423"/>
            <a:ext cx="1704756" cy="17047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4"/>
          <a:stretch>
            <a:fillRect/>
          </a:stretch>
        </p:blipFill>
        <p:spPr>
          <a:xfrm>
            <a:off x="8688004" y="4116607"/>
            <a:ext cx="3503825" cy="2741393"/>
          </a:xfrm>
          <a:prstGeom prst="rect">
            <a:avLst/>
          </a:prstGeom>
        </p:spPr>
      </p:pic>
      <p:sp>
        <p:nvSpPr>
          <p:cNvPr id="4" name="TextBox 3"/>
          <p:cNvSpPr txBox="1"/>
          <p:nvPr/>
        </p:nvSpPr>
        <p:spPr>
          <a:xfrm>
            <a:off x="934380" y="0"/>
            <a:ext cx="5129049" cy="7094250"/>
          </a:xfrm>
          <a:prstGeom prst="rect">
            <a:avLst/>
          </a:prstGeom>
          <a:noFill/>
        </p:spPr>
        <p:txBody>
          <a:bodyPr wrap="square" rtlCol="0">
            <a:spAutoFit/>
          </a:bodyPr>
          <a:lstStyle/>
          <a:p>
            <a:r>
              <a:rPr lang="en-US" sz="3600" dirty="0" smtClean="0"/>
              <a:t>It is important to examine and dissect the dichotomies of Fermi, Segre, and other scientists and engineers enjoying and loving and participating with nature while working on the greatest tool of the destruction of nature.</a:t>
            </a:r>
          </a:p>
          <a:p>
            <a:endParaRPr lang="en-US" sz="1000" dirty="0"/>
          </a:p>
          <a:p>
            <a:r>
              <a:rPr lang="en-US" sz="2500" i="1" dirty="0" smtClean="0"/>
              <a:t>Can we dominate/control/love/dismantle nature at the same time?</a:t>
            </a:r>
          </a:p>
        </p:txBody>
      </p:sp>
    </p:spTree>
    <p:extLst>
      <p:ext uri="{BB962C8B-B14F-4D97-AF65-F5344CB8AC3E}">
        <p14:creationId xmlns:p14="http://schemas.microsoft.com/office/powerpoint/2010/main" val="4142638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48910" y="1303926"/>
            <a:ext cx="8082456" cy="3170099"/>
          </a:xfrm>
          <a:prstGeom prst="rect">
            <a:avLst/>
          </a:prstGeom>
          <a:noFill/>
        </p:spPr>
        <p:txBody>
          <a:bodyPr wrap="square" rtlCol="0">
            <a:spAutoFit/>
          </a:bodyPr>
          <a:lstStyle/>
          <a:p>
            <a:pPr algn="ctr"/>
            <a:r>
              <a:rPr lang="en-US" sz="4000" dirty="0" smtClean="0"/>
              <a:t>2. Private or Public Ownership and Control?:</a:t>
            </a:r>
          </a:p>
          <a:p>
            <a:pPr algn="ctr"/>
            <a:endParaRPr lang="en-US" sz="4000" dirty="0"/>
          </a:p>
          <a:p>
            <a:pPr algn="ctr"/>
            <a:r>
              <a:rPr lang="en-US" sz="4000" dirty="0" smtClean="0"/>
              <a:t>Los Alamos National Laboratories and the Grand Coulee Dam</a:t>
            </a:r>
            <a:endParaRPr lang="en-US" sz="4000" dirty="0"/>
          </a:p>
        </p:txBody>
      </p:sp>
      <p:sp>
        <p:nvSpPr>
          <p:cNvPr id="3" name="TextBox 2"/>
          <p:cNvSpPr txBox="1"/>
          <p:nvPr/>
        </p:nvSpPr>
        <p:spPr>
          <a:xfrm>
            <a:off x="0" y="148281"/>
            <a:ext cx="1787611" cy="369332"/>
          </a:xfrm>
          <a:prstGeom prst="rect">
            <a:avLst/>
          </a:prstGeom>
          <a:noFill/>
        </p:spPr>
        <p:txBody>
          <a:bodyPr wrap="square" rtlCol="0">
            <a:spAutoFit/>
          </a:bodyPr>
          <a:lstStyle/>
          <a:p>
            <a:r>
              <a:rPr lang="en-US" i="1" dirty="0" smtClean="0"/>
              <a:t>Possible Themes</a:t>
            </a:r>
            <a:endParaRPr lang="en-US" i="1" dirty="0"/>
          </a:p>
        </p:txBody>
      </p:sp>
    </p:spTree>
    <p:extLst>
      <p:ext uri="{BB962C8B-B14F-4D97-AF65-F5344CB8AC3E}">
        <p14:creationId xmlns:p14="http://schemas.microsoft.com/office/powerpoint/2010/main" val="353966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05" y="2091558"/>
            <a:ext cx="7210097" cy="4862870"/>
          </a:xfrm>
          <a:prstGeom prst="rect">
            <a:avLst/>
          </a:prstGeom>
          <a:noFill/>
        </p:spPr>
        <p:txBody>
          <a:bodyPr wrap="square" rtlCol="0">
            <a:spAutoFit/>
          </a:bodyPr>
          <a:lstStyle/>
          <a:p>
            <a:r>
              <a:rPr lang="en-US" sz="2500" dirty="0" smtClean="0"/>
              <a:t>In 2006, the Department of Energy put the lab up for bid, with the idea of having a for-profit, incentive-based model to help streamline operations and end management waste.</a:t>
            </a:r>
          </a:p>
          <a:p>
            <a:endParaRPr lang="en-US" sz="2500" dirty="0" smtClean="0"/>
          </a:p>
          <a:p>
            <a:r>
              <a:rPr lang="en-US" sz="2500" dirty="0" smtClean="0"/>
              <a:t>Because of a record of non-performance and safety concerns, the Federal Government has put out to bid the contract for the Los Alamos National Laboratories (to be decided by September of 2018 when the current contract expires).</a:t>
            </a:r>
          </a:p>
          <a:p>
            <a:endParaRPr lang="en-US" sz="1000" dirty="0"/>
          </a:p>
          <a:p>
            <a:r>
              <a:rPr lang="en-US" sz="2500" i="1" dirty="0" smtClean="0"/>
              <a:t>What is the best solution for the public good in terms of federal works, agencies, and services?</a:t>
            </a:r>
            <a:endParaRPr lang="en-US" sz="2500" i="1" dirty="0"/>
          </a:p>
        </p:txBody>
      </p:sp>
      <p:sp>
        <p:nvSpPr>
          <p:cNvPr id="3" name="TextBox 2"/>
          <p:cNvSpPr txBox="1"/>
          <p:nvPr/>
        </p:nvSpPr>
        <p:spPr>
          <a:xfrm>
            <a:off x="1324301" y="339111"/>
            <a:ext cx="9196554" cy="1323439"/>
          </a:xfrm>
          <a:prstGeom prst="rect">
            <a:avLst/>
          </a:prstGeom>
          <a:noFill/>
        </p:spPr>
        <p:txBody>
          <a:bodyPr wrap="square" rtlCol="0">
            <a:spAutoFit/>
          </a:bodyPr>
          <a:lstStyle/>
          <a:p>
            <a:pPr algn="ctr"/>
            <a:r>
              <a:rPr lang="en-US" sz="4000" dirty="0" smtClean="0"/>
              <a:t>Los Alamos National Laboratories as a case study in private, for-profit ownership</a:t>
            </a:r>
            <a:endParaRPr lang="en-US" sz="4000" dirty="0"/>
          </a:p>
        </p:txBody>
      </p:sp>
      <p:pic>
        <p:nvPicPr>
          <p:cNvPr id="4" name="Picture 3"/>
          <p:cNvPicPr>
            <a:picLocks noChangeAspect="1"/>
          </p:cNvPicPr>
          <p:nvPr/>
        </p:nvPicPr>
        <p:blipFill>
          <a:blip r:embed="rId2"/>
          <a:stretch>
            <a:fillRect/>
          </a:stretch>
        </p:blipFill>
        <p:spPr>
          <a:xfrm>
            <a:off x="7820576" y="4966717"/>
            <a:ext cx="3929110" cy="1210166"/>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7630" y="2875716"/>
            <a:ext cx="4119691" cy="1493388"/>
          </a:xfrm>
          <a:prstGeom prst="rect">
            <a:avLst/>
          </a:prstGeom>
        </p:spPr>
      </p:pic>
    </p:spTree>
    <p:extLst>
      <p:ext uri="{BB962C8B-B14F-4D97-AF65-F5344CB8AC3E}">
        <p14:creationId xmlns:p14="http://schemas.microsoft.com/office/powerpoint/2010/main" val="874387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48910" y="1303926"/>
            <a:ext cx="8082456" cy="3785652"/>
          </a:xfrm>
          <a:prstGeom prst="rect">
            <a:avLst/>
          </a:prstGeom>
          <a:noFill/>
        </p:spPr>
        <p:txBody>
          <a:bodyPr wrap="square" rtlCol="0">
            <a:spAutoFit/>
          </a:bodyPr>
          <a:lstStyle/>
          <a:p>
            <a:pPr algn="ctr"/>
            <a:r>
              <a:rPr lang="en-US" sz="4000" dirty="0"/>
              <a:t>3</a:t>
            </a:r>
            <a:r>
              <a:rPr lang="en-US" sz="4000" dirty="0" smtClean="0"/>
              <a:t>. Class Division, Social Engineering, and Urban Development:</a:t>
            </a:r>
          </a:p>
          <a:p>
            <a:pPr algn="ctr"/>
            <a:endParaRPr lang="en-US" sz="4000" dirty="0"/>
          </a:p>
          <a:p>
            <a:pPr algn="ctr"/>
            <a:r>
              <a:rPr lang="en-US" sz="4000" dirty="0" smtClean="0"/>
              <a:t>Los Alamos </a:t>
            </a:r>
            <a:r>
              <a:rPr lang="en-US" sz="4000" dirty="0" err="1"/>
              <a:t>T</a:t>
            </a:r>
            <a:r>
              <a:rPr lang="en-US" sz="4000" dirty="0" err="1" smtClean="0"/>
              <a:t>ownsite</a:t>
            </a:r>
            <a:r>
              <a:rPr lang="en-US" sz="4000" dirty="0" smtClean="0"/>
              <a:t> and the Engineering Town and Mason Town of the Grand Coulee Dam</a:t>
            </a:r>
            <a:endParaRPr lang="en-US" sz="4000" dirty="0"/>
          </a:p>
        </p:txBody>
      </p:sp>
      <p:sp>
        <p:nvSpPr>
          <p:cNvPr id="3" name="TextBox 2"/>
          <p:cNvSpPr txBox="1"/>
          <p:nvPr/>
        </p:nvSpPr>
        <p:spPr>
          <a:xfrm>
            <a:off x="0" y="148281"/>
            <a:ext cx="1787611" cy="369332"/>
          </a:xfrm>
          <a:prstGeom prst="rect">
            <a:avLst/>
          </a:prstGeom>
          <a:noFill/>
        </p:spPr>
        <p:txBody>
          <a:bodyPr wrap="square" rtlCol="0">
            <a:spAutoFit/>
          </a:bodyPr>
          <a:lstStyle/>
          <a:p>
            <a:r>
              <a:rPr lang="en-US" i="1" dirty="0" smtClean="0"/>
              <a:t>Possible Themes</a:t>
            </a:r>
            <a:endParaRPr lang="en-US" i="1" dirty="0"/>
          </a:p>
        </p:txBody>
      </p:sp>
    </p:spTree>
    <p:extLst>
      <p:ext uri="{BB962C8B-B14F-4D97-AF65-F5344CB8AC3E}">
        <p14:creationId xmlns:p14="http://schemas.microsoft.com/office/powerpoint/2010/main" val="1210041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476" y="378373"/>
            <a:ext cx="4172607" cy="6340197"/>
          </a:xfrm>
          <a:prstGeom prst="rect">
            <a:avLst/>
          </a:prstGeom>
          <a:noFill/>
        </p:spPr>
        <p:txBody>
          <a:bodyPr wrap="square" rtlCol="0">
            <a:spAutoFit/>
          </a:bodyPr>
          <a:lstStyle/>
          <a:p>
            <a:r>
              <a:rPr lang="en-US" dirty="0" smtClean="0"/>
              <a:t>The Los Alamos </a:t>
            </a:r>
            <a:r>
              <a:rPr lang="en-US" dirty="0" err="1" smtClean="0"/>
              <a:t>townsite</a:t>
            </a:r>
            <a:r>
              <a:rPr lang="en-US" dirty="0" smtClean="0"/>
              <a:t> developed in conjunction with the Manhattan Project.  The original </a:t>
            </a:r>
            <a:r>
              <a:rPr lang="en-US" dirty="0" err="1" smtClean="0"/>
              <a:t>townsite</a:t>
            </a:r>
            <a:r>
              <a:rPr lang="en-US" dirty="0" smtClean="0"/>
              <a:t> was the former Ranch School, chosen because of its remote location yet solid structures of a lodge and assorted other buildings.</a:t>
            </a:r>
          </a:p>
          <a:p>
            <a:endParaRPr lang="en-US" dirty="0"/>
          </a:p>
          <a:p>
            <a:r>
              <a:rPr lang="en-US" dirty="0" smtClean="0"/>
              <a:t>The Ranch School, along with 26 properties owned by others, eventually became the 9,000 acres of Los Alamos proper and over 6,000 people lived on the “base.”</a:t>
            </a:r>
          </a:p>
          <a:p>
            <a:endParaRPr lang="en-US" dirty="0"/>
          </a:p>
          <a:p>
            <a:r>
              <a:rPr lang="en-US" dirty="0" smtClean="0"/>
              <a:t>Quonset huts, Quads, </a:t>
            </a:r>
            <a:r>
              <a:rPr lang="en-US" dirty="0" err="1" smtClean="0"/>
              <a:t>Sundt</a:t>
            </a:r>
            <a:r>
              <a:rPr lang="en-US" dirty="0" smtClean="0"/>
              <a:t>-Kruger apartments were all semi-permanent structures/homes to the working class.  Scientists and engineers enjoyed living on Bathtub Row, which were permanent structures that included indoor plumbing and bathtubs. </a:t>
            </a:r>
          </a:p>
          <a:p>
            <a:endParaRPr lang="en-US" sz="1000" dirty="0"/>
          </a:p>
          <a:p>
            <a:r>
              <a:rPr lang="en-US" i="1" dirty="0" smtClean="0"/>
              <a:t>In examining class divisions, </a:t>
            </a:r>
            <a:r>
              <a:rPr lang="en-US" i="1" dirty="0"/>
              <a:t>w</a:t>
            </a:r>
            <a:r>
              <a:rPr lang="en-US" i="1" dirty="0" smtClean="0"/>
              <a:t>ho has the power and how is that power displayed?  </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1276" t="22403" r="38244" b="56029"/>
          <a:stretch/>
        </p:blipFill>
        <p:spPr>
          <a:xfrm>
            <a:off x="6264164" y="283780"/>
            <a:ext cx="2826549" cy="1860331"/>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3131" y="2478018"/>
            <a:ext cx="3657600" cy="201168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0713" y="1364621"/>
            <a:ext cx="3101287" cy="210551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91624" y="4670534"/>
            <a:ext cx="3657600" cy="2057400"/>
          </a:xfrm>
          <a:prstGeom prst="rect">
            <a:avLst/>
          </a:prstGeom>
        </p:spPr>
      </p:pic>
    </p:spTree>
    <p:extLst>
      <p:ext uri="{BB962C8B-B14F-4D97-AF65-F5344CB8AC3E}">
        <p14:creationId xmlns:p14="http://schemas.microsoft.com/office/powerpoint/2010/main" val="633914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TotalTime>
  <Words>386</Words>
  <Application>Microsoft Macintosh PowerPoint</Application>
  <PresentationFormat>Widescreen</PresentationFormat>
  <Paragraphs>32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Eastern Washington University</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Library Guest</dc:creator>
  <cp:lastModifiedBy>Jennifer Sacco</cp:lastModifiedBy>
  <cp:revision>24</cp:revision>
  <dcterms:created xsi:type="dcterms:W3CDTF">2017-07-28T17:44:18Z</dcterms:created>
  <dcterms:modified xsi:type="dcterms:W3CDTF">2017-08-03T17:14:03Z</dcterms:modified>
</cp:coreProperties>
</file>