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91" r:id="rId4"/>
    <p:sldId id="292" r:id="rId5"/>
    <p:sldId id="293" r:id="rId6"/>
    <p:sldId id="294" r:id="rId7"/>
    <p:sldId id="296" r:id="rId8"/>
    <p:sldId id="258" r:id="rId9"/>
    <p:sldId id="289" r:id="rId10"/>
    <p:sldId id="303" r:id="rId11"/>
    <p:sldId id="288" r:id="rId12"/>
    <p:sldId id="295" r:id="rId13"/>
    <p:sldId id="306" r:id="rId14"/>
    <p:sldId id="259" r:id="rId15"/>
    <p:sldId id="282" r:id="rId16"/>
    <p:sldId id="283" r:id="rId17"/>
    <p:sldId id="284" r:id="rId18"/>
    <p:sldId id="285" r:id="rId19"/>
    <p:sldId id="286" r:id="rId20"/>
    <p:sldId id="287" r:id="rId21"/>
    <p:sldId id="297" r:id="rId22"/>
    <p:sldId id="260" r:id="rId23"/>
    <p:sldId id="261" r:id="rId24"/>
    <p:sldId id="262" r:id="rId25"/>
    <p:sldId id="263" r:id="rId26"/>
    <p:sldId id="264" r:id="rId27"/>
    <p:sldId id="265" r:id="rId28"/>
    <p:sldId id="290" r:id="rId29"/>
    <p:sldId id="266" r:id="rId30"/>
    <p:sldId id="267" r:id="rId31"/>
    <p:sldId id="273" r:id="rId32"/>
    <p:sldId id="274" r:id="rId33"/>
    <p:sldId id="275" r:id="rId34"/>
    <p:sldId id="276" r:id="rId35"/>
    <p:sldId id="277" r:id="rId36"/>
    <p:sldId id="278" r:id="rId37"/>
    <p:sldId id="298" r:id="rId38"/>
    <p:sldId id="301" r:id="rId39"/>
    <p:sldId id="279" r:id="rId40"/>
    <p:sldId id="280" r:id="rId41"/>
    <p:sldId id="281" r:id="rId42"/>
    <p:sldId id="300" r:id="rId43"/>
    <p:sldId id="305" r:id="rId44"/>
    <p:sldId id="299" r:id="rId45"/>
    <p:sldId id="304"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4" autoAdjust="0"/>
    <p:restoredTop sz="94660"/>
  </p:normalViewPr>
  <p:slideViewPr>
    <p:cSldViewPr snapToGrid="0">
      <p:cViewPr varScale="1">
        <p:scale>
          <a:sx n="114" d="100"/>
          <a:sy n="114" d="100"/>
        </p:scale>
        <p:origin x="28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slide" Target="slides/slide45.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21F6E1-B47B-457B-9B54-909E4E00F6D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FF1E86DC-BFCD-4B0F-A3BB-662E899F19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5EB359BC-EB58-4D2E-B8F9-5E75632DDE58}"/>
              </a:ext>
            </a:extLst>
          </p:cNvPr>
          <p:cNvSpPr>
            <a:spLocks noGrp="1"/>
          </p:cNvSpPr>
          <p:nvPr>
            <p:ph type="dt" sz="half" idx="10"/>
          </p:nvPr>
        </p:nvSpPr>
        <p:spPr/>
        <p:txBody>
          <a:bodyPr/>
          <a:lstStyle/>
          <a:p>
            <a:fld id="{BCB8944A-4043-4AD8-AF3D-04158705E075}" type="datetimeFigureOut">
              <a:rPr lang="en-US" smtClean="0"/>
              <a:t>7/23/17</a:t>
            </a:fld>
            <a:endParaRPr lang="en-US"/>
          </a:p>
        </p:txBody>
      </p:sp>
      <p:sp>
        <p:nvSpPr>
          <p:cNvPr id="5" name="Footer Placeholder 4">
            <a:extLst>
              <a:ext uri="{FF2B5EF4-FFF2-40B4-BE49-F238E27FC236}">
                <a16:creationId xmlns:a16="http://schemas.microsoft.com/office/drawing/2014/main" xmlns="" id="{96AE20F4-34CB-43F6-8176-40BF3635C0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0C89733-1424-4D82-A6B3-08C7C1A6BE48}"/>
              </a:ext>
            </a:extLst>
          </p:cNvPr>
          <p:cNvSpPr>
            <a:spLocks noGrp="1"/>
          </p:cNvSpPr>
          <p:nvPr>
            <p:ph type="sldNum" sz="quarter" idx="12"/>
          </p:nvPr>
        </p:nvSpPr>
        <p:spPr/>
        <p:txBody>
          <a:bodyPr/>
          <a:lstStyle/>
          <a:p>
            <a:fld id="{93CD62FA-CCFC-47D6-A71A-13477954FB98}" type="slidenum">
              <a:rPr lang="en-US" smtClean="0"/>
              <a:t>‹#›</a:t>
            </a:fld>
            <a:endParaRPr lang="en-US"/>
          </a:p>
        </p:txBody>
      </p:sp>
    </p:spTree>
    <p:extLst>
      <p:ext uri="{BB962C8B-B14F-4D97-AF65-F5344CB8AC3E}">
        <p14:creationId xmlns:p14="http://schemas.microsoft.com/office/powerpoint/2010/main" val="13689086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FC0B54-5777-494E-B2C9-1E5AB0B131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5376A16-323D-4ADD-9793-E7FDE72286C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ECA54A5-AE38-4E44-BEC6-77ECA80E8E6D}"/>
              </a:ext>
            </a:extLst>
          </p:cNvPr>
          <p:cNvSpPr>
            <a:spLocks noGrp="1"/>
          </p:cNvSpPr>
          <p:nvPr>
            <p:ph type="dt" sz="half" idx="10"/>
          </p:nvPr>
        </p:nvSpPr>
        <p:spPr/>
        <p:txBody>
          <a:bodyPr/>
          <a:lstStyle/>
          <a:p>
            <a:fld id="{BCB8944A-4043-4AD8-AF3D-04158705E075}" type="datetimeFigureOut">
              <a:rPr lang="en-US" smtClean="0"/>
              <a:t>7/23/17</a:t>
            </a:fld>
            <a:endParaRPr lang="en-US"/>
          </a:p>
        </p:txBody>
      </p:sp>
      <p:sp>
        <p:nvSpPr>
          <p:cNvPr id="5" name="Footer Placeholder 4">
            <a:extLst>
              <a:ext uri="{FF2B5EF4-FFF2-40B4-BE49-F238E27FC236}">
                <a16:creationId xmlns:a16="http://schemas.microsoft.com/office/drawing/2014/main" xmlns="" id="{047F87C6-7656-48BC-B6CB-D91B0C1D91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34E6103-0967-4FBE-9FA1-688635CFB9DE}"/>
              </a:ext>
            </a:extLst>
          </p:cNvPr>
          <p:cNvSpPr>
            <a:spLocks noGrp="1"/>
          </p:cNvSpPr>
          <p:nvPr>
            <p:ph type="sldNum" sz="quarter" idx="12"/>
          </p:nvPr>
        </p:nvSpPr>
        <p:spPr/>
        <p:txBody>
          <a:bodyPr/>
          <a:lstStyle/>
          <a:p>
            <a:fld id="{93CD62FA-CCFC-47D6-A71A-13477954FB98}" type="slidenum">
              <a:rPr lang="en-US" smtClean="0"/>
              <a:t>‹#›</a:t>
            </a:fld>
            <a:endParaRPr lang="en-US"/>
          </a:p>
        </p:txBody>
      </p:sp>
    </p:spTree>
    <p:extLst>
      <p:ext uri="{BB962C8B-B14F-4D97-AF65-F5344CB8AC3E}">
        <p14:creationId xmlns:p14="http://schemas.microsoft.com/office/powerpoint/2010/main" val="452270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43E0E9-A1E0-411E-96D3-E5714C0BB3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43371E16-0CE8-4292-BE58-558F4B03CC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540EEFE8-71DE-486A-B19A-528B7E4B9CEB}"/>
              </a:ext>
            </a:extLst>
          </p:cNvPr>
          <p:cNvSpPr>
            <a:spLocks noGrp="1"/>
          </p:cNvSpPr>
          <p:nvPr>
            <p:ph type="dt" sz="half" idx="10"/>
          </p:nvPr>
        </p:nvSpPr>
        <p:spPr/>
        <p:txBody>
          <a:bodyPr/>
          <a:lstStyle/>
          <a:p>
            <a:fld id="{BCB8944A-4043-4AD8-AF3D-04158705E075}" type="datetimeFigureOut">
              <a:rPr lang="en-US" smtClean="0"/>
              <a:t>7/23/17</a:t>
            </a:fld>
            <a:endParaRPr lang="en-US"/>
          </a:p>
        </p:txBody>
      </p:sp>
      <p:sp>
        <p:nvSpPr>
          <p:cNvPr id="5" name="Footer Placeholder 4">
            <a:extLst>
              <a:ext uri="{FF2B5EF4-FFF2-40B4-BE49-F238E27FC236}">
                <a16:creationId xmlns:a16="http://schemas.microsoft.com/office/drawing/2014/main" xmlns="" id="{2879F022-24E1-4AC1-92CE-D8482BD94C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8E33AD6-1CD5-4D6C-AFB6-BDFBD5AAC660}"/>
              </a:ext>
            </a:extLst>
          </p:cNvPr>
          <p:cNvSpPr>
            <a:spLocks noGrp="1"/>
          </p:cNvSpPr>
          <p:nvPr>
            <p:ph type="sldNum" sz="quarter" idx="12"/>
          </p:nvPr>
        </p:nvSpPr>
        <p:spPr/>
        <p:txBody>
          <a:bodyPr/>
          <a:lstStyle/>
          <a:p>
            <a:fld id="{93CD62FA-CCFC-47D6-A71A-13477954FB98}" type="slidenum">
              <a:rPr lang="en-US" smtClean="0"/>
              <a:t>‹#›</a:t>
            </a:fld>
            <a:endParaRPr lang="en-US"/>
          </a:p>
        </p:txBody>
      </p:sp>
    </p:spTree>
    <p:extLst>
      <p:ext uri="{BB962C8B-B14F-4D97-AF65-F5344CB8AC3E}">
        <p14:creationId xmlns:p14="http://schemas.microsoft.com/office/powerpoint/2010/main" val="4146043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D8C4EF-0DC9-4908-B4EC-350239B8CB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44F5FC84-9C9C-4459-AED4-EE9E792D6BD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60884B84-2F98-4604-86AC-42CD59A53A0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182A6113-CDBC-40BE-8581-4082513AFE2C}"/>
              </a:ext>
            </a:extLst>
          </p:cNvPr>
          <p:cNvSpPr>
            <a:spLocks noGrp="1"/>
          </p:cNvSpPr>
          <p:nvPr>
            <p:ph type="dt" sz="half" idx="10"/>
          </p:nvPr>
        </p:nvSpPr>
        <p:spPr/>
        <p:txBody>
          <a:bodyPr/>
          <a:lstStyle/>
          <a:p>
            <a:fld id="{BCB8944A-4043-4AD8-AF3D-04158705E075}" type="datetimeFigureOut">
              <a:rPr lang="en-US" smtClean="0"/>
              <a:t>7/23/17</a:t>
            </a:fld>
            <a:endParaRPr lang="en-US"/>
          </a:p>
        </p:txBody>
      </p:sp>
      <p:sp>
        <p:nvSpPr>
          <p:cNvPr id="6" name="Footer Placeholder 5">
            <a:extLst>
              <a:ext uri="{FF2B5EF4-FFF2-40B4-BE49-F238E27FC236}">
                <a16:creationId xmlns:a16="http://schemas.microsoft.com/office/drawing/2014/main" xmlns="" id="{7A525B79-1B61-4494-AAF7-77BD920C60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A19DEC2D-FF9C-4969-8F46-4C96D0CE8CE5}"/>
              </a:ext>
            </a:extLst>
          </p:cNvPr>
          <p:cNvSpPr>
            <a:spLocks noGrp="1"/>
          </p:cNvSpPr>
          <p:nvPr>
            <p:ph type="sldNum" sz="quarter" idx="12"/>
          </p:nvPr>
        </p:nvSpPr>
        <p:spPr/>
        <p:txBody>
          <a:bodyPr/>
          <a:lstStyle/>
          <a:p>
            <a:fld id="{93CD62FA-CCFC-47D6-A71A-13477954FB98}" type="slidenum">
              <a:rPr lang="en-US" smtClean="0"/>
              <a:t>‹#›</a:t>
            </a:fld>
            <a:endParaRPr lang="en-US"/>
          </a:p>
        </p:txBody>
      </p:sp>
    </p:spTree>
    <p:extLst>
      <p:ext uri="{BB962C8B-B14F-4D97-AF65-F5344CB8AC3E}">
        <p14:creationId xmlns:p14="http://schemas.microsoft.com/office/powerpoint/2010/main" val="381975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8DC205-3121-43F6-A3CF-7AFEB59FEFC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D9EBB951-90EC-4C56-BE85-81D9D6AB12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1057A87E-5576-4B0D-8980-90A1FF935EF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CE1CC401-015C-4A06-9A90-A317373B09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4ABD627B-4C62-46D4-8385-CD1269DB968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57AAC2B-BBD2-40A8-9464-02DC72C62E11}"/>
              </a:ext>
            </a:extLst>
          </p:cNvPr>
          <p:cNvSpPr>
            <a:spLocks noGrp="1"/>
          </p:cNvSpPr>
          <p:nvPr>
            <p:ph type="dt" sz="half" idx="10"/>
          </p:nvPr>
        </p:nvSpPr>
        <p:spPr/>
        <p:txBody>
          <a:bodyPr/>
          <a:lstStyle/>
          <a:p>
            <a:fld id="{BCB8944A-4043-4AD8-AF3D-04158705E075}" type="datetimeFigureOut">
              <a:rPr lang="en-US" smtClean="0"/>
              <a:t>7/23/17</a:t>
            </a:fld>
            <a:endParaRPr lang="en-US"/>
          </a:p>
        </p:txBody>
      </p:sp>
      <p:sp>
        <p:nvSpPr>
          <p:cNvPr id="8" name="Footer Placeholder 7">
            <a:extLst>
              <a:ext uri="{FF2B5EF4-FFF2-40B4-BE49-F238E27FC236}">
                <a16:creationId xmlns:a16="http://schemas.microsoft.com/office/drawing/2014/main" xmlns="" id="{E6B6AA6E-E5AF-4B4D-831C-59520AF6587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BFFE80BF-DA15-4084-B159-EA660A28E403}"/>
              </a:ext>
            </a:extLst>
          </p:cNvPr>
          <p:cNvSpPr>
            <a:spLocks noGrp="1"/>
          </p:cNvSpPr>
          <p:nvPr>
            <p:ph type="sldNum" sz="quarter" idx="12"/>
          </p:nvPr>
        </p:nvSpPr>
        <p:spPr/>
        <p:txBody>
          <a:bodyPr/>
          <a:lstStyle/>
          <a:p>
            <a:fld id="{93CD62FA-CCFC-47D6-A71A-13477954FB98}" type="slidenum">
              <a:rPr lang="en-US" smtClean="0"/>
              <a:t>‹#›</a:t>
            </a:fld>
            <a:endParaRPr lang="en-US"/>
          </a:p>
        </p:txBody>
      </p:sp>
    </p:spTree>
    <p:extLst>
      <p:ext uri="{BB962C8B-B14F-4D97-AF65-F5344CB8AC3E}">
        <p14:creationId xmlns:p14="http://schemas.microsoft.com/office/powerpoint/2010/main" val="40652772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4210D21-ACF2-4F00-AFD3-C57B326884F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1504EB96-AF9C-4523-AC4D-CA3C98E654C8}"/>
              </a:ext>
            </a:extLst>
          </p:cNvPr>
          <p:cNvSpPr>
            <a:spLocks noGrp="1"/>
          </p:cNvSpPr>
          <p:nvPr>
            <p:ph type="dt" sz="half" idx="10"/>
          </p:nvPr>
        </p:nvSpPr>
        <p:spPr/>
        <p:txBody>
          <a:bodyPr/>
          <a:lstStyle/>
          <a:p>
            <a:fld id="{BCB8944A-4043-4AD8-AF3D-04158705E075}" type="datetimeFigureOut">
              <a:rPr lang="en-US" smtClean="0"/>
              <a:t>7/23/17</a:t>
            </a:fld>
            <a:endParaRPr lang="en-US"/>
          </a:p>
        </p:txBody>
      </p:sp>
      <p:sp>
        <p:nvSpPr>
          <p:cNvPr id="4" name="Footer Placeholder 3">
            <a:extLst>
              <a:ext uri="{FF2B5EF4-FFF2-40B4-BE49-F238E27FC236}">
                <a16:creationId xmlns:a16="http://schemas.microsoft.com/office/drawing/2014/main" xmlns="" id="{C04A1C84-CFB5-483F-89A8-9525BC5A4D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5191952F-A4BE-4F44-83DC-ACE44896F3E5}"/>
              </a:ext>
            </a:extLst>
          </p:cNvPr>
          <p:cNvSpPr>
            <a:spLocks noGrp="1"/>
          </p:cNvSpPr>
          <p:nvPr>
            <p:ph type="sldNum" sz="quarter" idx="12"/>
          </p:nvPr>
        </p:nvSpPr>
        <p:spPr/>
        <p:txBody>
          <a:bodyPr/>
          <a:lstStyle/>
          <a:p>
            <a:fld id="{93CD62FA-CCFC-47D6-A71A-13477954FB98}" type="slidenum">
              <a:rPr lang="en-US" smtClean="0"/>
              <a:t>‹#›</a:t>
            </a:fld>
            <a:endParaRPr lang="en-US"/>
          </a:p>
        </p:txBody>
      </p:sp>
    </p:spTree>
    <p:extLst>
      <p:ext uri="{BB962C8B-B14F-4D97-AF65-F5344CB8AC3E}">
        <p14:creationId xmlns:p14="http://schemas.microsoft.com/office/powerpoint/2010/main" val="253813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34B7962E-8562-45FE-8E0D-6EB336D1965F}"/>
              </a:ext>
            </a:extLst>
          </p:cNvPr>
          <p:cNvSpPr>
            <a:spLocks noGrp="1"/>
          </p:cNvSpPr>
          <p:nvPr>
            <p:ph type="dt" sz="half" idx="10"/>
          </p:nvPr>
        </p:nvSpPr>
        <p:spPr/>
        <p:txBody>
          <a:bodyPr/>
          <a:lstStyle/>
          <a:p>
            <a:fld id="{BCB8944A-4043-4AD8-AF3D-04158705E075}" type="datetimeFigureOut">
              <a:rPr lang="en-US" smtClean="0"/>
              <a:t>7/23/17</a:t>
            </a:fld>
            <a:endParaRPr lang="en-US"/>
          </a:p>
        </p:txBody>
      </p:sp>
      <p:sp>
        <p:nvSpPr>
          <p:cNvPr id="3" name="Footer Placeholder 2">
            <a:extLst>
              <a:ext uri="{FF2B5EF4-FFF2-40B4-BE49-F238E27FC236}">
                <a16:creationId xmlns:a16="http://schemas.microsoft.com/office/drawing/2014/main" xmlns="" id="{AB6A1E0E-DC16-4AD0-AC37-2D143766CE9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33DC2C8A-B191-4595-B54B-EE68FAF32D6D}"/>
              </a:ext>
            </a:extLst>
          </p:cNvPr>
          <p:cNvSpPr>
            <a:spLocks noGrp="1"/>
          </p:cNvSpPr>
          <p:nvPr>
            <p:ph type="sldNum" sz="quarter" idx="12"/>
          </p:nvPr>
        </p:nvSpPr>
        <p:spPr/>
        <p:txBody>
          <a:bodyPr/>
          <a:lstStyle/>
          <a:p>
            <a:fld id="{93CD62FA-CCFC-47D6-A71A-13477954FB98}" type="slidenum">
              <a:rPr lang="en-US" smtClean="0"/>
              <a:t>‹#›</a:t>
            </a:fld>
            <a:endParaRPr lang="en-US"/>
          </a:p>
        </p:txBody>
      </p:sp>
    </p:spTree>
    <p:extLst>
      <p:ext uri="{BB962C8B-B14F-4D97-AF65-F5344CB8AC3E}">
        <p14:creationId xmlns:p14="http://schemas.microsoft.com/office/powerpoint/2010/main" val="2135021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55AD19-3480-4B8E-91B2-C6797B13FC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FBEA92DC-6249-44B3-8347-7651663544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939ECA2F-9AFD-48B5-9C50-5362159B1B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B2A41746-DC4A-4204-BEEC-D840FEA463EC}"/>
              </a:ext>
            </a:extLst>
          </p:cNvPr>
          <p:cNvSpPr>
            <a:spLocks noGrp="1"/>
          </p:cNvSpPr>
          <p:nvPr>
            <p:ph type="dt" sz="half" idx="10"/>
          </p:nvPr>
        </p:nvSpPr>
        <p:spPr/>
        <p:txBody>
          <a:bodyPr/>
          <a:lstStyle/>
          <a:p>
            <a:fld id="{BCB8944A-4043-4AD8-AF3D-04158705E075}" type="datetimeFigureOut">
              <a:rPr lang="en-US" smtClean="0"/>
              <a:t>7/23/17</a:t>
            </a:fld>
            <a:endParaRPr lang="en-US"/>
          </a:p>
        </p:txBody>
      </p:sp>
      <p:sp>
        <p:nvSpPr>
          <p:cNvPr id="6" name="Footer Placeholder 5">
            <a:extLst>
              <a:ext uri="{FF2B5EF4-FFF2-40B4-BE49-F238E27FC236}">
                <a16:creationId xmlns:a16="http://schemas.microsoft.com/office/drawing/2014/main" xmlns="" id="{F3B5B127-31D5-4567-B4CA-141D878DFD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B82531AD-FFE6-4386-A203-4626B581BE2D}"/>
              </a:ext>
            </a:extLst>
          </p:cNvPr>
          <p:cNvSpPr>
            <a:spLocks noGrp="1"/>
          </p:cNvSpPr>
          <p:nvPr>
            <p:ph type="sldNum" sz="quarter" idx="12"/>
          </p:nvPr>
        </p:nvSpPr>
        <p:spPr/>
        <p:txBody>
          <a:bodyPr/>
          <a:lstStyle/>
          <a:p>
            <a:fld id="{93CD62FA-CCFC-47D6-A71A-13477954FB98}" type="slidenum">
              <a:rPr lang="en-US" smtClean="0"/>
              <a:t>‹#›</a:t>
            </a:fld>
            <a:endParaRPr lang="en-US"/>
          </a:p>
        </p:txBody>
      </p:sp>
    </p:spTree>
    <p:extLst>
      <p:ext uri="{BB962C8B-B14F-4D97-AF65-F5344CB8AC3E}">
        <p14:creationId xmlns:p14="http://schemas.microsoft.com/office/powerpoint/2010/main" val="1621448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D56F38-5EE9-4152-937B-E473BD987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C02F30CE-19DA-4B8E-92DA-5750AF825D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DD693839-52DE-4B0F-BBB3-3354A72541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D3BF0214-5E14-4F84-AA8A-ADB4D068591D}"/>
              </a:ext>
            </a:extLst>
          </p:cNvPr>
          <p:cNvSpPr>
            <a:spLocks noGrp="1"/>
          </p:cNvSpPr>
          <p:nvPr>
            <p:ph type="dt" sz="half" idx="10"/>
          </p:nvPr>
        </p:nvSpPr>
        <p:spPr/>
        <p:txBody>
          <a:bodyPr/>
          <a:lstStyle/>
          <a:p>
            <a:fld id="{BCB8944A-4043-4AD8-AF3D-04158705E075}" type="datetimeFigureOut">
              <a:rPr lang="en-US" smtClean="0"/>
              <a:t>7/23/17</a:t>
            </a:fld>
            <a:endParaRPr lang="en-US"/>
          </a:p>
        </p:txBody>
      </p:sp>
      <p:sp>
        <p:nvSpPr>
          <p:cNvPr id="6" name="Footer Placeholder 5">
            <a:extLst>
              <a:ext uri="{FF2B5EF4-FFF2-40B4-BE49-F238E27FC236}">
                <a16:creationId xmlns:a16="http://schemas.microsoft.com/office/drawing/2014/main" xmlns="" id="{FF7E8EB1-FA72-4F47-8031-7B7E435888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539526FF-FA80-402F-AE7D-94E3C507931C}"/>
              </a:ext>
            </a:extLst>
          </p:cNvPr>
          <p:cNvSpPr>
            <a:spLocks noGrp="1"/>
          </p:cNvSpPr>
          <p:nvPr>
            <p:ph type="sldNum" sz="quarter" idx="12"/>
          </p:nvPr>
        </p:nvSpPr>
        <p:spPr/>
        <p:txBody>
          <a:bodyPr/>
          <a:lstStyle/>
          <a:p>
            <a:fld id="{93CD62FA-CCFC-47D6-A71A-13477954FB98}" type="slidenum">
              <a:rPr lang="en-US" smtClean="0"/>
              <a:t>‹#›</a:t>
            </a:fld>
            <a:endParaRPr lang="en-US"/>
          </a:p>
        </p:txBody>
      </p:sp>
    </p:spTree>
    <p:extLst>
      <p:ext uri="{BB962C8B-B14F-4D97-AF65-F5344CB8AC3E}">
        <p14:creationId xmlns:p14="http://schemas.microsoft.com/office/powerpoint/2010/main" val="2532065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DA6AA2-12ED-4FC8-AF2C-65581B917AE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CE3FAF41-8653-4025-94EF-A537A44A909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CF0D8907-8BA7-464A-9826-6718455A45DA}"/>
              </a:ext>
            </a:extLst>
          </p:cNvPr>
          <p:cNvSpPr>
            <a:spLocks noGrp="1"/>
          </p:cNvSpPr>
          <p:nvPr>
            <p:ph type="dt" sz="half" idx="10"/>
          </p:nvPr>
        </p:nvSpPr>
        <p:spPr/>
        <p:txBody>
          <a:bodyPr/>
          <a:lstStyle/>
          <a:p>
            <a:fld id="{BCB8944A-4043-4AD8-AF3D-04158705E075}" type="datetimeFigureOut">
              <a:rPr lang="en-US" smtClean="0"/>
              <a:t>7/23/17</a:t>
            </a:fld>
            <a:endParaRPr lang="en-US"/>
          </a:p>
        </p:txBody>
      </p:sp>
      <p:sp>
        <p:nvSpPr>
          <p:cNvPr id="5" name="Footer Placeholder 4">
            <a:extLst>
              <a:ext uri="{FF2B5EF4-FFF2-40B4-BE49-F238E27FC236}">
                <a16:creationId xmlns:a16="http://schemas.microsoft.com/office/drawing/2014/main" xmlns="" id="{5316A23A-9E4B-447C-8EDD-21A386BF93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8C97A5F-F75C-42D7-86E1-D913503E90C6}"/>
              </a:ext>
            </a:extLst>
          </p:cNvPr>
          <p:cNvSpPr>
            <a:spLocks noGrp="1"/>
          </p:cNvSpPr>
          <p:nvPr>
            <p:ph type="sldNum" sz="quarter" idx="12"/>
          </p:nvPr>
        </p:nvSpPr>
        <p:spPr/>
        <p:txBody>
          <a:bodyPr/>
          <a:lstStyle/>
          <a:p>
            <a:fld id="{93CD62FA-CCFC-47D6-A71A-13477954FB98}" type="slidenum">
              <a:rPr lang="en-US" smtClean="0"/>
              <a:t>‹#›</a:t>
            </a:fld>
            <a:endParaRPr lang="en-US"/>
          </a:p>
        </p:txBody>
      </p:sp>
    </p:spTree>
    <p:extLst>
      <p:ext uri="{BB962C8B-B14F-4D97-AF65-F5344CB8AC3E}">
        <p14:creationId xmlns:p14="http://schemas.microsoft.com/office/powerpoint/2010/main" val="2670930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044BB057-D120-4E25-B080-7D8D1982922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6F98D743-BC74-491B-88B8-8C392433B8F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5C79A78-9C05-492B-8E42-AAD6A9C5E153}"/>
              </a:ext>
            </a:extLst>
          </p:cNvPr>
          <p:cNvSpPr>
            <a:spLocks noGrp="1"/>
          </p:cNvSpPr>
          <p:nvPr>
            <p:ph type="dt" sz="half" idx="10"/>
          </p:nvPr>
        </p:nvSpPr>
        <p:spPr/>
        <p:txBody>
          <a:bodyPr/>
          <a:lstStyle/>
          <a:p>
            <a:fld id="{BCB8944A-4043-4AD8-AF3D-04158705E075}" type="datetimeFigureOut">
              <a:rPr lang="en-US" smtClean="0"/>
              <a:t>7/23/17</a:t>
            </a:fld>
            <a:endParaRPr lang="en-US"/>
          </a:p>
        </p:txBody>
      </p:sp>
      <p:sp>
        <p:nvSpPr>
          <p:cNvPr id="5" name="Footer Placeholder 4">
            <a:extLst>
              <a:ext uri="{FF2B5EF4-FFF2-40B4-BE49-F238E27FC236}">
                <a16:creationId xmlns:a16="http://schemas.microsoft.com/office/drawing/2014/main" xmlns="" id="{0CC7F7E5-66B5-4702-A8A4-7B5A7A5C51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3A12D6E1-9A2A-4B14-82C2-670AD64F6401}"/>
              </a:ext>
            </a:extLst>
          </p:cNvPr>
          <p:cNvSpPr>
            <a:spLocks noGrp="1"/>
          </p:cNvSpPr>
          <p:nvPr>
            <p:ph type="sldNum" sz="quarter" idx="12"/>
          </p:nvPr>
        </p:nvSpPr>
        <p:spPr/>
        <p:txBody>
          <a:bodyPr/>
          <a:lstStyle/>
          <a:p>
            <a:fld id="{93CD62FA-CCFC-47D6-A71A-13477954FB98}" type="slidenum">
              <a:rPr lang="en-US" smtClean="0"/>
              <a:t>‹#›</a:t>
            </a:fld>
            <a:endParaRPr lang="en-US"/>
          </a:p>
        </p:txBody>
      </p:sp>
    </p:spTree>
    <p:extLst>
      <p:ext uri="{BB962C8B-B14F-4D97-AF65-F5344CB8AC3E}">
        <p14:creationId xmlns:p14="http://schemas.microsoft.com/office/powerpoint/2010/main" val="63184421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52A308A0-0131-40B0-A1FD-B84498D360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ADBAAD52-C67A-4FD5-80D7-491E95AAB8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36BFD67-95C0-4B9F-998F-B0B3A3141C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B8944A-4043-4AD8-AF3D-04158705E075}" type="datetimeFigureOut">
              <a:rPr lang="en-US" smtClean="0"/>
              <a:t>7/23/17</a:t>
            </a:fld>
            <a:endParaRPr lang="en-US"/>
          </a:p>
        </p:txBody>
      </p:sp>
      <p:sp>
        <p:nvSpPr>
          <p:cNvPr id="5" name="Footer Placeholder 4">
            <a:extLst>
              <a:ext uri="{FF2B5EF4-FFF2-40B4-BE49-F238E27FC236}">
                <a16:creationId xmlns:a16="http://schemas.microsoft.com/office/drawing/2014/main" xmlns="" id="{50F7AED4-3485-4770-A541-5889ACCB55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9FB9B01D-1B4A-4F8D-AEC0-9C66C5A438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CD62FA-CCFC-47D6-A71A-13477954FB98}" type="slidenum">
              <a:rPr lang="en-US" smtClean="0"/>
              <a:t>‹#›</a:t>
            </a:fld>
            <a:endParaRPr lang="en-US"/>
          </a:p>
        </p:txBody>
      </p:sp>
    </p:spTree>
    <p:extLst>
      <p:ext uri="{BB962C8B-B14F-4D97-AF65-F5344CB8AC3E}">
        <p14:creationId xmlns:p14="http://schemas.microsoft.com/office/powerpoint/2010/main" val="11687298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mailto:joe.hartley@larchmontcharter.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en.wikipedia.org/wiki/Philip_H._Sheridan"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digital.library.okstate.edu/kappler/Vol2/treaties/nez0843.htm" TargetMode="External"/><Relationship Id="rId4" Type="http://schemas.openxmlformats.org/officeDocument/2006/relationships/hyperlink" Target="http://digital.library.okstate.edu/kappler/vol2/treaties/nez1024.htm" TargetMode="External"/><Relationship Id="rId5" Type="http://schemas.openxmlformats.org/officeDocument/2006/relationships/hyperlink" Target="http://digital.library.okstate.edu/kappler/index.htm" TargetMode="External"/><Relationship Id="rId1" Type="http://schemas.openxmlformats.org/officeDocument/2006/relationships/slideLayout" Target="../slideLayouts/slideLayout2.xml"/><Relationship Id="rId2" Type="http://schemas.openxmlformats.org/officeDocument/2006/relationships/hyperlink" Target="http://digital.library.okstate.edu/kappler/vol2/treaties/nez0702.htm"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7003F1-7D1E-4270-AB7E-E192617A2EAD}"/>
              </a:ext>
            </a:extLst>
          </p:cNvPr>
          <p:cNvSpPr>
            <a:spLocks noGrp="1"/>
          </p:cNvSpPr>
          <p:nvPr>
            <p:ph type="ctrTitle"/>
          </p:nvPr>
        </p:nvSpPr>
        <p:spPr/>
        <p:txBody>
          <a:bodyPr/>
          <a:lstStyle/>
          <a:p>
            <a:r>
              <a:rPr lang="en-US" dirty="0">
                <a:latin typeface="Gill Sans MT" panose="020B0502020104020203" pitchFamily="34" charset="0"/>
              </a:rPr>
              <a:t>(1) Rights by treaty</a:t>
            </a:r>
            <a:br>
              <a:rPr lang="en-US" dirty="0">
                <a:latin typeface="Gill Sans MT" panose="020B0502020104020203" pitchFamily="34" charset="0"/>
              </a:rPr>
            </a:br>
            <a:r>
              <a:rPr lang="en-US" dirty="0">
                <a:latin typeface="Gill Sans MT" panose="020B0502020104020203" pitchFamily="34" charset="0"/>
              </a:rPr>
              <a:t>(2) Salmon ecology</a:t>
            </a:r>
          </a:p>
        </p:txBody>
      </p:sp>
      <p:sp>
        <p:nvSpPr>
          <p:cNvPr id="3" name="Subtitle 2">
            <a:extLst>
              <a:ext uri="{FF2B5EF4-FFF2-40B4-BE49-F238E27FC236}">
                <a16:creationId xmlns:a16="http://schemas.microsoft.com/office/drawing/2014/main" xmlns="" id="{F0D89BC9-DAB6-4EB8-9CE1-4A66AD4C8B02}"/>
              </a:ext>
            </a:extLst>
          </p:cNvPr>
          <p:cNvSpPr>
            <a:spLocks noGrp="1"/>
          </p:cNvSpPr>
          <p:nvPr>
            <p:ph type="subTitle" idx="1"/>
          </p:nvPr>
        </p:nvSpPr>
        <p:spPr>
          <a:xfrm>
            <a:off x="1524000" y="4247909"/>
            <a:ext cx="9144000" cy="1701477"/>
          </a:xfrm>
        </p:spPr>
        <p:txBody>
          <a:bodyPr>
            <a:normAutofit lnSpcReduction="10000"/>
          </a:bodyPr>
          <a:lstStyle/>
          <a:p>
            <a:pPr algn="l"/>
            <a:r>
              <a:rPr lang="en-US" dirty="0">
                <a:latin typeface="Gill Sans MT" panose="020B0502020104020203" pitchFamily="34" charset="0"/>
              </a:rPr>
              <a:t>Joe Hartley</a:t>
            </a:r>
          </a:p>
          <a:p>
            <a:pPr algn="l"/>
            <a:r>
              <a:rPr lang="en-US" dirty="0">
                <a:latin typeface="Gill Sans MT" panose="020B0502020104020203" pitchFamily="34" charset="0"/>
              </a:rPr>
              <a:t>Larchmont Charter School</a:t>
            </a:r>
          </a:p>
          <a:p>
            <a:pPr algn="l"/>
            <a:r>
              <a:rPr lang="en-US" dirty="0">
                <a:latin typeface="Gill Sans MT" panose="020B0502020104020203" pitchFamily="34" charset="0"/>
              </a:rPr>
              <a:t>Los Angeles, CA</a:t>
            </a:r>
          </a:p>
          <a:p>
            <a:pPr algn="l"/>
            <a:r>
              <a:rPr lang="en-US" dirty="0">
                <a:latin typeface="Gill Sans MT" panose="020B0502020104020203" pitchFamily="34" charset="0"/>
                <a:hlinkClick r:id="rId2"/>
              </a:rPr>
              <a:t>joe.hartley@larchmontcharter.org</a:t>
            </a:r>
            <a:endParaRPr lang="en-US" dirty="0">
              <a:latin typeface="Gill Sans MT" panose="020B0502020104020203" pitchFamily="34" charset="0"/>
            </a:endParaRPr>
          </a:p>
        </p:txBody>
      </p:sp>
    </p:spTree>
    <p:extLst>
      <p:ext uri="{BB962C8B-B14F-4D97-AF65-F5344CB8AC3E}">
        <p14:creationId xmlns:p14="http://schemas.microsoft.com/office/powerpoint/2010/main" val="1081332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F25C1D-9863-4420-95E3-75EB381CF9B1}"/>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xmlns="" id="{A7F84D6B-1FE9-445D-8EF3-A3308AAEB0AE}"/>
              </a:ext>
            </a:extLst>
          </p:cNvPr>
          <p:cNvSpPr>
            <a:spLocks noGrp="1"/>
          </p:cNvSpPr>
          <p:nvPr>
            <p:ph idx="1"/>
          </p:nvPr>
        </p:nvSpPr>
        <p:spPr/>
        <p:txBody>
          <a:bodyPr/>
          <a:lstStyle/>
          <a:p>
            <a:pPr marL="0" indent="0">
              <a:buNone/>
            </a:pPr>
            <a:r>
              <a:rPr lang="en-US" sz="4200" dirty="0"/>
              <a:t>“[T]he cession by the Indians . . .furthered the national program of transforming wilderness into populous, productive territory…”</a:t>
            </a:r>
          </a:p>
          <a:p>
            <a:pPr marL="0" indent="0">
              <a:buNone/>
            </a:pPr>
            <a:endParaRPr lang="en-US" dirty="0"/>
          </a:p>
          <a:p>
            <a:pPr marL="0" indent="0">
              <a:buNone/>
            </a:pPr>
            <a:r>
              <a:rPr lang="en-US" dirty="0"/>
              <a:t>		</a:t>
            </a:r>
            <a:r>
              <a:rPr lang="en-US" i="1" dirty="0" err="1"/>
              <a:t>Tulee</a:t>
            </a:r>
            <a:r>
              <a:rPr lang="en-US" i="1" dirty="0"/>
              <a:t> v. State of Washington</a:t>
            </a:r>
            <a:r>
              <a:rPr lang="en-US" dirty="0"/>
              <a:t> (1942) 315 U.S. 681, 683</a:t>
            </a:r>
          </a:p>
        </p:txBody>
      </p:sp>
    </p:spTree>
    <p:extLst>
      <p:ext uri="{BB962C8B-B14F-4D97-AF65-F5344CB8AC3E}">
        <p14:creationId xmlns:p14="http://schemas.microsoft.com/office/powerpoint/2010/main" val="263602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CABBAD-3752-4FE5-A9C2-EA6499028E8E}"/>
              </a:ext>
            </a:extLst>
          </p:cNvPr>
          <p:cNvSpPr>
            <a:spLocks noGrp="1"/>
          </p:cNvSpPr>
          <p:nvPr>
            <p:ph type="title"/>
          </p:nvPr>
        </p:nvSpPr>
        <p:spPr/>
        <p:txBody>
          <a:bodyPr/>
          <a:lstStyle/>
          <a:p>
            <a:r>
              <a:rPr lang="en-US" i="1" dirty="0">
                <a:latin typeface="Gill Sans MT" panose="020B0502020104020203" pitchFamily="34" charset="0"/>
              </a:rPr>
              <a:t>Cherokee Nation v. Georgia </a:t>
            </a:r>
            <a:r>
              <a:rPr lang="en-US" dirty="0">
                <a:latin typeface="Gill Sans MT" panose="020B0502020104020203" pitchFamily="34" charset="0"/>
              </a:rPr>
              <a:t>(1830) 30 U.S. 1, 15</a:t>
            </a:r>
          </a:p>
        </p:txBody>
      </p:sp>
      <p:sp>
        <p:nvSpPr>
          <p:cNvPr id="3" name="Content Placeholder 2">
            <a:extLst>
              <a:ext uri="{FF2B5EF4-FFF2-40B4-BE49-F238E27FC236}">
                <a16:creationId xmlns:a16="http://schemas.microsoft.com/office/drawing/2014/main" xmlns="" id="{A23B92B7-7506-4F59-92F5-5D923A40DBB9}"/>
              </a:ext>
            </a:extLst>
          </p:cNvPr>
          <p:cNvSpPr>
            <a:spLocks noGrp="1"/>
          </p:cNvSpPr>
          <p:nvPr>
            <p:ph idx="1"/>
          </p:nvPr>
        </p:nvSpPr>
        <p:spPr>
          <a:xfrm>
            <a:off x="838200" y="1690688"/>
            <a:ext cx="10515600" cy="5167311"/>
          </a:xfrm>
        </p:spPr>
        <p:txBody>
          <a:bodyPr/>
          <a:lstStyle/>
          <a:p>
            <a:pPr marL="0" indent="0">
              <a:buNone/>
            </a:pPr>
            <a:r>
              <a:rPr lang="en-US" sz="3200" dirty="0">
                <a:latin typeface="Gill Sans MT" panose="020B0502020104020203" pitchFamily="34" charset="0"/>
              </a:rPr>
              <a:t>“If Courts were permitted to indulge their sympathies, a case better calculated to excite them can scarcely be imagined. A people once numerous, powerful, and truly independent, found by our ancestors in the quiet and uncontrolled possession of an ample domain, gradually sinking beneath our superior policy, our arts and our arms, have yielded their lands by successive treaties, each of which contains a solemn guarantee of the residue, until they retain no more of their formerly extensive territory than is deemed necessary to their comfortable subsistence. To preserve this remnant, the present application is made.”</a:t>
            </a:r>
          </a:p>
          <a:p>
            <a:pPr marL="0" indent="0">
              <a:buNone/>
            </a:pPr>
            <a:endParaRPr lang="en-US" dirty="0"/>
          </a:p>
        </p:txBody>
      </p:sp>
    </p:spTree>
    <p:extLst>
      <p:ext uri="{BB962C8B-B14F-4D97-AF65-F5344CB8AC3E}">
        <p14:creationId xmlns:p14="http://schemas.microsoft.com/office/powerpoint/2010/main" val="3495452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CABBAD-3752-4FE5-A9C2-EA6499028E8E}"/>
              </a:ext>
            </a:extLst>
          </p:cNvPr>
          <p:cNvSpPr>
            <a:spLocks noGrp="1"/>
          </p:cNvSpPr>
          <p:nvPr>
            <p:ph type="title"/>
          </p:nvPr>
        </p:nvSpPr>
        <p:spPr/>
        <p:txBody>
          <a:bodyPr/>
          <a:lstStyle/>
          <a:p>
            <a:r>
              <a:rPr lang="en-US" dirty="0">
                <a:latin typeface="Gill Sans MT" panose="020B0502020104020203" pitchFamily="34" charset="0"/>
              </a:rPr>
              <a:t>but....</a:t>
            </a:r>
          </a:p>
        </p:txBody>
      </p:sp>
      <p:sp>
        <p:nvSpPr>
          <p:cNvPr id="3" name="Content Placeholder 2">
            <a:extLst>
              <a:ext uri="{FF2B5EF4-FFF2-40B4-BE49-F238E27FC236}">
                <a16:creationId xmlns:a16="http://schemas.microsoft.com/office/drawing/2014/main" xmlns="" id="{A23B92B7-7506-4F59-92F5-5D923A40DBB9}"/>
              </a:ext>
            </a:extLst>
          </p:cNvPr>
          <p:cNvSpPr>
            <a:spLocks noGrp="1"/>
          </p:cNvSpPr>
          <p:nvPr>
            <p:ph idx="1"/>
          </p:nvPr>
        </p:nvSpPr>
        <p:spPr>
          <a:xfrm>
            <a:off x="838200" y="1690688"/>
            <a:ext cx="10515600" cy="5167311"/>
          </a:xfrm>
        </p:spPr>
        <p:txBody>
          <a:bodyPr>
            <a:normAutofit/>
          </a:bodyPr>
          <a:lstStyle/>
          <a:p>
            <a:pPr marL="0" indent="0">
              <a:buNone/>
            </a:pPr>
            <a:r>
              <a:rPr lang="en-US" sz="3500" dirty="0">
                <a:latin typeface="Gill Sans MT" panose="020B0502020104020203" pitchFamily="34" charset="0"/>
              </a:rPr>
              <a:t>“</a:t>
            </a:r>
            <a:r>
              <a:rPr lang="en-US" sz="3500" dirty="0"/>
              <a:t> </a:t>
            </a:r>
            <a:r>
              <a:rPr lang="en-US" sz="3500" dirty="0">
                <a:latin typeface="Gill Sans MT" panose="020B0502020104020203" pitchFamily="34" charset="0"/>
              </a:rPr>
              <a:t>[Indian tribes] may, more correctly, perhaps, be denominated domestic dependent nations. They occupy a territory to which we assert a title independent of their will, which must take effect in point of possession when their right of possession ceases. Meanwhile they are in a state of pupilage. </a:t>
            </a:r>
            <a:r>
              <a:rPr lang="en-US" sz="3500" dirty="0">
                <a:highlight>
                  <a:srgbClr val="FFFF00"/>
                </a:highlight>
                <a:latin typeface="Gill Sans MT" panose="020B0502020104020203" pitchFamily="34" charset="0"/>
              </a:rPr>
              <a:t>Their relation to the United States resembles that of a ward to his guardian</a:t>
            </a:r>
            <a:r>
              <a:rPr lang="en-US" sz="3500" dirty="0">
                <a:latin typeface="Gill Sans MT" panose="020B0502020104020203" pitchFamily="34" charset="0"/>
              </a:rPr>
              <a:t>.”</a:t>
            </a:r>
          </a:p>
          <a:p>
            <a:pPr marL="0" indent="0">
              <a:buNone/>
            </a:pPr>
            <a:endParaRPr lang="en-US" sz="3200" dirty="0">
              <a:latin typeface="Gill Sans MT" panose="020B0502020104020203" pitchFamily="34" charset="0"/>
            </a:endParaRPr>
          </a:p>
          <a:p>
            <a:pPr marL="0" indent="0">
              <a:buNone/>
            </a:pPr>
            <a:endParaRPr lang="en-US" dirty="0"/>
          </a:p>
        </p:txBody>
      </p:sp>
    </p:spTree>
    <p:extLst>
      <p:ext uri="{BB962C8B-B14F-4D97-AF65-F5344CB8AC3E}">
        <p14:creationId xmlns:p14="http://schemas.microsoft.com/office/powerpoint/2010/main" val="1332711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CABBAD-3752-4FE5-A9C2-EA6499028E8E}"/>
              </a:ext>
            </a:extLst>
          </p:cNvPr>
          <p:cNvSpPr>
            <a:spLocks noGrp="1"/>
          </p:cNvSpPr>
          <p:nvPr>
            <p:ph type="title"/>
          </p:nvPr>
        </p:nvSpPr>
        <p:spPr/>
        <p:txBody>
          <a:bodyPr/>
          <a:lstStyle/>
          <a:p>
            <a:r>
              <a:rPr lang="en-US" dirty="0">
                <a:latin typeface="Gill Sans MT" panose="020B0502020104020203" pitchFamily="34" charset="0"/>
              </a:rPr>
              <a:t>and more....</a:t>
            </a:r>
          </a:p>
        </p:txBody>
      </p:sp>
      <p:sp>
        <p:nvSpPr>
          <p:cNvPr id="3" name="Content Placeholder 2">
            <a:extLst>
              <a:ext uri="{FF2B5EF4-FFF2-40B4-BE49-F238E27FC236}">
                <a16:creationId xmlns:a16="http://schemas.microsoft.com/office/drawing/2014/main" xmlns="" id="{A23B92B7-7506-4F59-92F5-5D923A40DBB9}"/>
              </a:ext>
            </a:extLst>
          </p:cNvPr>
          <p:cNvSpPr>
            <a:spLocks noGrp="1"/>
          </p:cNvSpPr>
          <p:nvPr>
            <p:ph idx="1"/>
          </p:nvPr>
        </p:nvSpPr>
        <p:spPr>
          <a:xfrm>
            <a:off x="838200" y="1690688"/>
            <a:ext cx="10515600" cy="5167311"/>
          </a:xfrm>
        </p:spPr>
        <p:txBody>
          <a:bodyPr>
            <a:normAutofit/>
          </a:bodyPr>
          <a:lstStyle/>
          <a:p>
            <a:pPr marL="0" indent="0">
              <a:buNone/>
            </a:pPr>
            <a:r>
              <a:rPr lang="en-US" sz="3500" dirty="0">
                <a:latin typeface="Gill Sans MT" panose="020B0502020104020203" pitchFamily="34" charset="0"/>
              </a:rPr>
              <a:t>“They look to our government for protection; rely upon its kindness and its power; appeal to it for relief to their wants; and address the President as their Great Father. They and their country are considered by foreign nations, as well as by ourselves, as being so completely under the sovereignty and dominion of the United States that any attempt to acquire their lands, or to form a political </a:t>
            </a:r>
            <a:r>
              <a:rPr lang="en-US" sz="3500" dirty="0" err="1">
                <a:latin typeface="Gill Sans MT" panose="020B0502020104020203" pitchFamily="34" charset="0"/>
              </a:rPr>
              <a:t>connexion</a:t>
            </a:r>
            <a:r>
              <a:rPr lang="en-US" sz="3500" dirty="0">
                <a:latin typeface="Gill Sans MT" panose="020B0502020104020203" pitchFamily="34" charset="0"/>
              </a:rPr>
              <a:t> with them, would be considered by all as an invasion of our territory and an act of hostility.”</a:t>
            </a:r>
          </a:p>
          <a:p>
            <a:pPr marL="0" indent="0">
              <a:buNone/>
            </a:pPr>
            <a:endParaRPr lang="en-US" sz="3200" dirty="0">
              <a:latin typeface="Gill Sans MT" panose="020B0502020104020203" pitchFamily="34" charset="0"/>
            </a:endParaRPr>
          </a:p>
          <a:p>
            <a:pPr marL="0" indent="0">
              <a:buNone/>
            </a:pPr>
            <a:endParaRPr lang="en-US" dirty="0"/>
          </a:p>
        </p:txBody>
      </p:sp>
    </p:spTree>
    <p:extLst>
      <p:ext uri="{BB962C8B-B14F-4D97-AF65-F5344CB8AC3E}">
        <p14:creationId xmlns:p14="http://schemas.microsoft.com/office/powerpoint/2010/main" val="2594499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CABBAD-3752-4FE5-A9C2-EA6499028E8E}"/>
              </a:ext>
            </a:extLst>
          </p:cNvPr>
          <p:cNvSpPr>
            <a:spLocks noGrp="1"/>
          </p:cNvSpPr>
          <p:nvPr>
            <p:ph type="title"/>
          </p:nvPr>
        </p:nvSpPr>
        <p:spPr/>
        <p:txBody>
          <a:bodyPr/>
          <a:lstStyle/>
          <a:p>
            <a:endParaRPr lang="en-US" dirty="0">
              <a:latin typeface="Gill Sans MT" panose="020B0502020104020203" pitchFamily="34" charset="0"/>
            </a:endParaRPr>
          </a:p>
        </p:txBody>
      </p:sp>
      <p:sp>
        <p:nvSpPr>
          <p:cNvPr id="3" name="Content Placeholder 2">
            <a:extLst>
              <a:ext uri="{FF2B5EF4-FFF2-40B4-BE49-F238E27FC236}">
                <a16:creationId xmlns:a16="http://schemas.microsoft.com/office/drawing/2014/main" xmlns="" id="{A23B92B7-7506-4F59-92F5-5D923A40DBB9}"/>
              </a:ext>
            </a:extLst>
          </p:cNvPr>
          <p:cNvSpPr>
            <a:spLocks noGrp="1"/>
          </p:cNvSpPr>
          <p:nvPr>
            <p:ph idx="1"/>
          </p:nvPr>
        </p:nvSpPr>
        <p:spPr>
          <a:xfrm>
            <a:off x="838200" y="1690688"/>
            <a:ext cx="10515600" cy="5167311"/>
          </a:xfrm>
        </p:spPr>
        <p:txBody>
          <a:bodyPr>
            <a:normAutofit/>
          </a:bodyPr>
          <a:lstStyle/>
          <a:p>
            <a:pPr marL="0" indent="0">
              <a:buNone/>
            </a:pPr>
            <a:r>
              <a:rPr lang="en-US" sz="3500" dirty="0">
                <a:latin typeface="Gill Sans MT" panose="020B0502020104020203" pitchFamily="34" charset="0"/>
              </a:rPr>
              <a:t>“We took away their country and their means of support, broke up their mode of living, their habits of life, introduced disease and decay among them and it was for this and against this they made war. Could anyone expect less?”</a:t>
            </a:r>
          </a:p>
          <a:p>
            <a:pPr marL="0" indent="0">
              <a:buNone/>
            </a:pPr>
            <a:endParaRPr lang="en-US" sz="3200" dirty="0">
              <a:latin typeface="Gill Sans MT" panose="020B0502020104020203" pitchFamily="34" charset="0"/>
            </a:endParaRPr>
          </a:p>
          <a:p>
            <a:pPr marL="0" indent="0">
              <a:buNone/>
            </a:pPr>
            <a:r>
              <a:rPr lang="en-US" sz="3200" dirty="0">
                <a:latin typeface="Gill Sans MT" panose="020B0502020104020203" pitchFamily="34" charset="0"/>
              </a:rPr>
              <a:t>			-General Philip H. Sheridan</a:t>
            </a:r>
          </a:p>
          <a:p>
            <a:pPr marL="0" indent="0">
              <a:buNone/>
            </a:pPr>
            <a:endParaRPr lang="en-US" dirty="0"/>
          </a:p>
        </p:txBody>
      </p:sp>
      <p:graphicFrame>
        <p:nvGraphicFramePr>
          <p:cNvPr id="4" name="Table 3">
            <a:extLst>
              <a:ext uri="{FF2B5EF4-FFF2-40B4-BE49-F238E27FC236}">
                <a16:creationId xmlns:a16="http://schemas.microsoft.com/office/drawing/2014/main" xmlns="" id="{84AE31E6-4D09-474A-BD55-F026A748ADC6}"/>
              </a:ext>
            </a:extLst>
          </p:cNvPr>
          <p:cNvGraphicFramePr>
            <a:graphicFrameLocks noGrp="1"/>
          </p:cNvGraphicFramePr>
          <p:nvPr>
            <p:extLst>
              <p:ext uri="{D42A27DB-BD31-4B8C-83A1-F6EECF244321}">
                <p14:modId xmlns:p14="http://schemas.microsoft.com/office/powerpoint/2010/main" val="1129477630"/>
              </p:ext>
            </p:extLst>
          </p:nvPr>
        </p:nvGraphicFramePr>
        <p:xfrm>
          <a:off x="6476999" y="7581899"/>
          <a:ext cx="17949043" cy="652802"/>
        </p:xfrm>
        <a:graphic>
          <a:graphicData uri="http://schemas.openxmlformats.org/drawingml/2006/table">
            <a:tbl>
              <a:tblPr/>
              <a:tblGrid>
                <a:gridCol w="260652">
                  <a:extLst>
                    <a:ext uri="{9D8B030D-6E8A-4147-A177-3AD203B41FA5}">
                      <a16:colId xmlns:a16="http://schemas.microsoft.com/office/drawing/2014/main" xmlns="" val="1541357166"/>
                    </a:ext>
                  </a:extLst>
                </a:gridCol>
                <a:gridCol w="16257661">
                  <a:extLst>
                    <a:ext uri="{9D8B030D-6E8A-4147-A177-3AD203B41FA5}">
                      <a16:colId xmlns:a16="http://schemas.microsoft.com/office/drawing/2014/main" xmlns="" val="3958118542"/>
                    </a:ext>
                  </a:extLst>
                </a:gridCol>
                <a:gridCol w="1430730">
                  <a:extLst>
                    <a:ext uri="{9D8B030D-6E8A-4147-A177-3AD203B41FA5}">
                      <a16:colId xmlns:a16="http://schemas.microsoft.com/office/drawing/2014/main" xmlns="" val="4225135607"/>
                    </a:ext>
                  </a:extLst>
                </a:gridCol>
              </a:tblGrid>
              <a:tr h="166438">
                <a:tc gridSpan="2">
                  <a:txBody>
                    <a:bodyPr/>
                    <a:lstStyle/>
                    <a:p>
                      <a:endParaRPr lang="en-US" sz="1500" dirty="0">
                        <a:effectLst/>
                      </a:endParaRPr>
                    </a:p>
                  </a:txBody>
                  <a:tcPr marL="80165" marR="80165" marT="38479" marB="38479">
                    <a:lnL>
                      <a:noFill/>
                    </a:lnL>
                    <a:lnR>
                      <a:noFill/>
                    </a:lnR>
                    <a:lnT>
                      <a:noFill/>
                    </a:lnT>
                    <a:lnB>
                      <a:noFill/>
                    </a:lnB>
                    <a:solidFill>
                      <a:srgbClr val="FFFFFF"/>
                    </a:solidFill>
                  </a:tcPr>
                </a:tc>
                <a:tc hMerge="1">
                  <a:txBody>
                    <a:bodyPr/>
                    <a:lstStyle/>
                    <a:p>
                      <a:endParaRPr lang="en-US" sz="1500"/>
                    </a:p>
                  </a:txBody>
                  <a:tcPr marL="76958" marR="76958" marT="38479" marB="38479">
                    <a:lnL>
                      <a:noFill/>
                    </a:lnL>
                    <a:lnR w="12700" cmpd="sng">
                      <a:noFill/>
                      <a:prstDash val="solid"/>
                    </a:lnR>
                  </a:tcPr>
                </a:tc>
                <a:tc>
                  <a:txBody>
                    <a:bodyPr/>
                    <a:lstStyle/>
                    <a:p>
                      <a:endParaRPr lang="en-US" sz="1500" dirty="0"/>
                    </a:p>
                  </a:txBody>
                  <a:tcPr marL="16033" marR="16033" marT="32066" marB="16033" anchor="b">
                    <a:lnL>
                      <a:noFill/>
                    </a:lnL>
                    <a:lnR>
                      <a:noFill/>
                    </a:lnR>
                    <a:lnT>
                      <a:noFill/>
                    </a:lnT>
                    <a:lnB>
                      <a:noFill/>
                    </a:lnB>
                    <a:solidFill>
                      <a:srgbClr val="FFFFFF"/>
                    </a:solidFill>
                  </a:tcPr>
                </a:tc>
                <a:extLst>
                  <a:ext uri="{0D108BD9-81ED-4DB2-BD59-A6C34878D82A}">
                    <a16:rowId xmlns:a16="http://schemas.microsoft.com/office/drawing/2014/main" xmlns="" val="2707348263"/>
                  </a:ext>
                </a:extLst>
              </a:tr>
              <a:tr h="0">
                <a:tc gridSpan="3">
                  <a:txBody>
                    <a:bodyPr/>
                    <a:lstStyle/>
                    <a:p>
                      <a:pPr algn="r"/>
                      <a:r>
                        <a:rPr lang="en-US" sz="1500" i="1" dirty="0">
                          <a:effectLst/>
                        </a:rPr>
                        <a:t>— Gen. </a:t>
                      </a:r>
                      <a:r>
                        <a:rPr lang="en-US" sz="1500" i="1" u="none" strike="noStrike" dirty="0">
                          <a:solidFill>
                            <a:srgbClr val="0B0080"/>
                          </a:solidFill>
                          <a:effectLst/>
                          <a:hlinkClick r:id="rId2" tooltip="Philip H. Sheridan"/>
                        </a:rPr>
                        <a:t>Philip H. Sheridan</a:t>
                      </a:r>
                      <a:endParaRPr lang="en-US" sz="1500" dirty="0">
                        <a:effectLst/>
                      </a:endParaRPr>
                    </a:p>
                  </a:txBody>
                  <a:tcPr marL="76958" marR="76958" marT="80165" marB="38479" anchor="ctr">
                    <a:lnL>
                      <a:noFill/>
                    </a:lnL>
                    <a:lnR>
                      <a:noFill/>
                    </a:lnR>
                    <a:lnT>
                      <a:noFill/>
                    </a:lnT>
                    <a:lnB>
                      <a:noFill/>
                    </a:lnB>
                    <a:solidFill>
                      <a:srgbClr val="FFFFFF"/>
                    </a:solidFill>
                  </a:tcPr>
                </a:tc>
                <a:tc hMerge="1">
                  <a:txBody>
                    <a:bodyPr/>
                    <a:lstStyle/>
                    <a:p>
                      <a:endParaRPr lang="en-US"/>
                    </a:p>
                  </a:txBody>
                  <a:tcPr>
                    <a:lnL w="12700" cmpd="sng">
                      <a:noFill/>
                      <a:prstDash val="solid"/>
                    </a:lnL>
                  </a:tcPr>
                </a:tc>
                <a:tc hMerge="1">
                  <a:txBody>
                    <a:bodyPr/>
                    <a:lstStyle/>
                    <a:p>
                      <a:pPr algn="r"/>
                      <a:endParaRPr lang="en-US" sz="1500" dirty="0">
                        <a:effectLst/>
                      </a:endParaRPr>
                    </a:p>
                  </a:txBody>
                  <a:tcPr marL="76958" marR="76958" marT="80165" marB="38479" anchor="ctr">
                    <a:lnL>
                      <a:noFill/>
                    </a:lnL>
                    <a:lnR>
                      <a:noFill/>
                    </a:lnR>
                    <a:lnB>
                      <a:noFill/>
                    </a:lnB>
                    <a:solidFill>
                      <a:srgbClr val="FFFFFF"/>
                    </a:solidFill>
                  </a:tcPr>
                </a:tc>
                <a:extLst>
                  <a:ext uri="{0D108BD9-81ED-4DB2-BD59-A6C34878D82A}">
                    <a16:rowId xmlns:a16="http://schemas.microsoft.com/office/drawing/2014/main" xmlns="" val="680555185"/>
                  </a:ext>
                </a:extLst>
              </a:tr>
            </a:tbl>
          </a:graphicData>
        </a:graphic>
      </p:graphicFrame>
    </p:spTree>
    <p:extLst>
      <p:ext uri="{BB962C8B-B14F-4D97-AF65-F5344CB8AC3E}">
        <p14:creationId xmlns:p14="http://schemas.microsoft.com/office/powerpoint/2010/main" val="1656812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27BEF3-45B5-48EB-A76C-CBE8A32787BA}"/>
              </a:ext>
            </a:extLst>
          </p:cNvPr>
          <p:cNvSpPr>
            <a:spLocks noGrp="1"/>
          </p:cNvSpPr>
          <p:nvPr>
            <p:ph type="title"/>
          </p:nvPr>
        </p:nvSpPr>
        <p:spPr/>
        <p:txBody>
          <a:bodyPr/>
          <a:lstStyle/>
          <a:p>
            <a:r>
              <a:rPr lang="en-US" dirty="0">
                <a:latin typeface="Gill Sans MT" panose="020B0502020104020203" pitchFamily="34" charset="0"/>
              </a:rPr>
              <a:t>Limitations of assignments</a:t>
            </a:r>
          </a:p>
        </p:txBody>
      </p:sp>
      <p:sp>
        <p:nvSpPr>
          <p:cNvPr id="3" name="Content Placeholder 2">
            <a:extLst>
              <a:ext uri="{FF2B5EF4-FFF2-40B4-BE49-F238E27FC236}">
                <a16:creationId xmlns:a16="http://schemas.microsoft.com/office/drawing/2014/main" xmlns="" id="{955CB04F-5E49-4FB9-A932-DA2C1A736FC4}"/>
              </a:ext>
            </a:extLst>
          </p:cNvPr>
          <p:cNvSpPr>
            <a:spLocks noGrp="1"/>
          </p:cNvSpPr>
          <p:nvPr>
            <p:ph idx="1"/>
          </p:nvPr>
        </p:nvSpPr>
        <p:spPr>
          <a:xfrm>
            <a:off x="838200" y="1825625"/>
            <a:ext cx="10515600" cy="4633048"/>
          </a:xfrm>
        </p:spPr>
        <p:txBody>
          <a:bodyPr>
            <a:normAutofit/>
          </a:bodyPr>
          <a:lstStyle/>
          <a:p>
            <a:r>
              <a:rPr lang="en-US" dirty="0">
                <a:latin typeface="Gill Sans MT" panose="020B0502020104020203" pitchFamily="34" charset="0"/>
              </a:rPr>
              <a:t>This type of historical negotiation is Euro-centric and legalistic in a Western-European sense</a:t>
            </a:r>
          </a:p>
          <a:p>
            <a:r>
              <a:rPr lang="en-US" dirty="0">
                <a:latin typeface="Gill Sans MT" panose="020B0502020104020203" pitchFamily="34" charset="0"/>
              </a:rPr>
              <a:t>“Negotiations” fail to account for disparities in power</a:t>
            </a:r>
          </a:p>
          <a:p>
            <a:r>
              <a:rPr lang="en-US" dirty="0">
                <a:latin typeface="Gill Sans MT" panose="020B0502020104020203" pitchFamily="34" charset="0"/>
              </a:rPr>
              <a:t>“Negotiations” were “conducted” in Chinook patois, which the Nez Perce may well not have understood</a:t>
            </a:r>
          </a:p>
          <a:p>
            <a:r>
              <a:rPr lang="en-US" dirty="0">
                <a:latin typeface="Gill Sans MT" panose="020B0502020104020203" pitchFamily="34" charset="0"/>
              </a:rPr>
              <a:t>Treaty embodied Western European concepts of property deeply rooted in medieval feudalism that don’t apply to a more egalitarian society like the indigenous peoples of the plateau</a:t>
            </a:r>
          </a:p>
          <a:p>
            <a:r>
              <a:rPr lang="en-US" dirty="0">
                <a:latin typeface="Gill Sans MT" panose="020B0502020104020203" pitchFamily="34" charset="0"/>
              </a:rPr>
              <a:t>OTOH, Western </a:t>
            </a:r>
            <a:r>
              <a:rPr lang="en-US" dirty="0" err="1">
                <a:latin typeface="Gill Sans MT" panose="020B0502020104020203" pitchFamily="34" charset="0"/>
              </a:rPr>
              <a:t>Civ</a:t>
            </a:r>
            <a:r>
              <a:rPr lang="en-US" dirty="0">
                <a:latin typeface="Gill Sans MT" panose="020B0502020104020203" pitchFamily="34" charset="0"/>
              </a:rPr>
              <a:t>, for better or worse, is what we’re stuck with for now, even if we’re behaving in a colonial manner</a:t>
            </a:r>
          </a:p>
          <a:p>
            <a:endParaRPr lang="en-US" dirty="0">
              <a:latin typeface="Gill Sans MT" panose="020B0502020104020203" pitchFamily="34" charset="0"/>
            </a:endParaRPr>
          </a:p>
        </p:txBody>
      </p:sp>
    </p:spTree>
    <p:extLst>
      <p:ext uri="{BB962C8B-B14F-4D97-AF65-F5344CB8AC3E}">
        <p14:creationId xmlns:p14="http://schemas.microsoft.com/office/powerpoint/2010/main" val="3245099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7E75D6-C9A6-4640-977E-6DC28BDAE9E6}"/>
              </a:ext>
            </a:extLst>
          </p:cNvPr>
          <p:cNvSpPr>
            <a:spLocks noGrp="1"/>
          </p:cNvSpPr>
          <p:nvPr>
            <p:ph type="title"/>
          </p:nvPr>
        </p:nvSpPr>
        <p:spPr/>
        <p:txBody>
          <a:bodyPr/>
          <a:lstStyle/>
          <a:p>
            <a:r>
              <a:rPr lang="en-US" dirty="0">
                <a:latin typeface="Gill Sans MT" panose="020B0502020104020203" pitchFamily="34" charset="0"/>
              </a:rPr>
              <a:t>Goals of assignment</a:t>
            </a:r>
          </a:p>
        </p:txBody>
      </p:sp>
      <p:sp>
        <p:nvSpPr>
          <p:cNvPr id="3" name="Content Placeholder 2">
            <a:extLst>
              <a:ext uri="{FF2B5EF4-FFF2-40B4-BE49-F238E27FC236}">
                <a16:creationId xmlns:a16="http://schemas.microsoft.com/office/drawing/2014/main" xmlns="" id="{B885EDE0-5EBA-41D5-AB9E-BB2D74CFB0A1}"/>
              </a:ext>
            </a:extLst>
          </p:cNvPr>
          <p:cNvSpPr>
            <a:spLocks noGrp="1"/>
          </p:cNvSpPr>
          <p:nvPr>
            <p:ph idx="1"/>
          </p:nvPr>
        </p:nvSpPr>
        <p:spPr/>
        <p:txBody>
          <a:bodyPr/>
          <a:lstStyle/>
          <a:p>
            <a:pPr marL="514350" indent="-514350">
              <a:buFont typeface="+mj-lt"/>
              <a:buAutoNum type="arabicPeriod"/>
            </a:pPr>
            <a:r>
              <a:rPr lang="en-US" dirty="0">
                <a:latin typeface="Gill Sans MT" panose="020B0502020104020203" pitchFamily="34" charset="0"/>
              </a:rPr>
              <a:t>Students relate treaty restrictions to their own lives through simulation of restricting freedoms</a:t>
            </a:r>
          </a:p>
          <a:p>
            <a:pPr marL="514350" indent="-514350">
              <a:buFont typeface="+mj-lt"/>
              <a:buAutoNum type="arabicPeriod"/>
            </a:pPr>
            <a:r>
              <a:rPr lang="en-US" dirty="0">
                <a:latin typeface="Gill Sans MT" panose="020B0502020104020203" pitchFamily="34" charset="0"/>
              </a:rPr>
              <a:t>Negotiations between </a:t>
            </a:r>
            <a:r>
              <a:rPr lang="en-US" dirty="0" err="1">
                <a:latin typeface="Gill Sans MT" panose="020B0502020104020203" pitchFamily="34" charset="0"/>
              </a:rPr>
              <a:t>unequals</a:t>
            </a:r>
            <a:r>
              <a:rPr lang="en-US" dirty="0">
                <a:latin typeface="Gill Sans MT" panose="020B0502020104020203" pitchFamily="34" charset="0"/>
              </a:rPr>
              <a:t>  and different cultures produce unfavorable results</a:t>
            </a:r>
          </a:p>
          <a:p>
            <a:pPr marL="514350" indent="-514350">
              <a:buFont typeface="+mj-lt"/>
              <a:buAutoNum type="arabicPeriod"/>
            </a:pPr>
            <a:r>
              <a:rPr lang="en-US" dirty="0">
                <a:latin typeface="Gill Sans MT" panose="020B0502020104020203" pitchFamily="34" charset="0"/>
              </a:rPr>
              <a:t>Use of original documents to answer (and raise) questions (compare and </a:t>
            </a:r>
            <a:r>
              <a:rPr lang="en-US" dirty="0" err="1">
                <a:latin typeface="Gill Sans MT" panose="020B0502020104020203" pitchFamily="34" charset="0"/>
              </a:rPr>
              <a:t>constrast</a:t>
            </a:r>
            <a:r>
              <a:rPr lang="en-US" dirty="0">
                <a:latin typeface="Gill Sans MT" panose="020B0502020104020203" pitchFamily="34" charset="0"/>
              </a:rPr>
              <a:t>)</a:t>
            </a:r>
          </a:p>
          <a:p>
            <a:pPr marL="514350" indent="-514350">
              <a:buFont typeface="+mj-lt"/>
              <a:buAutoNum type="arabicPeriod"/>
            </a:pPr>
            <a:endParaRPr lang="en-US" dirty="0"/>
          </a:p>
        </p:txBody>
      </p:sp>
    </p:spTree>
    <p:extLst>
      <p:ext uri="{BB962C8B-B14F-4D97-AF65-F5344CB8AC3E}">
        <p14:creationId xmlns:p14="http://schemas.microsoft.com/office/powerpoint/2010/main" val="722241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7E75D6-C9A6-4640-977E-6DC28BDAE9E6}"/>
              </a:ext>
            </a:extLst>
          </p:cNvPr>
          <p:cNvSpPr>
            <a:spLocks noGrp="1"/>
          </p:cNvSpPr>
          <p:nvPr>
            <p:ph type="title"/>
          </p:nvPr>
        </p:nvSpPr>
        <p:spPr/>
        <p:txBody>
          <a:bodyPr/>
          <a:lstStyle/>
          <a:p>
            <a:r>
              <a:rPr lang="en-US" dirty="0">
                <a:latin typeface="Gill Sans MT" panose="020B0502020104020203" pitchFamily="34" charset="0"/>
              </a:rPr>
              <a:t>History of Nez Perce treaties</a:t>
            </a:r>
          </a:p>
        </p:txBody>
      </p:sp>
      <p:sp>
        <p:nvSpPr>
          <p:cNvPr id="3" name="Content Placeholder 2">
            <a:extLst>
              <a:ext uri="{FF2B5EF4-FFF2-40B4-BE49-F238E27FC236}">
                <a16:creationId xmlns:a16="http://schemas.microsoft.com/office/drawing/2014/main" xmlns="" id="{B885EDE0-5EBA-41D5-AB9E-BB2D74CFB0A1}"/>
              </a:ext>
            </a:extLst>
          </p:cNvPr>
          <p:cNvSpPr>
            <a:spLocks noGrp="1"/>
          </p:cNvSpPr>
          <p:nvPr>
            <p:ph idx="1"/>
          </p:nvPr>
        </p:nvSpPr>
        <p:spPr/>
        <p:txBody>
          <a:bodyPr/>
          <a:lstStyle/>
          <a:p>
            <a:pPr marL="514350" indent="-514350">
              <a:buFont typeface="+mj-lt"/>
              <a:buAutoNum type="arabicPeriod"/>
            </a:pPr>
            <a:r>
              <a:rPr lang="en-US" dirty="0"/>
              <a:t>Oral agreements with Lewis &amp; Clark, 1805</a:t>
            </a:r>
          </a:p>
          <a:p>
            <a:pPr marL="514350" indent="-514350">
              <a:buFont typeface="+mj-lt"/>
              <a:buAutoNum type="arabicPeriod"/>
            </a:pPr>
            <a:r>
              <a:rPr lang="en-US" dirty="0"/>
              <a:t>Stevens treaty of 1855</a:t>
            </a:r>
          </a:p>
          <a:p>
            <a:pPr marL="514350" indent="-514350">
              <a:buFont typeface="+mj-lt"/>
              <a:buAutoNum type="arabicPeriod"/>
            </a:pPr>
            <a:r>
              <a:rPr lang="en-US" dirty="0"/>
              <a:t>Revision of treaty following gold discovery, 1863</a:t>
            </a:r>
          </a:p>
          <a:p>
            <a:pPr marL="514350" indent="-514350">
              <a:buFont typeface="+mj-lt"/>
              <a:buAutoNum type="arabicPeriod"/>
            </a:pPr>
            <a:r>
              <a:rPr lang="en-US" dirty="0"/>
              <a:t>Further revision, 1868</a:t>
            </a:r>
          </a:p>
          <a:p>
            <a:pPr marL="514350" indent="-514350">
              <a:buFont typeface="+mj-lt"/>
              <a:buAutoNum type="arabicPeriod"/>
            </a:pPr>
            <a:r>
              <a:rPr lang="en-US" dirty="0"/>
              <a:t>Dawes allotment act of 1877</a:t>
            </a:r>
          </a:p>
          <a:p>
            <a:pPr marL="514350" indent="-514350">
              <a:buFont typeface="+mj-lt"/>
              <a:buAutoNum type="arabicPeriod"/>
            </a:pPr>
            <a:endParaRPr lang="en-US" dirty="0"/>
          </a:p>
        </p:txBody>
      </p:sp>
    </p:spTree>
    <p:extLst>
      <p:ext uri="{BB962C8B-B14F-4D97-AF65-F5344CB8AC3E}">
        <p14:creationId xmlns:p14="http://schemas.microsoft.com/office/powerpoint/2010/main" val="1881842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7E75D6-C9A6-4640-977E-6DC28BDAE9E6}"/>
              </a:ext>
            </a:extLst>
          </p:cNvPr>
          <p:cNvSpPr>
            <a:spLocks noGrp="1"/>
          </p:cNvSpPr>
          <p:nvPr>
            <p:ph type="title"/>
          </p:nvPr>
        </p:nvSpPr>
        <p:spPr/>
        <p:txBody>
          <a:bodyPr/>
          <a:lstStyle/>
          <a:p>
            <a:r>
              <a:rPr lang="en-US" dirty="0">
                <a:latin typeface="Gill Sans MT" panose="020B0502020104020203" pitchFamily="34" charset="0"/>
              </a:rPr>
              <a:t>Necessary background on the Nez Perce</a:t>
            </a:r>
          </a:p>
        </p:txBody>
      </p:sp>
      <p:sp>
        <p:nvSpPr>
          <p:cNvPr id="3" name="Content Placeholder 2">
            <a:extLst>
              <a:ext uri="{FF2B5EF4-FFF2-40B4-BE49-F238E27FC236}">
                <a16:creationId xmlns:a16="http://schemas.microsoft.com/office/drawing/2014/main" xmlns="" id="{B885EDE0-5EBA-41D5-AB9E-BB2D74CFB0A1}"/>
              </a:ext>
            </a:extLst>
          </p:cNvPr>
          <p:cNvSpPr>
            <a:spLocks noGrp="1"/>
          </p:cNvSpPr>
          <p:nvPr>
            <p:ph idx="1"/>
          </p:nvPr>
        </p:nvSpPr>
        <p:spPr/>
        <p:txBody>
          <a:bodyPr/>
          <a:lstStyle/>
          <a:p>
            <a:pPr marL="514350" indent="-514350">
              <a:buFont typeface="+mj-lt"/>
              <a:buAutoNum type="arabicPeriod"/>
            </a:pPr>
            <a:r>
              <a:rPr lang="en-US" dirty="0"/>
              <a:t>Foods:</a:t>
            </a:r>
          </a:p>
          <a:p>
            <a:pPr marL="971550" lvl="1" indent="-514350">
              <a:buFont typeface="+mj-lt"/>
              <a:buAutoNum type="alphaLcPeriod"/>
            </a:pPr>
            <a:r>
              <a:rPr lang="en-US" dirty="0"/>
              <a:t>Salmon</a:t>
            </a:r>
          </a:p>
          <a:p>
            <a:pPr marL="971550" lvl="1" indent="-514350">
              <a:buFont typeface="+mj-lt"/>
              <a:buAutoNum type="alphaLcPeriod"/>
            </a:pPr>
            <a:r>
              <a:rPr lang="en-US" dirty="0"/>
              <a:t>Roots (camas, bitterroots, wild onions, wild carrots, sunflower)</a:t>
            </a:r>
          </a:p>
          <a:p>
            <a:pPr marL="971550" lvl="1" indent="-514350">
              <a:buFont typeface="+mj-lt"/>
              <a:buAutoNum type="alphaLcPeriod"/>
            </a:pPr>
            <a:r>
              <a:rPr lang="en-US" dirty="0"/>
              <a:t>Berries</a:t>
            </a:r>
          </a:p>
          <a:p>
            <a:pPr marL="514350" indent="-514350">
              <a:buFont typeface="+mj-lt"/>
              <a:buAutoNum type="arabicPeriod"/>
            </a:pPr>
            <a:r>
              <a:rPr lang="en-US" dirty="0"/>
              <a:t>Horses (since 1740’s)</a:t>
            </a:r>
          </a:p>
          <a:p>
            <a:pPr marL="514350" indent="-514350">
              <a:buFont typeface="+mj-lt"/>
              <a:buAutoNum type="arabicPeriod"/>
            </a:pPr>
            <a:r>
              <a:rPr lang="en-US" dirty="0"/>
              <a:t>Movement around the Columbia Plateau (Basin)—migratory with the seasons</a:t>
            </a:r>
          </a:p>
          <a:p>
            <a:pPr marL="514350" indent="-514350">
              <a:buFont typeface="+mj-lt"/>
              <a:buAutoNum type="arabicPeriod"/>
            </a:pPr>
            <a:r>
              <a:rPr lang="en-US" dirty="0"/>
              <a:t>Social structure and governance</a:t>
            </a:r>
          </a:p>
          <a:p>
            <a:pPr marL="514350" indent="-514350">
              <a:buFont typeface="+mj-lt"/>
              <a:buAutoNum type="arabicPeriod"/>
            </a:pPr>
            <a:r>
              <a:rPr lang="en-US" dirty="0"/>
              <a:t>Spirituality and sense of place</a:t>
            </a:r>
          </a:p>
          <a:p>
            <a:pPr marL="514350" indent="-514350">
              <a:buFont typeface="+mj-lt"/>
              <a:buAutoNum type="arabicPeriod"/>
            </a:pPr>
            <a:endParaRPr lang="en-US" dirty="0"/>
          </a:p>
        </p:txBody>
      </p:sp>
    </p:spTree>
    <p:extLst>
      <p:ext uri="{BB962C8B-B14F-4D97-AF65-F5344CB8AC3E}">
        <p14:creationId xmlns:p14="http://schemas.microsoft.com/office/powerpoint/2010/main" val="2299742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7E75D6-C9A6-4640-977E-6DC28BDAE9E6}"/>
              </a:ext>
            </a:extLst>
          </p:cNvPr>
          <p:cNvSpPr>
            <a:spLocks noGrp="1"/>
          </p:cNvSpPr>
          <p:nvPr>
            <p:ph type="title"/>
          </p:nvPr>
        </p:nvSpPr>
        <p:spPr/>
        <p:txBody>
          <a:bodyPr/>
          <a:lstStyle/>
          <a:p>
            <a:r>
              <a:rPr lang="en-US" dirty="0">
                <a:latin typeface="Gill Sans MT" panose="020B0502020104020203" pitchFamily="34" charset="0"/>
              </a:rPr>
              <a:t>Territorial limitation of Nez Perce treaties</a:t>
            </a:r>
          </a:p>
        </p:txBody>
      </p:sp>
      <p:pic>
        <p:nvPicPr>
          <p:cNvPr id="5" name="Content Placeholder 4">
            <a:extLst>
              <a:ext uri="{FF2B5EF4-FFF2-40B4-BE49-F238E27FC236}">
                <a16:creationId xmlns:a16="http://schemas.microsoft.com/office/drawing/2014/main" xmlns="" id="{67EDD190-8A1E-47B0-9507-EC7CA904090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26846" y="1653197"/>
            <a:ext cx="6502854" cy="5204804"/>
          </a:xfrm>
        </p:spPr>
      </p:pic>
    </p:spTree>
    <p:extLst>
      <p:ext uri="{BB962C8B-B14F-4D97-AF65-F5344CB8AC3E}">
        <p14:creationId xmlns:p14="http://schemas.microsoft.com/office/powerpoint/2010/main" val="590896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468154-5C8A-4003-B970-DF0F1F4057E4}"/>
              </a:ext>
            </a:extLst>
          </p:cNvPr>
          <p:cNvSpPr>
            <a:spLocks noGrp="1"/>
          </p:cNvSpPr>
          <p:nvPr>
            <p:ph type="title"/>
          </p:nvPr>
        </p:nvSpPr>
        <p:spPr>
          <a:xfrm>
            <a:off x="838200" y="365125"/>
            <a:ext cx="11049000" cy="1325563"/>
          </a:xfrm>
        </p:spPr>
        <p:txBody>
          <a:bodyPr/>
          <a:lstStyle/>
          <a:p>
            <a:r>
              <a:rPr lang="en-US" dirty="0">
                <a:latin typeface="Gill Sans MT" panose="020B0502020104020203" pitchFamily="34" charset="0"/>
              </a:rPr>
              <a:t>Another way to conceive Nez Perce “territory”</a:t>
            </a:r>
          </a:p>
        </p:txBody>
      </p:sp>
      <p:pic>
        <p:nvPicPr>
          <p:cNvPr id="5" name="Content Placeholder 4">
            <a:extLst>
              <a:ext uri="{FF2B5EF4-FFF2-40B4-BE49-F238E27FC236}">
                <a16:creationId xmlns:a16="http://schemas.microsoft.com/office/drawing/2014/main" xmlns="" id="{7A087A41-F0AA-4D04-9692-A52FD7A028F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11680" y="1664166"/>
            <a:ext cx="7782559" cy="4918242"/>
          </a:xfrm>
        </p:spPr>
      </p:pic>
    </p:spTree>
    <p:extLst>
      <p:ext uri="{BB962C8B-B14F-4D97-AF65-F5344CB8AC3E}">
        <p14:creationId xmlns:p14="http://schemas.microsoft.com/office/powerpoint/2010/main" val="35586280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EC8DED-FB40-4540-9F75-DBCA8CF87563}"/>
              </a:ext>
            </a:extLst>
          </p:cNvPr>
          <p:cNvSpPr>
            <a:spLocks noGrp="1"/>
          </p:cNvSpPr>
          <p:nvPr>
            <p:ph type="title"/>
          </p:nvPr>
        </p:nvSpPr>
        <p:spPr/>
        <p:txBody>
          <a:bodyPr/>
          <a:lstStyle/>
          <a:p>
            <a:r>
              <a:rPr lang="en-US" dirty="0">
                <a:latin typeface="Gill Sans MT" panose="020B0502020104020203" pitchFamily="34" charset="0"/>
              </a:rPr>
              <a:t>Making it real for the middle-school student</a:t>
            </a:r>
          </a:p>
        </p:txBody>
      </p:sp>
      <p:sp>
        <p:nvSpPr>
          <p:cNvPr id="3" name="Text Placeholder 2">
            <a:extLst>
              <a:ext uri="{FF2B5EF4-FFF2-40B4-BE49-F238E27FC236}">
                <a16:creationId xmlns:a16="http://schemas.microsoft.com/office/drawing/2014/main" xmlns="" id="{77893B47-3F5C-4E73-BD5A-150A6BCA946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3801280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2C0F43-584E-4A7C-A13E-498084337D8A}"/>
              </a:ext>
            </a:extLst>
          </p:cNvPr>
          <p:cNvSpPr>
            <a:spLocks noGrp="1"/>
          </p:cNvSpPr>
          <p:nvPr>
            <p:ph type="title"/>
          </p:nvPr>
        </p:nvSpPr>
        <p:spPr/>
        <p:txBody>
          <a:bodyPr/>
          <a:lstStyle/>
          <a:p>
            <a:r>
              <a:rPr lang="en-US" dirty="0">
                <a:latin typeface="Gill Sans MT" panose="020B0502020104020203" pitchFamily="34" charset="0"/>
              </a:rPr>
              <a:t>Set-up: hypotheticals relevant to middle-schoolers</a:t>
            </a:r>
          </a:p>
        </p:txBody>
      </p:sp>
      <p:sp>
        <p:nvSpPr>
          <p:cNvPr id="3" name="Content Placeholder 2">
            <a:extLst>
              <a:ext uri="{FF2B5EF4-FFF2-40B4-BE49-F238E27FC236}">
                <a16:creationId xmlns:a16="http://schemas.microsoft.com/office/drawing/2014/main" xmlns="" id="{F2C8FCAC-9157-466B-B34A-2B5AAB6D6AD9}"/>
              </a:ext>
            </a:extLst>
          </p:cNvPr>
          <p:cNvSpPr>
            <a:spLocks noGrp="1"/>
          </p:cNvSpPr>
          <p:nvPr>
            <p:ph idx="1"/>
          </p:nvPr>
        </p:nvSpPr>
        <p:spPr/>
        <p:txBody>
          <a:bodyPr/>
          <a:lstStyle/>
          <a:p>
            <a:pPr marL="0" indent="0">
              <a:buNone/>
            </a:pPr>
            <a:r>
              <a:rPr lang="en-US" dirty="0">
                <a:latin typeface="Gill Sans MT" panose="020B0502020104020203" pitchFamily="34" charset="0"/>
              </a:rPr>
              <a:t>Initial stage (equivalent of pre-1855 treaty):</a:t>
            </a:r>
          </a:p>
          <a:p>
            <a:r>
              <a:rPr lang="en-US" dirty="0">
                <a:latin typeface="Gill Sans MT" panose="020B0502020104020203" pitchFamily="34" charset="0"/>
              </a:rPr>
              <a:t>You can roam all floors of the building</a:t>
            </a:r>
          </a:p>
          <a:p>
            <a:r>
              <a:rPr lang="en-US" dirty="0">
                <a:latin typeface="Gill Sans MT" panose="020B0502020104020203" pitchFamily="34" charset="0"/>
              </a:rPr>
              <a:t>Complete access to outside lunch area</a:t>
            </a:r>
          </a:p>
          <a:p>
            <a:r>
              <a:rPr lang="en-US" dirty="0">
                <a:latin typeface="Gill Sans MT" panose="020B0502020104020203" pitchFamily="34" charset="0"/>
              </a:rPr>
              <a:t>Complete access to basketball courts and play yard</a:t>
            </a:r>
          </a:p>
        </p:txBody>
      </p:sp>
    </p:spTree>
    <p:extLst>
      <p:ext uri="{BB962C8B-B14F-4D97-AF65-F5344CB8AC3E}">
        <p14:creationId xmlns:p14="http://schemas.microsoft.com/office/powerpoint/2010/main" val="42003309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2C0F43-584E-4A7C-A13E-498084337D8A}"/>
              </a:ext>
            </a:extLst>
          </p:cNvPr>
          <p:cNvSpPr>
            <a:spLocks noGrp="1"/>
          </p:cNvSpPr>
          <p:nvPr>
            <p:ph type="title"/>
          </p:nvPr>
        </p:nvSpPr>
        <p:spPr/>
        <p:txBody>
          <a:bodyPr/>
          <a:lstStyle/>
          <a:p>
            <a:r>
              <a:rPr lang="en-US" dirty="0">
                <a:latin typeface="Gill Sans MT" panose="020B0502020104020203" pitchFamily="34" charset="0"/>
              </a:rPr>
              <a:t>Set-up: first treaty limitation (1855 treaty)</a:t>
            </a:r>
          </a:p>
        </p:txBody>
      </p:sp>
      <p:sp>
        <p:nvSpPr>
          <p:cNvPr id="3" name="Content Placeholder 2">
            <a:extLst>
              <a:ext uri="{FF2B5EF4-FFF2-40B4-BE49-F238E27FC236}">
                <a16:creationId xmlns:a16="http://schemas.microsoft.com/office/drawing/2014/main" xmlns="" id="{F2C8FCAC-9157-466B-B34A-2B5AAB6D6AD9}"/>
              </a:ext>
            </a:extLst>
          </p:cNvPr>
          <p:cNvSpPr>
            <a:spLocks noGrp="1"/>
          </p:cNvSpPr>
          <p:nvPr>
            <p:ph idx="1"/>
          </p:nvPr>
        </p:nvSpPr>
        <p:spPr>
          <a:xfrm>
            <a:off x="838200" y="1825624"/>
            <a:ext cx="10515600" cy="4918075"/>
          </a:xfrm>
        </p:spPr>
        <p:txBody>
          <a:bodyPr>
            <a:normAutofit fontScale="92500" lnSpcReduction="20000"/>
          </a:bodyPr>
          <a:lstStyle/>
          <a:p>
            <a:pPr marL="0" indent="0">
              <a:buNone/>
            </a:pPr>
            <a:r>
              <a:rPr lang="en-US" dirty="0">
                <a:latin typeface="Gill Sans MT" panose="020B0502020104020203" pitchFamily="34" charset="0"/>
              </a:rPr>
              <a:t>This is the equivalent in middle-school to the 1855 treaty</a:t>
            </a:r>
          </a:p>
          <a:p>
            <a:pPr marL="0" indent="0">
              <a:buNone/>
            </a:pPr>
            <a:r>
              <a:rPr lang="en-US" dirty="0">
                <a:latin typeface="Gill Sans MT" panose="020B0502020104020203" pitchFamily="34" charset="0"/>
              </a:rPr>
              <a:t>High schoolers are being added to the school.  They can be dangerous to you. Therefore, we are taking the following actions to protect you:</a:t>
            </a:r>
          </a:p>
          <a:p>
            <a:r>
              <a:rPr lang="en-US" dirty="0">
                <a:latin typeface="Gill Sans MT" panose="020B0502020104020203" pitchFamily="34" charset="0"/>
              </a:rPr>
              <a:t>You cannot go to the 4</a:t>
            </a:r>
            <a:r>
              <a:rPr lang="en-US" baseline="30000" dirty="0">
                <a:latin typeface="Gill Sans MT" panose="020B0502020104020203" pitchFamily="34" charset="0"/>
              </a:rPr>
              <a:t>th</a:t>
            </a:r>
            <a:r>
              <a:rPr lang="en-US" dirty="0">
                <a:latin typeface="Gill Sans MT" panose="020B0502020104020203" pitchFamily="34" charset="0"/>
              </a:rPr>
              <a:t> floor.</a:t>
            </a:r>
          </a:p>
          <a:p>
            <a:r>
              <a:rPr lang="en-US" dirty="0">
                <a:latin typeface="Gill Sans MT" panose="020B0502020104020203" pitchFamily="34" charset="0"/>
              </a:rPr>
              <a:t>You should not spend much time on the 3</a:t>
            </a:r>
            <a:r>
              <a:rPr lang="en-US" baseline="30000" dirty="0">
                <a:latin typeface="Gill Sans MT" panose="020B0502020104020203" pitchFamily="34" charset="0"/>
              </a:rPr>
              <a:t>rd</a:t>
            </a:r>
            <a:r>
              <a:rPr lang="en-US" dirty="0">
                <a:latin typeface="Gill Sans MT" panose="020B0502020104020203" pitchFamily="34" charset="0"/>
              </a:rPr>
              <a:t> floor, but can go there whenever high school students aren’t present.</a:t>
            </a:r>
          </a:p>
          <a:p>
            <a:r>
              <a:rPr lang="en-US" dirty="0">
                <a:latin typeface="Gill Sans MT" panose="020B0502020104020203" pitchFamily="34" charset="0"/>
              </a:rPr>
              <a:t>You continue to have full access to the 2</a:t>
            </a:r>
            <a:r>
              <a:rPr lang="en-US" baseline="30000" dirty="0">
                <a:latin typeface="Gill Sans MT" panose="020B0502020104020203" pitchFamily="34" charset="0"/>
              </a:rPr>
              <a:t>nd</a:t>
            </a:r>
            <a:r>
              <a:rPr lang="en-US" dirty="0">
                <a:latin typeface="Gill Sans MT" panose="020B0502020104020203" pitchFamily="34" charset="0"/>
              </a:rPr>
              <a:t> floor, though high school students may be passing through it on their way to class, and you cannot interrupt them.</a:t>
            </a:r>
          </a:p>
          <a:p>
            <a:r>
              <a:rPr lang="en-US" dirty="0">
                <a:latin typeface="Gill Sans MT" panose="020B0502020104020203" pitchFamily="34" charset="0"/>
              </a:rPr>
              <a:t>You continue to have full access to the lunch tables, the basketball courts, and the play yard.</a:t>
            </a:r>
          </a:p>
          <a:p>
            <a:r>
              <a:rPr lang="en-US" dirty="0">
                <a:latin typeface="Gill Sans MT" panose="020B0502020104020203" pitchFamily="34" charset="0"/>
              </a:rPr>
              <a:t>To compensate you for what you are ceding, we will provide you with marital counseling, career advice if you are laid off from work, and detailed consultations with a financial advisor to plan for your retirement.</a:t>
            </a:r>
          </a:p>
          <a:p>
            <a:endParaRPr lang="en-US" dirty="0">
              <a:latin typeface="Gill Sans MT" panose="020B0502020104020203" pitchFamily="34" charset="0"/>
            </a:endParaRPr>
          </a:p>
        </p:txBody>
      </p:sp>
    </p:spTree>
    <p:extLst>
      <p:ext uri="{BB962C8B-B14F-4D97-AF65-F5344CB8AC3E}">
        <p14:creationId xmlns:p14="http://schemas.microsoft.com/office/powerpoint/2010/main" val="12980665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2C0F43-584E-4A7C-A13E-498084337D8A}"/>
              </a:ext>
            </a:extLst>
          </p:cNvPr>
          <p:cNvSpPr>
            <a:spLocks noGrp="1"/>
          </p:cNvSpPr>
          <p:nvPr>
            <p:ph type="title"/>
          </p:nvPr>
        </p:nvSpPr>
        <p:spPr/>
        <p:txBody>
          <a:bodyPr/>
          <a:lstStyle/>
          <a:p>
            <a:r>
              <a:rPr lang="en-US" dirty="0">
                <a:latin typeface="Gill Sans MT" panose="020B0502020104020203" pitchFamily="34" charset="0"/>
              </a:rPr>
              <a:t>Questions for student groups to answer after first treaty</a:t>
            </a:r>
          </a:p>
        </p:txBody>
      </p:sp>
      <p:sp>
        <p:nvSpPr>
          <p:cNvPr id="3" name="Content Placeholder 2">
            <a:extLst>
              <a:ext uri="{FF2B5EF4-FFF2-40B4-BE49-F238E27FC236}">
                <a16:creationId xmlns:a16="http://schemas.microsoft.com/office/drawing/2014/main" xmlns="" id="{F2C8FCAC-9157-466B-B34A-2B5AAB6D6AD9}"/>
              </a:ext>
            </a:extLst>
          </p:cNvPr>
          <p:cNvSpPr>
            <a:spLocks noGrp="1"/>
          </p:cNvSpPr>
          <p:nvPr>
            <p:ph idx="1"/>
          </p:nvPr>
        </p:nvSpPr>
        <p:spPr/>
        <p:txBody>
          <a:bodyPr/>
          <a:lstStyle/>
          <a:p>
            <a:pPr marL="514350" indent="-514350">
              <a:buFont typeface="+mj-lt"/>
              <a:buAutoNum type="arabicPeriod"/>
            </a:pPr>
            <a:r>
              <a:rPr lang="en-US" dirty="0">
                <a:latin typeface="Gill Sans MT" panose="020B0502020104020203" pitchFamily="34" charset="0"/>
              </a:rPr>
              <a:t>Do we have enough room that we can continue to survive (</a:t>
            </a:r>
            <a:r>
              <a:rPr lang="en-US" dirty="0" err="1">
                <a:latin typeface="Gill Sans MT" panose="020B0502020104020203" pitchFamily="34" charset="0"/>
              </a:rPr>
              <a:t>ie</a:t>
            </a:r>
            <a:r>
              <a:rPr lang="en-US" dirty="0">
                <a:latin typeface="Gill Sans MT" panose="020B0502020104020203" pitchFamily="34" charset="0"/>
              </a:rPr>
              <a:t>, pursue our education?</a:t>
            </a:r>
          </a:p>
          <a:p>
            <a:pPr marL="514350" indent="-514350">
              <a:buFont typeface="+mj-lt"/>
              <a:buAutoNum type="arabicPeriod"/>
            </a:pPr>
            <a:r>
              <a:rPr lang="en-US" dirty="0">
                <a:latin typeface="Gill Sans MT" panose="020B0502020104020203" pitchFamily="34" charset="0"/>
              </a:rPr>
              <a:t>If not, what can we do? Can we resist? Make war?</a:t>
            </a:r>
          </a:p>
          <a:p>
            <a:pPr marL="514350" indent="-514350">
              <a:buFont typeface="+mj-lt"/>
              <a:buAutoNum type="arabicPeriod"/>
            </a:pPr>
            <a:r>
              <a:rPr lang="en-US" dirty="0">
                <a:latin typeface="Gill Sans MT" panose="020B0502020104020203" pitchFamily="34" charset="0"/>
              </a:rPr>
              <a:t>If we have enough room, what can we give up without losing who we are?</a:t>
            </a:r>
          </a:p>
        </p:txBody>
      </p:sp>
    </p:spTree>
    <p:extLst>
      <p:ext uri="{BB962C8B-B14F-4D97-AF65-F5344CB8AC3E}">
        <p14:creationId xmlns:p14="http://schemas.microsoft.com/office/powerpoint/2010/main" val="7052980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2C0F43-584E-4A7C-A13E-498084337D8A}"/>
              </a:ext>
            </a:extLst>
          </p:cNvPr>
          <p:cNvSpPr>
            <a:spLocks noGrp="1"/>
          </p:cNvSpPr>
          <p:nvPr>
            <p:ph type="title"/>
          </p:nvPr>
        </p:nvSpPr>
        <p:spPr/>
        <p:txBody>
          <a:bodyPr/>
          <a:lstStyle/>
          <a:p>
            <a:r>
              <a:rPr lang="en-US" dirty="0">
                <a:latin typeface="Gill Sans MT" panose="020B0502020104020203" pitchFamily="34" charset="0"/>
              </a:rPr>
              <a:t>Set-up: equivalent to treaty of 1863</a:t>
            </a:r>
          </a:p>
        </p:txBody>
      </p:sp>
      <p:sp>
        <p:nvSpPr>
          <p:cNvPr id="3" name="Content Placeholder 2">
            <a:extLst>
              <a:ext uri="{FF2B5EF4-FFF2-40B4-BE49-F238E27FC236}">
                <a16:creationId xmlns:a16="http://schemas.microsoft.com/office/drawing/2014/main" xmlns="" id="{F2C8FCAC-9157-466B-B34A-2B5AAB6D6AD9}"/>
              </a:ext>
            </a:extLst>
          </p:cNvPr>
          <p:cNvSpPr>
            <a:spLocks noGrp="1"/>
          </p:cNvSpPr>
          <p:nvPr>
            <p:ph idx="1"/>
          </p:nvPr>
        </p:nvSpPr>
        <p:spPr/>
        <p:txBody>
          <a:bodyPr/>
          <a:lstStyle/>
          <a:p>
            <a:pPr marL="0" indent="0">
              <a:buNone/>
            </a:pPr>
            <a:r>
              <a:rPr lang="en-US" dirty="0">
                <a:latin typeface="Gill Sans MT" panose="020B0502020104020203" pitchFamily="34" charset="0"/>
              </a:rPr>
              <a:t>The high school students need more space of their own. They have threatened violence to middle-school students if the middle-school students are not out of the high-school students’ space. Therefore:</a:t>
            </a:r>
          </a:p>
          <a:p>
            <a:r>
              <a:rPr lang="en-US" dirty="0">
                <a:latin typeface="Gill Sans MT" panose="020B0502020104020203" pitchFamily="34" charset="0"/>
              </a:rPr>
              <a:t>Middle school students are prohibited to go above the 2</a:t>
            </a:r>
            <a:r>
              <a:rPr lang="en-US" baseline="30000" dirty="0">
                <a:latin typeface="Gill Sans MT" panose="020B0502020104020203" pitchFamily="34" charset="0"/>
              </a:rPr>
              <a:t>nd</a:t>
            </a:r>
            <a:r>
              <a:rPr lang="en-US" dirty="0">
                <a:latin typeface="Gill Sans MT" panose="020B0502020104020203" pitchFamily="34" charset="0"/>
              </a:rPr>
              <a:t> floor.</a:t>
            </a:r>
          </a:p>
          <a:p>
            <a:r>
              <a:rPr lang="en-US" dirty="0">
                <a:latin typeface="Gill Sans MT" panose="020B0502020104020203" pitchFamily="34" charset="0"/>
              </a:rPr>
              <a:t>Middle school students will be allowed to use the basketball courts and play areas only when at PE or at middle-school lunch.</a:t>
            </a:r>
          </a:p>
          <a:p>
            <a:r>
              <a:rPr lang="en-US" dirty="0">
                <a:latin typeface="Gill Sans MT" panose="020B0502020104020203" pitchFamily="34" charset="0"/>
              </a:rPr>
              <a:t>Middle-school students may only use two-thirds of the lunch area at lunch; the remainder is reserved for high-school students at all times.</a:t>
            </a:r>
          </a:p>
          <a:p>
            <a:r>
              <a:rPr lang="en-US" dirty="0">
                <a:latin typeface="Gill Sans MT" panose="020B0502020104020203" pitchFamily="34" charset="0"/>
              </a:rPr>
              <a:t>All other rules, however, remain in effect</a:t>
            </a:r>
          </a:p>
        </p:txBody>
      </p:sp>
    </p:spTree>
    <p:extLst>
      <p:ext uri="{BB962C8B-B14F-4D97-AF65-F5344CB8AC3E}">
        <p14:creationId xmlns:p14="http://schemas.microsoft.com/office/powerpoint/2010/main" val="5961038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2C0F43-584E-4A7C-A13E-498084337D8A}"/>
              </a:ext>
            </a:extLst>
          </p:cNvPr>
          <p:cNvSpPr>
            <a:spLocks noGrp="1"/>
          </p:cNvSpPr>
          <p:nvPr>
            <p:ph type="title"/>
          </p:nvPr>
        </p:nvSpPr>
        <p:spPr/>
        <p:txBody>
          <a:bodyPr/>
          <a:lstStyle/>
          <a:p>
            <a:pPr marL="742950" indent="-742950">
              <a:buFont typeface="+mj-lt"/>
              <a:buAutoNum type="arabicPeriod"/>
            </a:pPr>
            <a:r>
              <a:rPr lang="en-US" dirty="0">
                <a:latin typeface="Gill Sans MT" panose="020B0502020104020203" pitchFamily="34" charset="0"/>
              </a:rPr>
              <a:t>Questions about the second change</a:t>
            </a:r>
          </a:p>
        </p:txBody>
      </p:sp>
      <p:sp>
        <p:nvSpPr>
          <p:cNvPr id="3" name="Content Placeholder 2">
            <a:extLst>
              <a:ext uri="{FF2B5EF4-FFF2-40B4-BE49-F238E27FC236}">
                <a16:creationId xmlns:a16="http://schemas.microsoft.com/office/drawing/2014/main" xmlns="" id="{F2C8FCAC-9157-466B-B34A-2B5AAB6D6AD9}"/>
              </a:ext>
            </a:extLst>
          </p:cNvPr>
          <p:cNvSpPr>
            <a:spLocks noGrp="1"/>
          </p:cNvSpPr>
          <p:nvPr>
            <p:ph idx="1"/>
          </p:nvPr>
        </p:nvSpPr>
        <p:spPr/>
        <p:txBody>
          <a:bodyPr/>
          <a:lstStyle/>
          <a:p>
            <a:pPr marL="514350" indent="-514350">
              <a:buFont typeface="+mj-lt"/>
              <a:buAutoNum type="arabicPeriod"/>
            </a:pPr>
            <a:r>
              <a:rPr lang="en-US" dirty="0">
                <a:latin typeface="Gill Sans MT" panose="020B0502020104020203" pitchFamily="34" charset="0"/>
              </a:rPr>
              <a:t>Which of the original rules remain in effect?</a:t>
            </a:r>
          </a:p>
          <a:p>
            <a:pPr marL="514350" indent="-514350">
              <a:buFont typeface="+mj-lt"/>
              <a:buAutoNum type="arabicPeriod"/>
            </a:pPr>
            <a:r>
              <a:rPr lang="en-US" dirty="0">
                <a:latin typeface="Gill Sans MT" panose="020B0502020104020203" pitchFamily="34" charset="0"/>
              </a:rPr>
              <a:t>What are the new limitations?</a:t>
            </a:r>
          </a:p>
          <a:p>
            <a:pPr marL="514350" indent="-514350">
              <a:buFont typeface="+mj-lt"/>
              <a:buAutoNum type="arabicPeriod"/>
            </a:pPr>
            <a:r>
              <a:rPr lang="en-US" dirty="0">
                <a:latin typeface="Gill Sans MT" panose="020B0502020104020203" pitchFamily="34" charset="0"/>
              </a:rPr>
              <a:t>How does that affect our education?</a:t>
            </a:r>
          </a:p>
          <a:p>
            <a:pPr marL="514350" indent="-514350">
              <a:buFont typeface="+mj-lt"/>
              <a:buAutoNum type="arabicPeriod"/>
            </a:pPr>
            <a:r>
              <a:rPr lang="en-US" dirty="0">
                <a:latin typeface="Gill Sans MT" panose="020B0502020104020203" pitchFamily="34" charset="0"/>
              </a:rPr>
              <a:t>Should we resist? What can we do?</a:t>
            </a:r>
          </a:p>
        </p:txBody>
      </p:sp>
    </p:spTree>
    <p:extLst>
      <p:ext uri="{BB962C8B-B14F-4D97-AF65-F5344CB8AC3E}">
        <p14:creationId xmlns:p14="http://schemas.microsoft.com/office/powerpoint/2010/main" val="3525817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2C0F43-584E-4A7C-A13E-498084337D8A}"/>
              </a:ext>
            </a:extLst>
          </p:cNvPr>
          <p:cNvSpPr>
            <a:spLocks noGrp="1"/>
          </p:cNvSpPr>
          <p:nvPr>
            <p:ph type="title"/>
          </p:nvPr>
        </p:nvSpPr>
        <p:spPr/>
        <p:txBody>
          <a:bodyPr/>
          <a:lstStyle/>
          <a:p>
            <a:r>
              <a:rPr lang="en-US" dirty="0">
                <a:latin typeface="Gill Sans MT" panose="020B0502020104020203" pitchFamily="34" charset="0"/>
              </a:rPr>
              <a:t>Set-up: equivalent of 1868 revisions</a:t>
            </a:r>
          </a:p>
        </p:txBody>
      </p:sp>
      <p:sp>
        <p:nvSpPr>
          <p:cNvPr id="3" name="Content Placeholder 2">
            <a:extLst>
              <a:ext uri="{FF2B5EF4-FFF2-40B4-BE49-F238E27FC236}">
                <a16:creationId xmlns:a16="http://schemas.microsoft.com/office/drawing/2014/main" xmlns="" id="{F2C8FCAC-9157-466B-B34A-2B5AAB6D6AD9}"/>
              </a:ext>
            </a:extLst>
          </p:cNvPr>
          <p:cNvSpPr>
            <a:spLocks noGrp="1"/>
          </p:cNvSpPr>
          <p:nvPr>
            <p:ph idx="1"/>
          </p:nvPr>
        </p:nvSpPr>
        <p:spPr>
          <a:xfrm>
            <a:off x="838200" y="1825624"/>
            <a:ext cx="10515600" cy="4852967"/>
          </a:xfrm>
        </p:spPr>
        <p:txBody>
          <a:bodyPr>
            <a:normAutofit/>
          </a:bodyPr>
          <a:lstStyle/>
          <a:p>
            <a:r>
              <a:rPr lang="en-US" dirty="0">
                <a:latin typeface="Gill Sans MT" panose="020B0502020104020203" pitchFamily="34" charset="0"/>
              </a:rPr>
              <a:t>Middle-school students can only use the basketball courts when the high-school students are not around. Further access to the play area is forbidden.</a:t>
            </a:r>
          </a:p>
          <a:p>
            <a:r>
              <a:rPr lang="en-US" dirty="0">
                <a:latin typeface="Gill Sans MT" panose="020B0502020104020203" pitchFamily="34" charset="0"/>
              </a:rPr>
              <a:t>High-school students may pass through the second floor without hindrance by middle-school students. We will cut your lunch and PE if you interfere with the high-schoolers.</a:t>
            </a:r>
          </a:p>
          <a:p>
            <a:r>
              <a:rPr lang="en-US" dirty="0">
                <a:latin typeface="Gill Sans MT" panose="020B0502020104020203" pitchFamily="34" charset="0"/>
              </a:rPr>
              <a:t>Though we haven’t yet provided you with the professionals promised in the original agreement, we really will, and real soon now. Your cellphones are annoying and will not be tolerated in the future.</a:t>
            </a:r>
          </a:p>
          <a:p>
            <a:r>
              <a:rPr lang="en-US" dirty="0">
                <a:latin typeface="Gill Sans MT" panose="020B0502020104020203" pitchFamily="34" charset="0"/>
              </a:rPr>
              <a:t>All other agreements remain in effect</a:t>
            </a:r>
          </a:p>
          <a:p>
            <a:endParaRPr lang="en-US" dirty="0">
              <a:latin typeface="Gill Sans MT" panose="020B0502020104020203" pitchFamily="34" charset="0"/>
            </a:endParaRPr>
          </a:p>
        </p:txBody>
      </p:sp>
    </p:spTree>
    <p:extLst>
      <p:ext uri="{BB962C8B-B14F-4D97-AF65-F5344CB8AC3E}">
        <p14:creationId xmlns:p14="http://schemas.microsoft.com/office/powerpoint/2010/main" val="2454565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2C0F43-584E-4A7C-A13E-498084337D8A}"/>
              </a:ext>
            </a:extLst>
          </p:cNvPr>
          <p:cNvSpPr>
            <a:spLocks noGrp="1"/>
          </p:cNvSpPr>
          <p:nvPr>
            <p:ph type="title"/>
          </p:nvPr>
        </p:nvSpPr>
        <p:spPr/>
        <p:txBody>
          <a:bodyPr/>
          <a:lstStyle/>
          <a:p>
            <a:r>
              <a:rPr lang="en-US" dirty="0">
                <a:latin typeface="Gill Sans MT" panose="020B0502020104020203" pitchFamily="34" charset="0"/>
              </a:rPr>
              <a:t>Set-up specifics</a:t>
            </a:r>
          </a:p>
        </p:txBody>
      </p:sp>
      <p:sp>
        <p:nvSpPr>
          <p:cNvPr id="3" name="Content Placeholder 2">
            <a:extLst>
              <a:ext uri="{FF2B5EF4-FFF2-40B4-BE49-F238E27FC236}">
                <a16:creationId xmlns:a16="http://schemas.microsoft.com/office/drawing/2014/main" xmlns="" id="{F2C8FCAC-9157-466B-B34A-2B5AAB6D6AD9}"/>
              </a:ext>
            </a:extLst>
          </p:cNvPr>
          <p:cNvSpPr>
            <a:spLocks noGrp="1"/>
          </p:cNvSpPr>
          <p:nvPr>
            <p:ph idx="1"/>
          </p:nvPr>
        </p:nvSpPr>
        <p:spPr/>
        <p:txBody>
          <a:bodyPr/>
          <a:lstStyle/>
          <a:p>
            <a:r>
              <a:rPr lang="en-US" dirty="0">
                <a:latin typeface="Gill Sans MT" panose="020B0502020104020203" pitchFamily="34" charset="0"/>
              </a:rPr>
              <a:t>Students are accustomed to working in groups of 2-4 students.</a:t>
            </a:r>
          </a:p>
          <a:p>
            <a:r>
              <a:rPr lang="en-US" dirty="0">
                <a:latin typeface="Gill Sans MT" panose="020B0502020104020203" pitchFamily="34" charset="0"/>
              </a:rPr>
              <a:t>This exercise envisions group work to work collaboratively on responses and to record them.</a:t>
            </a:r>
          </a:p>
          <a:p>
            <a:r>
              <a:rPr lang="en-US" dirty="0">
                <a:latin typeface="Gill Sans MT" panose="020B0502020104020203" pitchFamily="34" charset="0"/>
              </a:rPr>
              <a:t>Each group will post their response, followed by a group walk with annotations with post-its, followed by a group discussion/debate about the outcomes.</a:t>
            </a:r>
          </a:p>
        </p:txBody>
      </p:sp>
    </p:spTree>
    <p:extLst>
      <p:ext uri="{BB962C8B-B14F-4D97-AF65-F5344CB8AC3E}">
        <p14:creationId xmlns:p14="http://schemas.microsoft.com/office/powerpoint/2010/main" val="22125648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C4FCAF95-F84F-4696-9703-B9DA5C4D76DC}"/>
              </a:ext>
            </a:extLst>
          </p:cNvPr>
          <p:cNvSpPr>
            <a:spLocks noGrp="1"/>
          </p:cNvSpPr>
          <p:nvPr>
            <p:ph type="title"/>
          </p:nvPr>
        </p:nvSpPr>
        <p:spPr/>
        <p:txBody>
          <a:bodyPr/>
          <a:lstStyle/>
          <a:p>
            <a:r>
              <a:rPr lang="en-US" dirty="0">
                <a:latin typeface="Gill Sans MT" panose="020B0502020104020203" pitchFamily="34" charset="0"/>
              </a:rPr>
              <a:t>Analysis of Nez Perce treaties</a:t>
            </a:r>
          </a:p>
        </p:txBody>
      </p:sp>
      <p:sp>
        <p:nvSpPr>
          <p:cNvPr id="5" name="Text Placeholder 4">
            <a:extLst>
              <a:ext uri="{FF2B5EF4-FFF2-40B4-BE49-F238E27FC236}">
                <a16:creationId xmlns:a16="http://schemas.microsoft.com/office/drawing/2014/main" xmlns="" id="{238F07C0-3C6F-47A3-9A0C-CC0BB5A7796C}"/>
              </a:ext>
            </a:extLst>
          </p:cNvPr>
          <p:cNvSpPr>
            <a:spLocks noGrp="1"/>
          </p:cNvSpPr>
          <p:nvPr>
            <p:ph type="body" idx="1"/>
          </p:nvPr>
        </p:nvSpPr>
        <p:spPr/>
        <p:txBody>
          <a:bodyPr/>
          <a:lstStyle/>
          <a:p>
            <a:r>
              <a:rPr lang="en-US" dirty="0"/>
              <a:t>1855, 1863, and 1868, plus the Dawes Allotment Act of 1877</a:t>
            </a:r>
          </a:p>
        </p:txBody>
      </p:sp>
    </p:spTree>
    <p:extLst>
      <p:ext uri="{BB962C8B-B14F-4D97-AF65-F5344CB8AC3E}">
        <p14:creationId xmlns:p14="http://schemas.microsoft.com/office/powerpoint/2010/main" val="36473324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2C0F43-584E-4A7C-A13E-498084337D8A}"/>
              </a:ext>
            </a:extLst>
          </p:cNvPr>
          <p:cNvSpPr>
            <a:spLocks noGrp="1"/>
          </p:cNvSpPr>
          <p:nvPr>
            <p:ph type="title"/>
          </p:nvPr>
        </p:nvSpPr>
        <p:spPr/>
        <p:txBody>
          <a:bodyPr/>
          <a:lstStyle/>
          <a:p>
            <a:r>
              <a:rPr lang="en-US" dirty="0">
                <a:latin typeface="Gill Sans MT" panose="020B0502020104020203" pitchFamily="34" charset="0"/>
              </a:rPr>
              <a:t>Treaty of 1855: cessation and reservation of lands for tribe</a:t>
            </a:r>
          </a:p>
        </p:txBody>
      </p:sp>
      <p:sp>
        <p:nvSpPr>
          <p:cNvPr id="3" name="Content Placeholder 2">
            <a:extLst>
              <a:ext uri="{FF2B5EF4-FFF2-40B4-BE49-F238E27FC236}">
                <a16:creationId xmlns:a16="http://schemas.microsoft.com/office/drawing/2014/main" xmlns="" id="{F2C8FCAC-9157-466B-B34A-2B5AAB6D6AD9}"/>
              </a:ext>
            </a:extLst>
          </p:cNvPr>
          <p:cNvSpPr>
            <a:spLocks noGrp="1"/>
          </p:cNvSpPr>
          <p:nvPr>
            <p:ph idx="1"/>
          </p:nvPr>
        </p:nvSpPr>
        <p:spPr/>
        <p:txBody>
          <a:bodyPr>
            <a:normAutofit/>
          </a:bodyPr>
          <a:lstStyle/>
          <a:p>
            <a:r>
              <a:rPr lang="en-US" dirty="0">
                <a:latin typeface="Gill Sans MT" panose="020B0502020104020203" pitchFamily="34" charset="0"/>
              </a:rPr>
              <a:t>Article 1:  cedes of all Nez Perce lands:</a:t>
            </a:r>
          </a:p>
          <a:p>
            <a:pPr lvl="1"/>
            <a:r>
              <a:rPr lang="en-US" dirty="0">
                <a:latin typeface="Gill Sans MT" panose="020B0502020104020203" pitchFamily="34" charset="0"/>
              </a:rPr>
              <a:t>Nez </a:t>
            </a:r>
            <a:r>
              <a:rPr lang="en-US" dirty="0" err="1">
                <a:latin typeface="Gill Sans MT" panose="020B0502020104020203" pitchFamily="34" charset="0"/>
              </a:rPr>
              <a:t>Percé</a:t>
            </a:r>
            <a:r>
              <a:rPr lang="en-US" dirty="0">
                <a:latin typeface="Gill Sans MT" panose="020B0502020104020203" pitchFamily="34" charset="0"/>
              </a:rPr>
              <a:t> give up all lands to US (17 million acres)</a:t>
            </a:r>
          </a:p>
          <a:p>
            <a:r>
              <a:rPr lang="en-US" dirty="0">
                <a:latin typeface="Gill Sans MT" panose="020B0502020104020203" pitchFamily="34" charset="0"/>
              </a:rPr>
              <a:t>Article 2: reservation of lands for the Nez Perce:</a:t>
            </a:r>
          </a:p>
          <a:p>
            <a:pPr lvl="1"/>
            <a:r>
              <a:rPr lang="en-US" dirty="0">
                <a:latin typeface="Gill Sans MT" panose="020B0502020104020203" pitchFamily="34" charset="0"/>
              </a:rPr>
              <a:t>Nez Perce retain 7.5 million acres</a:t>
            </a:r>
            <a:endParaRPr lang="en-US" dirty="0"/>
          </a:p>
          <a:p>
            <a:pPr lvl="1"/>
            <a:endParaRPr lang="en-US" dirty="0">
              <a:latin typeface="Gill Sans MT" panose="020B0502020104020203" pitchFamily="34" charset="0"/>
            </a:endParaRPr>
          </a:p>
        </p:txBody>
      </p:sp>
    </p:spTree>
    <p:extLst>
      <p:ext uri="{BB962C8B-B14F-4D97-AF65-F5344CB8AC3E}">
        <p14:creationId xmlns:p14="http://schemas.microsoft.com/office/powerpoint/2010/main" val="35083177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2C0F43-584E-4A7C-A13E-498084337D8A}"/>
              </a:ext>
            </a:extLst>
          </p:cNvPr>
          <p:cNvSpPr>
            <a:spLocks noGrp="1"/>
          </p:cNvSpPr>
          <p:nvPr>
            <p:ph type="title"/>
          </p:nvPr>
        </p:nvSpPr>
        <p:spPr/>
        <p:txBody>
          <a:bodyPr/>
          <a:lstStyle/>
          <a:p>
            <a:r>
              <a:rPr lang="en-US" dirty="0">
                <a:latin typeface="Gill Sans MT" panose="020B0502020104020203" pitchFamily="34" charset="0"/>
              </a:rPr>
              <a:t>Treaty of 1855:  transportation</a:t>
            </a:r>
          </a:p>
        </p:txBody>
      </p:sp>
      <p:sp>
        <p:nvSpPr>
          <p:cNvPr id="3" name="Content Placeholder 2">
            <a:extLst>
              <a:ext uri="{FF2B5EF4-FFF2-40B4-BE49-F238E27FC236}">
                <a16:creationId xmlns:a16="http://schemas.microsoft.com/office/drawing/2014/main" xmlns="" id="{F2C8FCAC-9157-466B-B34A-2B5AAB6D6AD9}"/>
              </a:ext>
            </a:extLst>
          </p:cNvPr>
          <p:cNvSpPr>
            <a:spLocks noGrp="1"/>
          </p:cNvSpPr>
          <p:nvPr>
            <p:ph idx="1"/>
          </p:nvPr>
        </p:nvSpPr>
        <p:spPr/>
        <p:txBody>
          <a:bodyPr>
            <a:normAutofit/>
          </a:bodyPr>
          <a:lstStyle/>
          <a:p>
            <a:r>
              <a:rPr lang="en-US" dirty="0">
                <a:latin typeface="Gill Sans MT" panose="020B0502020104020203" pitchFamily="34" charset="0"/>
              </a:rPr>
              <a:t>Article 3: </a:t>
            </a:r>
          </a:p>
          <a:p>
            <a:pPr lvl="1"/>
            <a:r>
              <a:rPr lang="en-US" dirty="0"/>
              <a:t>“And provided that, if necessary for the public convenience, roads may be run through the said reservation, and, on the other hand, the right of way, with free access from the same to the nearest public highway, is secured to them, as also the right, in common with citizens of the United States, to travel upon all public highways. The use of the Clear Water and other streams flowing through the reservation is also secured to citizens of the United States for rafting purposes, and as public highways.”</a:t>
            </a:r>
          </a:p>
          <a:p>
            <a:pPr lvl="1"/>
            <a:endParaRPr lang="en-US" dirty="0"/>
          </a:p>
          <a:p>
            <a:pPr lvl="1"/>
            <a:r>
              <a:rPr lang="en-US" i="1" dirty="0"/>
              <a:t>Continuing issue:  who decides? How does that affect </a:t>
            </a:r>
            <a:r>
              <a:rPr lang="en-US" i="1" dirty="0" err="1"/>
              <a:t>sovereignity</a:t>
            </a:r>
            <a:r>
              <a:rPr lang="en-US" i="1" dirty="0"/>
              <a:t>?</a:t>
            </a:r>
            <a:r>
              <a:rPr lang="en-US" dirty="0"/>
              <a:t/>
            </a:r>
            <a:br>
              <a:rPr lang="en-US" dirty="0"/>
            </a:br>
            <a:endParaRPr lang="en-US" dirty="0">
              <a:latin typeface="Gill Sans MT" panose="020B0502020104020203" pitchFamily="34" charset="0"/>
            </a:endParaRPr>
          </a:p>
        </p:txBody>
      </p:sp>
    </p:spTree>
    <p:extLst>
      <p:ext uri="{BB962C8B-B14F-4D97-AF65-F5344CB8AC3E}">
        <p14:creationId xmlns:p14="http://schemas.microsoft.com/office/powerpoint/2010/main" val="20392089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2C0F43-584E-4A7C-A13E-498084337D8A}"/>
              </a:ext>
            </a:extLst>
          </p:cNvPr>
          <p:cNvSpPr>
            <a:spLocks noGrp="1"/>
          </p:cNvSpPr>
          <p:nvPr>
            <p:ph type="title"/>
          </p:nvPr>
        </p:nvSpPr>
        <p:spPr/>
        <p:txBody>
          <a:bodyPr/>
          <a:lstStyle/>
          <a:p>
            <a:r>
              <a:rPr lang="en-US" dirty="0">
                <a:latin typeface="Gill Sans MT" panose="020B0502020104020203" pitchFamily="34" charset="0"/>
              </a:rPr>
              <a:t>Treaty of 1855: food-gathering rights</a:t>
            </a:r>
          </a:p>
        </p:txBody>
      </p:sp>
      <p:sp>
        <p:nvSpPr>
          <p:cNvPr id="3" name="Content Placeholder 2">
            <a:extLst>
              <a:ext uri="{FF2B5EF4-FFF2-40B4-BE49-F238E27FC236}">
                <a16:creationId xmlns:a16="http://schemas.microsoft.com/office/drawing/2014/main" xmlns="" id="{F2C8FCAC-9157-466B-B34A-2B5AAB6D6AD9}"/>
              </a:ext>
            </a:extLst>
          </p:cNvPr>
          <p:cNvSpPr>
            <a:spLocks noGrp="1"/>
          </p:cNvSpPr>
          <p:nvPr>
            <p:ph idx="1"/>
          </p:nvPr>
        </p:nvSpPr>
        <p:spPr/>
        <p:txBody>
          <a:bodyPr>
            <a:normAutofit lnSpcReduction="10000"/>
          </a:bodyPr>
          <a:lstStyle/>
          <a:p>
            <a:pPr marL="0" indent="0">
              <a:buNone/>
            </a:pPr>
            <a:r>
              <a:rPr lang="en-US" dirty="0">
                <a:latin typeface="Gill Sans MT" panose="020B0502020104020203" pitchFamily="34" charset="0"/>
              </a:rPr>
              <a:t>Article 3, paragraph 2:</a:t>
            </a:r>
          </a:p>
          <a:p>
            <a:r>
              <a:rPr lang="en-US" dirty="0"/>
              <a:t>“The exclusive right of taking fish in all the streams where running through or bordering said reservation is further secured to said Indians; as also the right of taking fish at all usual and accustomed places in common with citizens of the Territory; and of erecting temporary buildings for curing, together with the privilege of hunting, gathering roots and berries, and pasturing their horses and cattle upon open and unclaimed land.”</a:t>
            </a:r>
          </a:p>
          <a:p>
            <a:endParaRPr lang="en-US" dirty="0">
              <a:latin typeface="Gill Sans MT" panose="020B0502020104020203" pitchFamily="34" charset="0"/>
            </a:endParaRPr>
          </a:p>
          <a:p>
            <a:pPr marL="0" indent="0">
              <a:buNone/>
            </a:pPr>
            <a:r>
              <a:rPr lang="en-US" i="1" dirty="0">
                <a:latin typeface="Gill Sans MT" panose="020B0502020104020203" pitchFamily="34" charset="0"/>
              </a:rPr>
              <a:t>Follow-up: similar treaty provisions are the basis for litigating Indian rights well into the 21</a:t>
            </a:r>
            <a:r>
              <a:rPr lang="en-US" i="1" baseline="30000" dirty="0">
                <a:latin typeface="Gill Sans MT" panose="020B0502020104020203" pitchFamily="34" charset="0"/>
              </a:rPr>
              <a:t>st</a:t>
            </a:r>
            <a:r>
              <a:rPr lang="en-US" i="1" dirty="0">
                <a:latin typeface="Gill Sans MT" panose="020B0502020104020203" pitchFamily="34" charset="0"/>
              </a:rPr>
              <a:t> century</a:t>
            </a:r>
          </a:p>
        </p:txBody>
      </p:sp>
    </p:spTree>
    <p:extLst>
      <p:ext uri="{BB962C8B-B14F-4D97-AF65-F5344CB8AC3E}">
        <p14:creationId xmlns:p14="http://schemas.microsoft.com/office/powerpoint/2010/main" val="20544724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2C0F43-584E-4A7C-A13E-498084337D8A}"/>
              </a:ext>
            </a:extLst>
          </p:cNvPr>
          <p:cNvSpPr>
            <a:spLocks noGrp="1"/>
          </p:cNvSpPr>
          <p:nvPr>
            <p:ph type="title"/>
          </p:nvPr>
        </p:nvSpPr>
        <p:spPr/>
        <p:txBody>
          <a:bodyPr/>
          <a:lstStyle/>
          <a:p>
            <a:r>
              <a:rPr lang="en-US" dirty="0">
                <a:latin typeface="Gill Sans MT" panose="020B0502020104020203" pitchFamily="34" charset="0"/>
              </a:rPr>
              <a:t>Treaty of 1855: compensation</a:t>
            </a:r>
          </a:p>
        </p:txBody>
      </p:sp>
      <p:sp>
        <p:nvSpPr>
          <p:cNvPr id="3" name="Content Placeholder 2">
            <a:extLst>
              <a:ext uri="{FF2B5EF4-FFF2-40B4-BE49-F238E27FC236}">
                <a16:creationId xmlns:a16="http://schemas.microsoft.com/office/drawing/2014/main" xmlns="" id="{F2C8FCAC-9157-466B-B34A-2B5AAB6D6AD9}"/>
              </a:ext>
            </a:extLst>
          </p:cNvPr>
          <p:cNvSpPr>
            <a:spLocks noGrp="1"/>
          </p:cNvSpPr>
          <p:nvPr>
            <p:ph idx="1"/>
          </p:nvPr>
        </p:nvSpPr>
        <p:spPr/>
        <p:txBody>
          <a:bodyPr/>
          <a:lstStyle/>
          <a:p>
            <a:r>
              <a:rPr lang="en-US" dirty="0">
                <a:latin typeface="Gill Sans MT" panose="020B0502020104020203" pitchFamily="34" charset="0"/>
              </a:rPr>
              <a:t>Article 4:  $200,000 to be paid to tribe:</a:t>
            </a:r>
          </a:p>
          <a:p>
            <a:pPr lvl="1"/>
            <a:r>
              <a:rPr lang="en-US" dirty="0">
                <a:latin typeface="Gill Sans MT" panose="020B0502020104020203" pitchFamily="34" charset="0"/>
              </a:rPr>
              <a:t>$60,000 in first year for removal to reservation</a:t>
            </a:r>
          </a:p>
          <a:p>
            <a:pPr lvl="1"/>
            <a:r>
              <a:rPr lang="en-US" dirty="0">
                <a:latin typeface="Gill Sans MT" panose="020B0502020104020203" pitchFamily="34" charset="0"/>
              </a:rPr>
              <a:t>Rest paid in 5-year increments:</a:t>
            </a:r>
          </a:p>
          <a:p>
            <a:pPr lvl="2"/>
            <a:r>
              <a:rPr lang="en-US" dirty="0">
                <a:latin typeface="Gill Sans MT" panose="020B0502020104020203" pitchFamily="34" charset="0"/>
              </a:rPr>
              <a:t>$10,000/year for first 5 years</a:t>
            </a:r>
          </a:p>
          <a:p>
            <a:pPr lvl="2"/>
            <a:r>
              <a:rPr lang="en-US" dirty="0">
                <a:latin typeface="Gill Sans MT" panose="020B0502020104020203" pitchFamily="34" charset="0"/>
              </a:rPr>
              <a:t>$8,000/year for second 5 years</a:t>
            </a:r>
          </a:p>
          <a:p>
            <a:pPr lvl="2"/>
            <a:r>
              <a:rPr lang="en-US" dirty="0">
                <a:latin typeface="Gill Sans MT" panose="020B0502020104020203" pitchFamily="34" charset="0"/>
              </a:rPr>
              <a:t>$6,000/year for third 5 years</a:t>
            </a:r>
          </a:p>
          <a:p>
            <a:pPr lvl="2"/>
            <a:r>
              <a:rPr lang="en-US" dirty="0">
                <a:latin typeface="Gill Sans MT" panose="020B0502020104020203" pitchFamily="34" charset="0"/>
              </a:rPr>
              <a:t>$4,000/year for fourth 5 years</a:t>
            </a:r>
          </a:p>
          <a:p>
            <a:pPr lvl="1"/>
            <a:r>
              <a:rPr lang="en-US" dirty="0">
                <a:latin typeface="Gill Sans MT" panose="020B0502020104020203" pitchFamily="34" charset="0"/>
              </a:rPr>
              <a:t>President of the US has complete discretion on what to spend the money on for the benefit of the tribe, but can be advised by Indian superintendent and tribes about their wishes</a:t>
            </a:r>
          </a:p>
          <a:p>
            <a:pPr lvl="2"/>
            <a:endParaRPr lang="en-US" dirty="0">
              <a:latin typeface="Gill Sans MT" panose="020B0502020104020203" pitchFamily="34" charset="0"/>
            </a:endParaRPr>
          </a:p>
          <a:p>
            <a:pPr lvl="2"/>
            <a:endParaRPr lang="en-US" dirty="0">
              <a:latin typeface="Gill Sans MT" panose="020B0502020104020203" pitchFamily="34" charset="0"/>
            </a:endParaRPr>
          </a:p>
        </p:txBody>
      </p:sp>
    </p:spTree>
    <p:extLst>
      <p:ext uri="{BB962C8B-B14F-4D97-AF65-F5344CB8AC3E}">
        <p14:creationId xmlns:p14="http://schemas.microsoft.com/office/powerpoint/2010/main" val="37526898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2C0F43-584E-4A7C-A13E-498084337D8A}"/>
              </a:ext>
            </a:extLst>
          </p:cNvPr>
          <p:cNvSpPr>
            <a:spLocks noGrp="1"/>
          </p:cNvSpPr>
          <p:nvPr>
            <p:ph type="title"/>
          </p:nvPr>
        </p:nvSpPr>
        <p:spPr/>
        <p:txBody>
          <a:bodyPr/>
          <a:lstStyle/>
          <a:p>
            <a:r>
              <a:rPr lang="en-US" dirty="0">
                <a:latin typeface="Gill Sans MT" panose="020B0502020104020203" pitchFamily="34" charset="0"/>
              </a:rPr>
              <a:t>Treaty of 1855: US to provide civilizing services</a:t>
            </a:r>
          </a:p>
        </p:txBody>
      </p:sp>
      <p:sp>
        <p:nvSpPr>
          <p:cNvPr id="3" name="Content Placeholder 2">
            <a:extLst>
              <a:ext uri="{FF2B5EF4-FFF2-40B4-BE49-F238E27FC236}">
                <a16:creationId xmlns:a16="http://schemas.microsoft.com/office/drawing/2014/main" xmlns="" id="{F2C8FCAC-9157-466B-B34A-2B5AAB6D6AD9}"/>
              </a:ext>
            </a:extLst>
          </p:cNvPr>
          <p:cNvSpPr>
            <a:spLocks noGrp="1"/>
          </p:cNvSpPr>
          <p:nvPr>
            <p:ph idx="1"/>
          </p:nvPr>
        </p:nvSpPr>
        <p:spPr/>
        <p:txBody>
          <a:bodyPr>
            <a:normAutofit/>
          </a:bodyPr>
          <a:lstStyle/>
          <a:p>
            <a:r>
              <a:rPr lang="en-US" dirty="0">
                <a:latin typeface="Gill Sans MT" panose="020B0502020104020203" pitchFamily="34" charset="0"/>
              </a:rPr>
              <a:t>In addition to the indemnity provided by Article 4, the US promises to build, maintain, and pay the expenses of staff for 20 years:</a:t>
            </a:r>
          </a:p>
          <a:p>
            <a:r>
              <a:rPr lang="en-US" dirty="0">
                <a:latin typeface="Gill Sans MT" panose="020B0502020104020203" pitchFamily="34" charset="0"/>
              </a:rPr>
              <a:t>2 schools, including </a:t>
            </a:r>
            <a:r>
              <a:rPr lang="en-US" dirty="0"/>
              <a:t>furniture, books, and stationery (One school to be agricultural and industry)</a:t>
            </a:r>
          </a:p>
          <a:p>
            <a:r>
              <a:rPr lang="en-US" dirty="0">
                <a:latin typeface="Gill Sans MT" panose="020B0502020104020203" pitchFamily="34" charset="0"/>
              </a:rPr>
              <a:t>2 blacksmiths’ shops, 1 of which attached to tinsmith, 1 to gunsmith</a:t>
            </a:r>
          </a:p>
          <a:p>
            <a:r>
              <a:rPr lang="en-US" dirty="0"/>
              <a:t>1 carpenter's shop, 1 wagon and plough maker's shop plus necessary tools </a:t>
            </a:r>
          </a:p>
          <a:p>
            <a:r>
              <a:rPr lang="en-US" dirty="0">
                <a:latin typeface="Gill Sans MT" panose="020B0502020104020203" pitchFamily="34" charset="0"/>
              </a:rPr>
              <a:t>1 saw-mill and 1 flour mill</a:t>
            </a:r>
          </a:p>
          <a:p>
            <a:r>
              <a:rPr lang="en-US" dirty="0">
                <a:latin typeface="Gill Sans MT" panose="020B0502020104020203" pitchFamily="34" charset="0"/>
              </a:rPr>
              <a:t>1 hospital</a:t>
            </a:r>
          </a:p>
          <a:p>
            <a:endParaRPr lang="en-US" dirty="0">
              <a:latin typeface="Gill Sans MT" panose="020B0502020104020203" pitchFamily="34" charset="0"/>
            </a:endParaRPr>
          </a:p>
        </p:txBody>
      </p:sp>
    </p:spTree>
    <p:extLst>
      <p:ext uri="{BB962C8B-B14F-4D97-AF65-F5344CB8AC3E}">
        <p14:creationId xmlns:p14="http://schemas.microsoft.com/office/powerpoint/2010/main" val="9820709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2C0F43-584E-4A7C-A13E-498084337D8A}"/>
              </a:ext>
            </a:extLst>
          </p:cNvPr>
          <p:cNvSpPr>
            <a:spLocks noGrp="1"/>
          </p:cNvSpPr>
          <p:nvPr>
            <p:ph type="title"/>
          </p:nvPr>
        </p:nvSpPr>
        <p:spPr/>
        <p:txBody>
          <a:bodyPr/>
          <a:lstStyle/>
          <a:p>
            <a:r>
              <a:rPr lang="en-US" dirty="0">
                <a:latin typeface="Gill Sans MT" panose="020B0502020104020203" pitchFamily="34" charset="0"/>
              </a:rPr>
              <a:t>Treaty of 1855: people US to employ on reservation to help Indians</a:t>
            </a:r>
          </a:p>
        </p:txBody>
      </p:sp>
      <p:sp>
        <p:nvSpPr>
          <p:cNvPr id="3" name="Content Placeholder 2">
            <a:extLst>
              <a:ext uri="{FF2B5EF4-FFF2-40B4-BE49-F238E27FC236}">
                <a16:creationId xmlns:a16="http://schemas.microsoft.com/office/drawing/2014/main" xmlns="" id="{F2C8FCAC-9157-466B-B34A-2B5AAB6D6AD9}"/>
              </a:ext>
            </a:extLst>
          </p:cNvPr>
          <p:cNvSpPr>
            <a:spLocks noGrp="1"/>
          </p:cNvSpPr>
          <p:nvPr>
            <p:ph idx="1"/>
          </p:nvPr>
        </p:nvSpPr>
        <p:spPr/>
        <p:txBody>
          <a:bodyPr>
            <a:normAutofit lnSpcReduction="10000"/>
          </a:bodyPr>
          <a:lstStyle/>
          <a:p>
            <a:pPr marL="0" indent="0">
              <a:buNone/>
            </a:pPr>
            <a:r>
              <a:rPr lang="en-US" dirty="0"/>
              <a:t>To help in the instruction of the Indians:</a:t>
            </a:r>
          </a:p>
          <a:p>
            <a:r>
              <a:rPr lang="en-US" dirty="0">
                <a:latin typeface="Gill Sans MT" panose="020B0502020104020203" pitchFamily="34" charset="0"/>
              </a:rPr>
              <a:t>1 superintendent and 2 teachers</a:t>
            </a:r>
          </a:p>
          <a:p>
            <a:r>
              <a:rPr lang="en-US" dirty="0">
                <a:latin typeface="Gill Sans MT" panose="020B0502020104020203" pitchFamily="34" charset="0"/>
              </a:rPr>
              <a:t>1 </a:t>
            </a:r>
            <a:r>
              <a:rPr lang="en-US" dirty="0"/>
              <a:t>superintendent of farming and 2 farmers</a:t>
            </a:r>
          </a:p>
          <a:p>
            <a:r>
              <a:rPr lang="en-US" dirty="0"/>
              <a:t>2 blacksmiths </a:t>
            </a:r>
          </a:p>
          <a:p>
            <a:r>
              <a:rPr lang="en-US" dirty="0">
                <a:latin typeface="Gill Sans MT" panose="020B0502020104020203" pitchFamily="34" charset="0"/>
              </a:rPr>
              <a:t>1 </a:t>
            </a:r>
            <a:r>
              <a:rPr lang="en-US" dirty="0" err="1">
                <a:latin typeface="Gill Sans MT" panose="020B0502020104020203" pitchFamily="34" charset="0"/>
              </a:rPr>
              <a:t>tinner</a:t>
            </a:r>
            <a:endParaRPr lang="en-US" dirty="0">
              <a:latin typeface="Gill Sans MT" panose="020B0502020104020203" pitchFamily="34" charset="0"/>
            </a:endParaRPr>
          </a:p>
          <a:p>
            <a:r>
              <a:rPr lang="en-US" dirty="0">
                <a:latin typeface="Gill Sans MT" panose="020B0502020104020203" pitchFamily="34" charset="0"/>
              </a:rPr>
              <a:t>1 gunsmith</a:t>
            </a:r>
          </a:p>
          <a:p>
            <a:r>
              <a:rPr lang="en-US" dirty="0">
                <a:latin typeface="Gill Sans MT" panose="020B0502020104020203" pitchFamily="34" charset="0"/>
              </a:rPr>
              <a:t>1 carpenter, </a:t>
            </a:r>
          </a:p>
          <a:p>
            <a:r>
              <a:rPr lang="en-US" dirty="0">
                <a:latin typeface="Gill Sans MT" panose="020B0502020104020203" pitchFamily="34" charset="0"/>
              </a:rPr>
              <a:t>1 wagon and plough maker</a:t>
            </a:r>
          </a:p>
          <a:p>
            <a:r>
              <a:rPr lang="en-US" dirty="0">
                <a:latin typeface="Gill Sans MT" panose="020B0502020104020203" pitchFamily="34" charset="0"/>
              </a:rPr>
              <a:t>1 physician</a:t>
            </a:r>
          </a:p>
        </p:txBody>
      </p:sp>
    </p:spTree>
    <p:extLst>
      <p:ext uri="{BB962C8B-B14F-4D97-AF65-F5344CB8AC3E}">
        <p14:creationId xmlns:p14="http://schemas.microsoft.com/office/powerpoint/2010/main" val="9070826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2C0F43-584E-4A7C-A13E-498084337D8A}"/>
              </a:ext>
            </a:extLst>
          </p:cNvPr>
          <p:cNvSpPr>
            <a:spLocks noGrp="1"/>
          </p:cNvSpPr>
          <p:nvPr>
            <p:ph type="title"/>
          </p:nvPr>
        </p:nvSpPr>
        <p:spPr/>
        <p:txBody>
          <a:bodyPr/>
          <a:lstStyle/>
          <a:p>
            <a:r>
              <a:rPr lang="en-US" dirty="0">
                <a:latin typeface="Gill Sans MT" panose="020B0502020104020203" pitchFamily="34" charset="0"/>
              </a:rPr>
              <a:t>Treaty of 1855: more help from US</a:t>
            </a:r>
          </a:p>
        </p:txBody>
      </p:sp>
      <p:sp>
        <p:nvSpPr>
          <p:cNvPr id="3" name="Content Placeholder 2">
            <a:extLst>
              <a:ext uri="{FF2B5EF4-FFF2-40B4-BE49-F238E27FC236}">
                <a16:creationId xmlns:a16="http://schemas.microsoft.com/office/drawing/2014/main" xmlns="" id="{F2C8FCAC-9157-466B-B34A-2B5AAB6D6AD9}"/>
              </a:ext>
            </a:extLst>
          </p:cNvPr>
          <p:cNvSpPr>
            <a:spLocks noGrp="1"/>
          </p:cNvSpPr>
          <p:nvPr>
            <p:ph idx="1"/>
          </p:nvPr>
        </p:nvSpPr>
        <p:spPr/>
        <p:txBody>
          <a:bodyPr>
            <a:normAutofit/>
          </a:bodyPr>
          <a:lstStyle/>
          <a:p>
            <a:r>
              <a:rPr lang="en-US" dirty="0">
                <a:latin typeface="Gill Sans MT" panose="020B0502020104020203" pitchFamily="34" charset="0"/>
              </a:rPr>
              <a:t>All expenses of Article 4 to be in </a:t>
            </a:r>
            <a:r>
              <a:rPr lang="en-US" i="1" dirty="0">
                <a:latin typeface="Gill Sans MT" panose="020B0502020104020203" pitchFamily="34" charset="0"/>
              </a:rPr>
              <a:t>addition to </a:t>
            </a:r>
            <a:r>
              <a:rPr lang="en-US" dirty="0">
                <a:latin typeface="Gill Sans MT" panose="020B0502020104020203" pitchFamily="34" charset="0"/>
              </a:rPr>
              <a:t>the</a:t>
            </a:r>
            <a:r>
              <a:rPr lang="en-US" i="1" dirty="0">
                <a:latin typeface="Gill Sans MT" panose="020B0502020104020203" pitchFamily="34" charset="0"/>
              </a:rPr>
              <a:t> “</a:t>
            </a:r>
            <a:r>
              <a:rPr lang="en-US" dirty="0">
                <a:latin typeface="Gill Sans MT" panose="020B0502020104020203" pitchFamily="34" charset="0"/>
              </a:rPr>
              <a:t>annuities” of Article 4</a:t>
            </a:r>
          </a:p>
          <a:p>
            <a:r>
              <a:rPr lang="en-US" dirty="0">
                <a:latin typeface="Gill Sans MT" panose="020B0502020104020203" pitchFamily="34" charset="0"/>
              </a:rPr>
              <a:t>No charge for shipping goods purchased for Indians under Article 4 annuities.</a:t>
            </a:r>
          </a:p>
          <a:p>
            <a:r>
              <a:rPr lang="en-US" dirty="0">
                <a:latin typeface="Gill Sans MT" panose="020B0502020104020203" pitchFamily="34" charset="0"/>
              </a:rPr>
              <a:t>Chief to be paid $500/year for his services, and given house and 10 acres as long as he’s chief.</a:t>
            </a:r>
          </a:p>
        </p:txBody>
      </p:sp>
    </p:spTree>
    <p:extLst>
      <p:ext uri="{BB962C8B-B14F-4D97-AF65-F5344CB8AC3E}">
        <p14:creationId xmlns:p14="http://schemas.microsoft.com/office/powerpoint/2010/main" val="3517703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2C0F43-584E-4A7C-A13E-498084337D8A}"/>
              </a:ext>
            </a:extLst>
          </p:cNvPr>
          <p:cNvSpPr>
            <a:spLocks noGrp="1"/>
          </p:cNvSpPr>
          <p:nvPr>
            <p:ph type="title"/>
          </p:nvPr>
        </p:nvSpPr>
        <p:spPr/>
        <p:txBody>
          <a:bodyPr/>
          <a:lstStyle/>
          <a:p>
            <a:r>
              <a:rPr lang="en-US" dirty="0">
                <a:latin typeface="Gill Sans MT" panose="020B0502020104020203" pitchFamily="34" charset="0"/>
              </a:rPr>
              <a:t>Treaty of 1855: annuities aren’t personal (Article 7)</a:t>
            </a:r>
          </a:p>
        </p:txBody>
      </p:sp>
      <p:sp>
        <p:nvSpPr>
          <p:cNvPr id="3" name="Content Placeholder 2">
            <a:extLst>
              <a:ext uri="{FF2B5EF4-FFF2-40B4-BE49-F238E27FC236}">
                <a16:creationId xmlns:a16="http://schemas.microsoft.com/office/drawing/2014/main" xmlns="" id="{F2C8FCAC-9157-466B-B34A-2B5AAB6D6AD9}"/>
              </a:ext>
            </a:extLst>
          </p:cNvPr>
          <p:cNvSpPr>
            <a:spLocks noGrp="1"/>
          </p:cNvSpPr>
          <p:nvPr>
            <p:ph idx="1"/>
          </p:nvPr>
        </p:nvSpPr>
        <p:spPr/>
        <p:txBody>
          <a:bodyPr/>
          <a:lstStyle/>
          <a:p>
            <a:r>
              <a:rPr lang="en-US" dirty="0">
                <a:latin typeface="Gill Sans MT" panose="020B0502020104020203" pitchFamily="34" charset="0"/>
              </a:rPr>
              <a:t>Article 4 can’t be used to satisfy personal debts of Indians </a:t>
            </a:r>
          </a:p>
        </p:txBody>
      </p:sp>
    </p:spTree>
    <p:extLst>
      <p:ext uri="{BB962C8B-B14F-4D97-AF65-F5344CB8AC3E}">
        <p14:creationId xmlns:p14="http://schemas.microsoft.com/office/powerpoint/2010/main" val="19910697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2C0F43-584E-4A7C-A13E-498084337D8A}"/>
              </a:ext>
            </a:extLst>
          </p:cNvPr>
          <p:cNvSpPr>
            <a:spLocks noGrp="1"/>
          </p:cNvSpPr>
          <p:nvPr>
            <p:ph type="title"/>
          </p:nvPr>
        </p:nvSpPr>
        <p:spPr/>
        <p:txBody>
          <a:bodyPr/>
          <a:lstStyle/>
          <a:p>
            <a:r>
              <a:rPr lang="en-US" dirty="0">
                <a:latin typeface="Gill Sans MT" panose="020B0502020104020203" pitchFamily="34" charset="0"/>
              </a:rPr>
              <a:t>Treaty of 1855: prohibition </a:t>
            </a:r>
          </a:p>
        </p:txBody>
      </p:sp>
      <p:sp>
        <p:nvSpPr>
          <p:cNvPr id="3" name="Content Placeholder 2">
            <a:extLst>
              <a:ext uri="{FF2B5EF4-FFF2-40B4-BE49-F238E27FC236}">
                <a16:creationId xmlns:a16="http://schemas.microsoft.com/office/drawing/2014/main" xmlns="" id="{F2C8FCAC-9157-466B-B34A-2B5AAB6D6AD9}"/>
              </a:ext>
            </a:extLst>
          </p:cNvPr>
          <p:cNvSpPr>
            <a:spLocks noGrp="1"/>
          </p:cNvSpPr>
          <p:nvPr>
            <p:ph idx="1"/>
          </p:nvPr>
        </p:nvSpPr>
        <p:spPr/>
        <p:txBody>
          <a:bodyPr/>
          <a:lstStyle/>
          <a:p>
            <a:r>
              <a:rPr lang="en-US" dirty="0">
                <a:latin typeface="Gill Sans MT" panose="020B0502020104020203" pitchFamily="34" charset="0"/>
              </a:rPr>
              <a:t>“</a:t>
            </a:r>
            <a:r>
              <a:rPr lang="en-US" dirty="0"/>
              <a:t>The Nez </a:t>
            </a:r>
            <a:r>
              <a:rPr lang="en-US" dirty="0" err="1"/>
              <a:t>Perces</a:t>
            </a:r>
            <a:r>
              <a:rPr lang="en-US" dirty="0"/>
              <a:t> desire to exclude from their reservation the use of ardent spirits, and to prevent their people from drinking the same; and therefore it is provided that any Indian belonging to said tribe who is guilty of bringing liquor into said reservation, or who drinks liquor, may have his or her proportion of the annuities withheld from him or her for such time as the President may determine. ”</a:t>
            </a:r>
            <a:endParaRPr lang="en-US" dirty="0">
              <a:latin typeface="Gill Sans MT" panose="020B0502020104020203" pitchFamily="34" charset="0"/>
            </a:endParaRPr>
          </a:p>
        </p:txBody>
      </p:sp>
    </p:spTree>
    <p:extLst>
      <p:ext uri="{BB962C8B-B14F-4D97-AF65-F5344CB8AC3E}">
        <p14:creationId xmlns:p14="http://schemas.microsoft.com/office/powerpoint/2010/main" val="17604902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2C0F43-584E-4A7C-A13E-498084337D8A}"/>
              </a:ext>
            </a:extLst>
          </p:cNvPr>
          <p:cNvSpPr>
            <a:spLocks noGrp="1"/>
          </p:cNvSpPr>
          <p:nvPr>
            <p:ph type="title"/>
          </p:nvPr>
        </p:nvSpPr>
        <p:spPr/>
        <p:txBody>
          <a:bodyPr/>
          <a:lstStyle/>
          <a:p>
            <a:r>
              <a:rPr lang="en-US" dirty="0">
                <a:latin typeface="Gill Sans MT" panose="020B0502020104020203" pitchFamily="34" charset="0"/>
              </a:rPr>
              <a:t>Treaty of 1855: Indian promises (Article 8)</a:t>
            </a:r>
          </a:p>
        </p:txBody>
      </p:sp>
      <p:sp>
        <p:nvSpPr>
          <p:cNvPr id="3" name="Content Placeholder 2">
            <a:extLst>
              <a:ext uri="{FF2B5EF4-FFF2-40B4-BE49-F238E27FC236}">
                <a16:creationId xmlns:a16="http://schemas.microsoft.com/office/drawing/2014/main" xmlns="" id="{F2C8FCAC-9157-466B-B34A-2B5AAB6D6AD9}"/>
              </a:ext>
            </a:extLst>
          </p:cNvPr>
          <p:cNvSpPr>
            <a:spLocks noGrp="1"/>
          </p:cNvSpPr>
          <p:nvPr>
            <p:ph idx="1"/>
          </p:nvPr>
        </p:nvSpPr>
        <p:spPr/>
        <p:txBody>
          <a:bodyPr/>
          <a:lstStyle/>
          <a:p>
            <a:pPr marL="0" indent="0">
              <a:buNone/>
            </a:pPr>
            <a:r>
              <a:rPr lang="en-US" dirty="0">
                <a:latin typeface="Gill Sans MT" panose="020B0502020104020203" pitchFamily="34" charset="0"/>
              </a:rPr>
              <a:t>In general, Nez Perce promise the following:</a:t>
            </a:r>
          </a:p>
          <a:p>
            <a:pPr marL="514350" indent="-514350">
              <a:buFont typeface="+mj-lt"/>
              <a:buAutoNum type="arabicPeriod"/>
            </a:pPr>
            <a:r>
              <a:rPr lang="en-US" dirty="0">
                <a:latin typeface="Gill Sans MT" panose="020B0502020104020203" pitchFamily="34" charset="0"/>
              </a:rPr>
              <a:t>To be dependent on the US and be friendly to US citizens</a:t>
            </a:r>
          </a:p>
          <a:p>
            <a:pPr marL="514350" indent="-514350">
              <a:buFont typeface="+mj-lt"/>
              <a:buAutoNum type="arabicPeriod"/>
            </a:pPr>
            <a:r>
              <a:rPr lang="en-US" dirty="0">
                <a:latin typeface="Gill Sans MT" panose="020B0502020104020203" pitchFamily="34" charset="0"/>
              </a:rPr>
              <a:t>Will not make war on other Indian bands or nations except in self-defense</a:t>
            </a:r>
          </a:p>
          <a:p>
            <a:pPr marL="514350" indent="-514350">
              <a:buFont typeface="+mj-lt"/>
              <a:buAutoNum type="arabicPeriod"/>
            </a:pPr>
            <a:r>
              <a:rPr lang="en-US" dirty="0">
                <a:latin typeface="Gill Sans MT" panose="020B0502020104020203" pitchFamily="34" charset="0"/>
              </a:rPr>
              <a:t>Will permit withholding of annuities for payment of damages to property of US citizens or other Indians</a:t>
            </a:r>
          </a:p>
          <a:p>
            <a:pPr marL="514350" indent="-514350">
              <a:buFont typeface="+mj-lt"/>
              <a:buAutoNum type="arabicPeriod"/>
            </a:pPr>
            <a:r>
              <a:rPr lang="en-US" dirty="0">
                <a:latin typeface="Gill Sans MT" panose="020B0502020104020203" pitchFamily="34" charset="0"/>
              </a:rPr>
              <a:t>Won’t shelter or conceal criminals and will give them up to authorities for trial</a:t>
            </a:r>
          </a:p>
          <a:p>
            <a:pPr marL="0" indent="0">
              <a:buNone/>
            </a:pPr>
            <a:endParaRPr lang="en-US" dirty="0">
              <a:latin typeface="Gill Sans MT" panose="020B0502020104020203" pitchFamily="34" charset="0"/>
            </a:endParaRPr>
          </a:p>
          <a:p>
            <a:endParaRPr lang="en-US" dirty="0">
              <a:latin typeface="Gill Sans MT" panose="020B0502020104020203" pitchFamily="34" charset="0"/>
            </a:endParaRPr>
          </a:p>
        </p:txBody>
      </p:sp>
    </p:spTree>
    <p:extLst>
      <p:ext uri="{BB962C8B-B14F-4D97-AF65-F5344CB8AC3E}">
        <p14:creationId xmlns:p14="http://schemas.microsoft.com/office/powerpoint/2010/main" val="16656670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2C0F43-584E-4A7C-A13E-498084337D8A}"/>
              </a:ext>
            </a:extLst>
          </p:cNvPr>
          <p:cNvSpPr>
            <a:spLocks noGrp="1"/>
          </p:cNvSpPr>
          <p:nvPr>
            <p:ph type="title"/>
          </p:nvPr>
        </p:nvSpPr>
        <p:spPr/>
        <p:txBody>
          <a:bodyPr/>
          <a:lstStyle/>
          <a:p>
            <a:r>
              <a:rPr lang="en-US" dirty="0">
                <a:latin typeface="Gill Sans MT" panose="020B0502020104020203" pitchFamily="34" charset="0"/>
              </a:rPr>
              <a:t>Treaty of 1863:</a:t>
            </a:r>
          </a:p>
        </p:txBody>
      </p:sp>
      <p:sp>
        <p:nvSpPr>
          <p:cNvPr id="3" name="Content Placeholder 2">
            <a:extLst>
              <a:ext uri="{FF2B5EF4-FFF2-40B4-BE49-F238E27FC236}">
                <a16:creationId xmlns:a16="http://schemas.microsoft.com/office/drawing/2014/main" xmlns="" id="{F2C8FCAC-9157-466B-B34A-2B5AAB6D6AD9}"/>
              </a:ext>
            </a:extLst>
          </p:cNvPr>
          <p:cNvSpPr>
            <a:spLocks noGrp="1"/>
          </p:cNvSpPr>
          <p:nvPr>
            <p:ph sz="half" idx="1"/>
          </p:nvPr>
        </p:nvSpPr>
        <p:spPr/>
        <p:txBody>
          <a:bodyPr/>
          <a:lstStyle/>
          <a:p>
            <a:pPr marL="0" indent="0">
              <a:buNone/>
            </a:pPr>
            <a:r>
              <a:rPr lang="en-US" dirty="0">
                <a:latin typeface="Gill Sans MT" panose="020B0502020104020203" pitchFamily="34" charset="0"/>
              </a:rPr>
              <a:t>Drafted after gold on Nez Perce land discovered in 1860 </a:t>
            </a:r>
          </a:p>
          <a:p>
            <a:r>
              <a:rPr lang="en-US" dirty="0">
                <a:latin typeface="Gill Sans MT" panose="020B0502020104020203" pitchFamily="34" charset="0"/>
              </a:rPr>
              <a:t>Article 1:</a:t>
            </a:r>
          </a:p>
          <a:p>
            <a:pPr lvl="1"/>
            <a:r>
              <a:rPr lang="en-US" dirty="0">
                <a:latin typeface="Gill Sans MT" panose="020B0502020104020203" pitchFamily="34" charset="0"/>
              </a:rPr>
              <a:t>Cedes 7.5 million acres</a:t>
            </a:r>
          </a:p>
          <a:p>
            <a:r>
              <a:rPr lang="en-US" dirty="0">
                <a:latin typeface="Gill Sans MT" panose="020B0502020104020203" pitchFamily="34" charset="0"/>
              </a:rPr>
              <a:t>Article 2:</a:t>
            </a:r>
          </a:p>
          <a:p>
            <a:pPr lvl="1"/>
            <a:r>
              <a:rPr lang="en-US" dirty="0">
                <a:latin typeface="Gill Sans MT" panose="020B0502020104020203" pitchFamily="34" charset="0"/>
              </a:rPr>
              <a:t>Retains 750,000 acres </a:t>
            </a:r>
          </a:p>
        </p:txBody>
      </p:sp>
      <p:pic>
        <p:nvPicPr>
          <p:cNvPr id="6" name="Content Placeholder 5">
            <a:extLst>
              <a:ext uri="{FF2B5EF4-FFF2-40B4-BE49-F238E27FC236}">
                <a16:creationId xmlns:a16="http://schemas.microsoft.com/office/drawing/2014/main" xmlns="" id="{19751761-99EF-41FB-8065-B209AF84B7B9}"/>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648446" y="1359568"/>
            <a:ext cx="6537439" cy="5232486"/>
          </a:xfrm>
        </p:spPr>
      </p:pic>
    </p:spTree>
    <p:extLst>
      <p:ext uri="{BB962C8B-B14F-4D97-AF65-F5344CB8AC3E}">
        <p14:creationId xmlns:p14="http://schemas.microsoft.com/office/powerpoint/2010/main" val="19274226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2C0F43-584E-4A7C-A13E-498084337D8A}"/>
              </a:ext>
            </a:extLst>
          </p:cNvPr>
          <p:cNvSpPr>
            <a:spLocks noGrp="1"/>
          </p:cNvSpPr>
          <p:nvPr>
            <p:ph type="title"/>
          </p:nvPr>
        </p:nvSpPr>
        <p:spPr/>
        <p:txBody>
          <a:bodyPr/>
          <a:lstStyle/>
          <a:p>
            <a:r>
              <a:rPr lang="en-US" dirty="0">
                <a:latin typeface="Gill Sans MT" panose="020B0502020104020203" pitchFamily="34" charset="0"/>
              </a:rPr>
              <a:t>Treaty of 1863:  Article 3 and 4</a:t>
            </a:r>
          </a:p>
        </p:txBody>
      </p:sp>
      <p:sp>
        <p:nvSpPr>
          <p:cNvPr id="3" name="Content Placeholder 2">
            <a:extLst>
              <a:ext uri="{FF2B5EF4-FFF2-40B4-BE49-F238E27FC236}">
                <a16:creationId xmlns:a16="http://schemas.microsoft.com/office/drawing/2014/main" xmlns="" id="{F2C8FCAC-9157-466B-B34A-2B5AAB6D6AD9}"/>
              </a:ext>
            </a:extLst>
          </p:cNvPr>
          <p:cNvSpPr>
            <a:spLocks noGrp="1"/>
          </p:cNvSpPr>
          <p:nvPr>
            <p:ph idx="1"/>
          </p:nvPr>
        </p:nvSpPr>
        <p:spPr/>
        <p:txBody>
          <a:bodyPr/>
          <a:lstStyle/>
          <a:p>
            <a:r>
              <a:rPr lang="en-US" dirty="0">
                <a:latin typeface="Gill Sans MT" panose="020B0502020104020203" pitchFamily="34" charset="0"/>
              </a:rPr>
              <a:t>Article 3: President to have reservation surveyed and divided</a:t>
            </a:r>
          </a:p>
          <a:p>
            <a:r>
              <a:rPr lang="en-US" dirty="0">
                <a:latin typeface="Gill Sans MT" panose="020B0502020104020203" pitchFamily="34" charset="0"/>
              </a:rPr>
              <a:t>Article 4: Additional $265,500 provided</a:t>
            </a:r>
          </a:p>
          <a:p>
            <a:endParaRPr lang="en-US" dirty="0">
              <a:latin typeface="Gill Sans MT" panose="020B0502020104020203" pitchFamily="34" charset="0"/>
            </a:endParaRPr>
          </a:p>
        </p:txBody>
      </p:sp>
    </p:spTree>
    <p:extLst>
      <p:ext uri="{BB962C8B-B14F-4D97-AF65-F5344CB8AC3E}">
        <p14:creationId xmlns:p14="http://schemas.microsoft.com/office/powerpoint/2010/main" val="13043453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2C0F43-584E-4A7C-A13E-498084337D8A}"/>
              </a:ext>
            </a:extLst>
          </p:cNvPr>
          <p:cNvSpPr>
            <a:spLocks noGrp="1"/>
          </p:cNvSpPr>
          <p:nvPr>
            <p:ph type="title"/>
          </p:nvPr>
        </p:nvSpPr>
        <p:spPr/>
        <p:txBody>
          <a:bodyPr/>
          <a:lstStyle/>
          <a:p>
            <a:r>
              <a:rPr lang="en-US" dirty="0">
                <a:latin typeface="Gill Sans MT" panose="020B0502020104020203" pitchFamily="34" charset="0"/>
              </a:rPr>
              <a:t>Treaty of 1863:  Article 5</a:t>
            </a:r>
          </a:p>
        </p:txBody>
      </p:sp>
      <p:sp>
        <p:nvSpPr>
          <p:cNvPr id="3" name="Content Placeholder 2">
            <a:extLst>
              <a:ext uri="{FF2B5EF4-FFF2-40B4-BE49-F238E27FC236}">
                <a16:creationId xmlns:a16="http://schemas.microsoft.com/office/drawing/2014/main" xmlns="" id="{F2C8FCAC-9157-466B-B34A-2B5AAB6D6AD9}"/>
              </a:ext>
            </a:extLst>
          </p:cNvPr>
          <p:cNvSpPr>
            <a:spLocks noGrp="1"/>
          </p:cNvSpPr>
          <p:nvPr>
            <p:ph idx="1"/>
          </p:nvPr>
        </p:nvSpPr>
        <p:spPr/>
        <p:txBody>
          <a:bodyPr/>
          <a:lstStyle/>
          <a:p>
            <a:r>
              <a:rPr lang="en-US" dirty="0">
                <a:latin typeface="Gill Sans MT" panose="020B0502020104020203" pitchFamily="34" charset="0"/>
              </a:rPr>
              <a:t>Buildings and personnel promised in 1855 treaty haven’t been provided, but will be, real soon now….</a:t>
            </a:r>
          </a:p>
          <a:p>
            <a:r>
              <a:rPr lang="en-US" dirty="0">
                <a:latin typeface="Gill Sans MT" panose="020B0502020104020203" pitchFamily="34" charset="0"/>
              </a:rPr>
              <a:t>NEW: tribe will elect head chief and two sub-chiefs with whom US authorities can deal</a:t>
            </a:r>
          </a:p>
          <a:p>
            <a:endParaRPr lang="en-US" dirty="0">
              <a:latin typeface="Gill Sans MT" panose="020B0502020104020203" pitchFamily="34" charset="0"/>
            </a:endParaRPr>
          </a:p>
          <a:p>
            <a:endParaRPr lang="en-US" dirty="0">
              <a:latin typeface="Gill Sans MT" panose="020B0502020104020203" pitchFamily="34" charset="0"/>
            </a:endParaRPr>
          </a:p>
        </p:txBody>
      </p:sp>
    </p:spTree>
    <p:extLst>
      <p:ext uri="{BB962C8B-B14F-4D97-AF65-F5344CB8AC3E}">
        <p14:creationId xmlns:p14="http://schemas.microsoft.com/office/powerpoint/2010/main" val="13760913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2C0F43-584E-4A7C-A13E-498084337D8A}"/>
              </a:ext>
            </a:extLst>
          </p:cNvPr>
          <p:cNvSpPr>
            <a:spLocks noGrp="1"/>
          </p:cNvSpPr>
          <p:nvPr>
            <p:ph type="title"/>
          </p:nvPr>
        </p:nvSpPr>
        <p:spPr/>
        <p:txBody>
          <a:bodyPr/>
          <a:lstStyle/>
          <a:p>
            <a:r>
              <a:rPr lang="en-US" dirty="0">
                <a:latin typeface="Gill Sans MT" panose="020B0502020104020203" pitchFamily="34" charset="0"/>
              </a:rPr>
              <a:t>Treaty of 1863: Article 8</a:t>
            </a:r>
          </a:p>
        </p:txBody>
      </p:sp>
      <p:sp>
        <p:nvSpPr>
          <p:cNvPr id="3" name="Content Placeholder 2">
            <a:extLst>
              <a:ext uri="{FF2B5EF4-FFF2-40B4-BE49-F238E27FC236}">
                <a16:creationId xmlns:a16="http://schemas.microsoft.com/office/drawing/2014/main" xmlns="" id="{F2C8FCAC-9157-466B-B34A-2B5AAB6D6AD9}"/>
              </a:ext>
            </a:extLst>
          </p:cNvPr>
          <p:cNvSpPr>
            <a:spLocks noGrp="1"/>
          </p:cNvSpPr>
          <p:nvPr>
            <p:ph idx="1"/>
          </p:nvPr>
        </p:nvSpPr>
        <p:spPr/>
        <p:txBody>
          <a:bodyPr/>
          <a:lstStyle/>
          <a:p>
            <a:r>
              <a:rPr lang="en-US" dirty="0">
                <a:latin typeface="Gill Sans MT" panose="020B0502020104020203" pitchFamily="34" charset="0"/>
              </a:rPr>
              <a:t>All other provisions of treaty of 1863 reaffirmed</a:t>
            </a:r>
          </a:p>
        </p:txBody>
      </p:sp>
    </p:spTree>
    <p:extLst>
      <p:ext uri="{BB962C8B-B14F-4D97-AF65-F5344CB8AC3E}">
        <p14:creationId xmlns:p14="http://schemas.microsoft.com/office/powerpoint/2010/main" val="12127612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2C0F43-584E-4A7C-A13E-498084337D8A}"/>
              </a:ext>
            </a:extLst>
          </p:cNvPr>
          <p:cNvSpPr>
            <a:spLocks noGrp="1"/>
          </p:cNvSpPr>
          <p:nvPr>
            <p:ph type="title"/>
          </p:nvPr>
        </p:nvSpPr>
        <p:spPr/>
        <p:txBody>
          <a:bodyPr/>
          <a:lstStyle/>
          <a:p>
            <a:r>
              <a:rPr lang="en-US" dirty="0">
                <a:latin typeface="Gill Sans MT" panose="020B0502020104020203" pitchFamily="34" charset="0"/>
              </a:rPr>
              <a:t>Treaty of 1868</a:t>
            </a:r>
          </a:p>
        </p:txBody>
      </p:sp>
      <p:sp>
        <p:nvSpPr>
          <p:cNvPr id="3" name="Content Placeholder 2">
            <a:extLst>
              <a:ext uri="{FF2B5EF4-FFF2-40B4-BE49-F238E27FC236}">
                <a16:creationId xmlns:a16="http://schemas.microsoft.com/office/drawing/2014/main" xmlns="" id="{F2C8FCAC-9157-466B-B34A-2B5AAB6D6AD9}"/>
              </a:ext>
            </a:extLst>
          </p:cNvPr>
          <p:cNvSpPr>
            <a:spLocks noGrp="1"/>
          </p:cNvSpPr>
          <p:nvPr>
            <p:ph idx="1"/>
          </p:nvPr>
        </p:nvSpPr>
        <p:spPr/>
        <p:txBody>
          <a:bodyPr/>
          <a:lstStyle/>
          <a:p>
            <a:r>
              <a:rPr lang="en-US" dirty="0">
                <a:latin typeface="Gill Sans MT" panose="020B0502020104020203" pitchFamily="34" charset="0"/>
              </a:rPr>
              <a:t>Bizarrely short</a:t>
            </a:r>
          </a:p>
          <a:p>
            <a:r>
              <a:rPr lang="en-US" dirty="0">
                <a:latin typeface="Gill Sans MT" panose="020B0502020104020203" pitchFamily="34" charset="0"/>
              </a:rPr>
              <a:t>Main provision is article 2:</a:t>
            </a:r>
          </a:p>
          <a:p>
            <a:pPr marL="457200" lvl="1" indent="0">
              <a:buNone/>
            </a:pPr>
            <a:r>
              <a:rPr lang="en-US" dirty="0">
                <a:latin typeface="Gill Sans MT" panose="020B0502020104020203" pitchFamily="34" charset="0"/>
              </a:rPr>
              <a:t>It is further agreed between the parties hereto that the stipulations contained in the 8th article of the treaty of June 9th, 1863, relative to timber, are hereby annulled as far as the same provides that the United States shall be permitted to use thereof in the maintaining of forts or garrisons, </a:t>
            </a:r>
            <a:r>
              <a:rPr lang="en-US" dirty="0">
                <a:highlight>
                  <a:srgbClr val="FFFF00"/>
                </a:highlight>
                <a:latin typeface="Gill Sans MT" panose="020B0502020104020203" pitchFamily="34" charset="0"/>
              </a:rPr>
              <a:t>and that the said Indians shall have the aid of the military authorities to protect the timber upon their reservation, and that none of the same shall be cut or removed without the consent of the head-chief of the tribe, together with the consent of the agent and superintendent of Indian affairs, first being given in writing, which written consent shall state the part of the reservation upon which the timber is to be cut, and also the quantity, and the price to be paid therefor.</a:t>
            </a:r>
          </a:p>
        </p:txBody>
      </p:sp>
    </p:spTree>
    <p:extLst>
      <p:ext uri="{BB962C8B-B14F-4D97-AF65-F5344CB8AC3E}">
        <p14:creationId xmlns:p14="http://schemas.microsoft.com/office/powerpoint/2010/main" val="8672802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2C0F43-584E-4A7C-A13E-498084337D8A}"/>
              </a:ext>
            </a:extLst>
          </p:cNvPr>
          <p:cNvSpPr>
            <a:spLocks noGrp="1"/>
          </p:cNvSpPr>
          <p:nvPr>
            <p:ph type="title"/>
          </p:nvPr>
        </p:nvSpPr>
        <p:spPr/>
        <p:txBody>
          <a:bodyPr/>
          <a:lstStyle/>
          <a:p>
            <a:r>
              <a:rPr lang="en-US" dirty="0">
                <a:latin typeface="Gill Sans MT" panose="020B0502020104020203" pitchFamily="34" charset="0"/>
              </a:rPr>
              <a:t>Comparison of 1863 to 1868 timber language</a:t>
            </a:r>
          </a:p>
        </p:txBody>
      </p:sp>
      <p:sp>
        <p:nvSpPr>
          <p:cNvPr id="5" name="Text Placeholder 4">
            <a:extLst>
              <a:ext uri="{FF2B5EF4-FFF2-40B4-BE49-F238E27FC236}">
                <a16:creationId xmlns:a16="http://schemas.microsoft.com/office/drawing/2014/main" xmlns="" id="{D7CB3891-5434-4B35-A80D-5D82801F963C}"/>
              </a:ext>
            </a:extLst>
          </p:cNvPr>
          <p:cNvSpPr>
            <a:spLocks noGrp="1"/>
          </p:cNvSpPr>
          <p:nvPr>
            <p:ph type="body" idx="1"/>
          </p:nvPr>
        </p:nvSpPr>
        <p:spPr/>
        <p:txBody>
          <a:bodyPr/>
          <a:lstStyle/>
          <a:p>
            <a:r>
              <a:rPr lang="en-US" dirty="0"/>
              <a:t>1868</a:t>
            </a:r>
          </a:p>
        </p:txBody>
      </p:sp>
      <p:sp>
        <p:nvSpPr>
          <p:cNvPr id="3" name="Content Placeholder 2">
            <a:extLst>
              <a:ext uri="{FF2B5EF4-FFF2-40B4-BE49-F238E27FC236}">
                <a16:creationId xmlns:a16="http://schemas.microsoft.com/office/drawing/2014/main" xmlns="" id="{F2C8FCAC-9157-466B-B34A-2B5AAB6D6AD9}"/>
              </a:ext>
            </a:extLst>
          </p:cNvPr>
          <p:cNvSpPr>
            <a:spLocks noGrp="1"/>
          </p:cNvSpPr>
          <p:nvPr>
            <p:ph sz="half" idx="2"/>
          </p:nvPr>
        </p:nvSpPr>
        <p:spPr/>
        <p:txBody>
          <a:bodyPr>
            <a:normAutofit fontScale="85000" lnSpcReduction="20000"/>
          </a:bodyPr>
          <a:lstStyle/>
          <a:p>
            <a:pPr marL="0" indent="0">
              <a:buNone/>
            </a:pPr>
            <a:r>
              <a:rPr lang="en-US" dirty="0">
                <a:latin typeface="Gill Sans MT" panose="020B0502020104020203" pitchFamily="34" charset="0"/>
              </a:rPr>
              <a:t>Repeal of: </a:t>
            </a:r>
            <a:r>
              <a:rPr lang="en-US" dirty="0">
                <a:highlight>
                  <a:srgbClr val="FFFF00"/>
                </a:highlight>
                <a:latin typeface="Gill Sans MT" panose="020B0502020104020203" pitchFamily="34" charset="0"/>
              </a:rPr>
              <a:t>said Indians shall have the aid of the military authorities to protect the timber upon their reservation, and that none of the same shall be cut or removed without the consent of the head-chief of the tribe, together with the consent of the agent and superintendent of Indian affairs, first being given in writing, which written consent shall state the part of the reservation upon which the timber is to be cut, and also the quantity, and the price to be paid therefor.</a:t>
            </a:r>
          </a:p>
        </p:txBody>
      </p:sp>
      <p:sp>
        <p:nvSpPr>
          <p:cNvPr id="6" name="Text Placeholder 5">
            <a:extLst>
              <a:ext uri="{FF2B5EF4-FFF2-40B4-BE49-F238E27FC236}">
                <a16:creationId xmlns:a16="http://schemas.microsoft.com/office/drawing/2014/main" xmlns="" id="{D7E1E308-02CA-49D3-883E-72C72EF70809}"/>
              </a:ext>
            </a:extLst>
          </p:cNvPr>
          <p:cNvSpPr>
            <a:spLocks noGrp="1"/>
          </p:cNvSpPr>
          <p:nvPr>
            <p:ph type="body" sz="quarter" idx="3"/>
          </p:nvPr>
        </p:nvSpPr>
        <p:spPr/>
        <p:txBody>
          <a:bodyPr/>
          <a:lstStyle/>
          <a:p>
            <a:r>
              <a:rPr lang="en-US" dirty="0"/>
              <a:t>1863 language concerning timber</a:t>
            </a:r>
          </a:p>
        </p:txBody>
      </p:sp>
      <p:sp>
        <p:nvSpPr>
          <p:cNvPr id="7" name="Content Placeholder 6">
            <a:extLst>
              <a:ext uri="{FF2B5EF4-FFF2-40B4-BE49-F238E27FC236}">
                <a16:creationId xmlns:a16="http://schemas.microsoft.com/office/drawing/2014/main" xmlns="" id="{07792DB0-CA5E-4B48-9F17-E8A6AA492298}"/>
              </a:ext>
            </a:extLst>
          </p:cNvPr>
          <p:cNvSpPr>
            <a:spLocks noGrp="1"/>
          </p:cNvSpPr>
          <p:nvPr>
            <p:ph sz="quarter" idx="4"/>
          </p:nvPr>
        </p:nvSpPr>
        <p:spPr>
          <a:xfrm>
            <a:off x="6326569" y="2505075"/>
            <a:ext cx="5183188" cy="3684588"/>
          </a:xfrm>
        </p:spPr>
        <p:txBody>
          <a:bodyPr>
            <a:normAutofit fontScale="92500" lnSpcReduction="10000"/>
          </a:bodyPr>
          <a:lstStyle/>
          <a:p>
            <a:pPr marL="0" indent="0">
              <a:buNone/>
            </a:pPr>
            <a:r>
              <a:rPr lang="en-US" dirty="0">
                <a:latin typeface="Gill Sans MT" panose="020B0502020104020203" pitchFamily="34" charset="0"/>
              </a:rPr>
              <a:t>All timber within the bounds of the reservation is exclusively the property of the tribe, excepting that the U. S. Government shall be permitted to use thereof for any purpose connected with its affairs, either in carrying out any of the provisions of this treaty, or in the maintaining of its necessary forts or garrisons.</a:t>
            </a:r>
            <a:br>
              <a:rPr lang="en-US" dirty="0">
                <a:latin typeface="Gill Sans MT" panose="020B0502020104020203" pitchFamily="34" charset="0"/>
              </a:rPr>
            </a:br>
            <a:endParaRPr lang="en-US" dirty="0">
              <a:latin typeface="Gill Sans MT" panose="020B0502020104020203" pitchFamily="34" charset="0"/>
            </a:endParaRPr>
          </a:p>
        </p:txBody>
      </p:sp>
    </p:spTree>
    <p:extLst>
      <p:ext uri="{BB962C8B-B14F-4D97-AF65-F5344CB8AC3E}">
        <p14:creationId xmlns:p14="http://schemas.microsoft.com/office/powerpoint/2010/main" val="37695684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C4FCAF95-F84F-4696-9703-B9DA5C4D76DC}"/>
              </a:ext>
            </a:extLst>
          </p:cNvPr>
          <p:cNvSpPr>
            <a:spLocks noGrp="1"/>
          </p:cNvSpPr>
          <p:nvPr>
            <p:ph type="title"/>
          </p:nvPr>
        </p:nvSpPr>
        <p:spPr/>
        <p:txBody>
          <a:bodyPr/>
          <a:lstStyle/>
          <a:p>
            <a:r>
              <a:rPr lang="en-US" dirty="0">
                <a:latin typeface="Gill Sans MT" panose="020B0502020104020203" pitchFamily="34" charset="0"/>
              </a:rPr>
              <a:t>Application and extension of analysis of Nez Perce treaties</a:t>
            </a:r>
          </a:p>
        </p:txBody>
      </p:sp>
      <p:sp>
        <p:nvSpPr>
          <p:cNvPr id="5" name="Text Placeholder 4">
            <a:extLst>
              <a:ext uri="{FF2B5EF4-FFF2-40B4-BE49-F238E27FC236}">
                <a16:creationId xmlns:a16="http://schemas.microsoft.com/office/drawing/2014/main" xmlns="" id="{238F07C0-3C6F-47A3-9A0C-CC0BB5A7796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094040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2C0F43-584E-4A7C-A13E-498084337D8A}"/>
              </a:ext>
            </a:extLst>
          </p:cNvPr>
          <p:cNvSpPr>
            <a:spLocks noGrp="1"/>
          </p:cNvSpPr>
          <p:nvPr>
            <p:ph type="title"/>
          </p:nvPr>
        </p:nvSpPr>
        <p:spPr/>
        <p:txBody>
          <a:bodyPr/>
          <a:lstStyle/>
          <a:p>
            <a:r>
              <a:rPr lang="en-US" dirty="0">
                <a:latin typeface="Gill Sans MT" panose="020B0502020104020203" pitchFamily="34" charset="0"/>
              </a:rPr>
              <a:t>Possibilities</a:t>
            </a:r>
          </a:p>
        </p:txBody>
      </p:sp>
      <p:sp>
        <p:nvSpPr>
          <p:cNvPr id="3" name="Content Placeholder 2">
            <a:extLst>
              <a:ext uri="{FF2B5EF4-FFF2-40B4-BE49-F238E27FC236}">
                <a16:creationId xmlns:a16="http://schemas.microsoft.com/office/drawing/2014/main" xmlns="" id="{F2C8FCAC-9157-466B-B34A-2B5AAB6D6AD9}"/>
              </a:ext>
            </a:extLst>
          </p:cNvPr>
          <p:cNvSpPr>
            <a:spLocks noGrp="1"/>
          </p:cNvSpPr>
          <p:nvPr>
            <p:ph idx="1"/>
          </p:nvPr>
        </p:nvSpPr>
        <p:spPr/>
        <p:txBody>
          <a:bodyPr>
            <a:normAutofit lnSpcReduction="10000"/>
          </a:bodyPr>
          <a:lstStyle/>
          <a:p>
            <a:r>
              <a:rPr lang="en-US" dirty="0">
                <a:latin typeface="Gill Sans MT" panose="020B0502020104020203" pitchFamily="34" charset="0"/>
              </a:rPr>
              <a:t>Simulation of negotiations (history conditional, not deterministic)</a:t>
            </a:r>
          </a:p>
          <a:p>
            <a:pPr lvl="1"/>
            <a:r>
              <a:rPr lang="en-US" dirty="0">
                <a:latin typeface="Gill Sans MT" panose="020B0502020104020203" pitchFamily="34" charset="0"/>
              </a:rPr>
              <a:t>4-member negotiation teams, with one member recording negotiations</a:t>
            </a:r>
          </a:p>
          <a:p>
            <a:pPr lvl="1"/>
            <a:r>
              <a:rPr lang="en-US" dirty="0">
                <a:latin typeface="Gill Sans MT" panose="020B0502020104020203" pitchFamily="34" charset="0"/>
              </a:rPr>
              <a:t>Most effective when given certain facts (secret) with which to negotiate</a:t>
            </a:r>
          </a:p>
          <a:p>
            <a:pPr lvl="1"/>
            <a:r>
              <a:rPr lang="en-US" dirty="0">
                <a:latin typeface="Gill Sans MT" panose="020B0502020104020203" pitchFamily="34" charset="0"/>
              </a:rPr>
              <a:t>Results posted with notes by both sides; gallery walk</a:t>
            </a:r>
          </a:p>
          <a:p>
            <a:r>
              <a:rPr lang="en-US" dirty="0">
                <a:latin typeface="Gill Sans MT" panose="020B0502020104020203" pitchFamily="34" charset="0"/>
              </a:rPr>
              <a:t>Development of increasing restrictions (land, timber, sale of tribal lands)—states acting against native peoples</a:t>
            </a:r>
          </a:p>
          <a:p>
            <a:r>
              <a:rPr lang="en-US" dirty="0">
                <a:latin typeface="Gill Sans MT" panose="020B0502020104020203" pitchFamily="34" charset="0"/>
              </a:rPr>
              <a:t>Who promises what?</a:t>
            </a:r>
          </a:p>
          <a:p>
            <a:r>
              <a:rPr lang="en-US" dirty="0">
                <a:latin typeface="Gill Sans MT" panose="020B0502020104020203" pitchFamily="34" charset="0"/>
              </a:rPr>
              <a:t>What does it mean to be “sovereign”? What did the bands give up that made them less sovereign? (high school)</a:t>
            </a:r>
          </a:p>
          <a:p>
            <a:r>
              <a:rPr lang="en-US" dirty="0">
                <a:latin typeface="Gill Sans MT" panose="020B0502020104020203" pitchFamily="34" charset="0"/>
              </a:rPr>
              <a:t>Fishing and hunting outside the reservation (rich legal history)</a:t>
            </a:r>
          </a:p>
        </p:txBody>
      </p:sp>
    </p:spTree>
    <p:extLst>
      <p:ext uri="{BB962C8B-B14F-4D97-AF65-F5344CB8AC3E}">
        <p14:creationId xmlns:p14="http://schemas.microsoft.com/office/powerpoint/2010/main" val="19780358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2C0F43-584E-4A7C-A13E-498084337D8A}"/>
              </a:ext>
            </a:extLst>
          </p:cNvPr>
          <p:cNvSpPr>
            <a:spLocks noGrp="1"/>
          </p:cNvSpPr>
          <p:nvPr>
            <p:ph type="title"/>
          </p:nvPr>
        </p:nvSpPr>
        <p:spPr/>
        <p:txBody>
          <a:bodyPr/>
          <a:lstStyle/>
          <a:p>
            <a:r>
              <a:rPr lang="en-US" dirty="0">
                <a:latin typeface="Gill Sans MT" panose="020B0502020104020203" pitchFamily="34" charset="0"/>
              </a:rPr>
              <a:t>Extensions</a:t>
            </a:r>
          </a:p>
        </p:txBody>
      </p:sp>
      <p:sp>
        <p:nvSpPr>
          <p:cNvPr id="3" name="Content Placeholder 2">
            <a:extLst>
              <a:ext uri="{FF2B5EF4-FFF2-40B4-BE49-F238E27FC236}">
                <a16:creationId xmlns:a16="http://schemas.microsoft.com/office/drawing/2014/main" xmlns="" id="{F2C8FCAC-9157-466B-B34A-2B5AAB6D6AD9}"/>
              </a:ext>
            </a:extLst>
          </p:cNvPr>
          <p:cNvSpPr>
            <a:spLocks noGrp="1"/>
          </p:cNvSpPr>
          <p:nvPr>
            <p:ph idx="1"/>
          </p:nvPr>
        </p:nvSpPr>
        <p:spPr/>
        <p:txBody>
          <a:bodyPr/>
          <a:lstStyle/>
          <a:p>
            <a:r>
              <a:rPr lang="en-US" dirty="0">
                <a:latin typeface="Gill Sans MT" panose="020B0502020104020203" pitchFamily="34" charset="0"/>
              </a:rPr>
              <a:t>Calculating ceded areas by cutting out maps and weighing them</a:t>
            </a:r>
          </a:p>
          <a:p>
            <a:r>
              <a:rPr lang="en-US" dirty="0">
                <a:latin typeface="Gill Sans MT" panose="020B0502020104020203" pitchFamily="34" charset="0"/>
              </a:rPr>
              <a:t>Linking to senior-level high-school courses in government, comparing structure and egalitarian nature of society (particularly for women)</a:t>
            </a:r>
          </a:p>
          <a:p>
            <a:r>
              <a:rPr lang="en-US" dirty="0">
                <a:latin typeface="Gill Sans MT" panose="020B0502020104020203" pitchFamily="34" charset="0"/>
              </a:rPr>
              <a:t>Researching relative populations (immigrants v. Plateau Indians) using sources such as the US Census data online</a:t>
            </a:r>
          </a:p>
          <a:p>
            <a:endParaRPr lang="en-US" dirty="0">
              <a:latin typeface="Gill Sans MT" panose="020B0502020104020203" pitchFamily="34" charset="0"/>
            </a:endParaRPr>
          </a:p>
        </p:txBody>
      </p:sp>
    </p:spTree>
    <p:extLst>
      <p:ext uri="{BB962C8B-B14F-4D97-AF65-F5344CB8AC3E}">
        <p14:creationId xmlns:p14="http://schemas.microsoft.com/office/powerpoint/2010/main" val="1776458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2C0F43-584E-4A7C-A13E-498084337D8A}"/>
              </a:ext>
            </a:extLst>
          </p:cNvPr>
          <p:cNvSpPr>
            <a:spLocks noGrp="1"/>
          </p:cNvSpPr>
          <p:nvPr>
            <p:ph type="title"/>
          </p:nvPr>
        </p:nvSpPr>
        <p:spPr/>
        <p:txBody>
          <a:bodyPr/>
          <a:lstStyle/>
          <a:p>
            <a:r>
              <a:rPr lang="en-US" dirty="0">
                <a:latin typeface="Gill Sans MT" panose="020B0502020104020203" pitchFamily="34" charset="0"/>
              </a:rPr>
              <a:t>Sources for treaties</a:t>
            </a:r>
          </a:p>
        </p:txBody>
      </p:sp>
      <p:sp>
        <p:nvSpPr>
          <p:cNvPr id="3" name="Content Placeholder 2">
            <a:extLst>
              <a:ext uri="{FF2B5EF4-FFF2-40B4-BE49-F238E27FC236}">
                <a16:creationId xmlns:a16="http://schemas.microsoft.com/office/drawing/2014/main" xmlns="" id="{F2C8FCAC-9157-466B-B34A-2B5AAB6D6AD9}"/>
              </a:ext>
            </a:extLst>
          </p:cNvPr>
          <p:cNvSpPr>
            <a:spLocks noGrp="1"/>
          </p:cNvSpPr>
          <p:nvPr>
            <p:ph idx="1"/>
          </p:nvPr>
        </p:nvSpPr>
        <p:spPr/>
        <p:txBody>
          <a:bodyPr>
            <a:normAutofit fontScale="92500" lnSpcReduction="20000"/>
          </a:bodyPr>
          <a:lstStyle/>
          <a:p>
            <a:r>
              <a:rPr lang="en-US" dirty="0">
                <a:latin typeface="Gill Sans MT" panose="020B0502020104020203" pitchFamily="34" charset="0"/>
              </a:rPr>
              <a:t>Treaty of 1855:</a:t>
            </a:r>
          </a:p>
          <a:p>
            <a:pPr marL="0" indent="0">
              <a:buNone/>
            </a:pPr>
            <a:r>
              <a:rPr lang="en-US" dirty="0">
                <a:latin typeface="Gill Sans MT" panose="020B0502020104020203" pitchFamily="34" charset="0"/>
                <a:hlinkClick r:id="rId2"/>
              </a:rPr>
              <a:t>   http://digital.library.okstate.edu/kappler/vol2/treaties/nez0702.htm</a:t>
            </a:r>
            <a:endParaRPr lang="en-US" dirty="0">
              <a:latin typeface="Gill Sans MT" panose="020B0502020104020203" pitchFamily="34" charset="0"/>
            </a:endParaRPr>
          </a:p>
          <a:p>
            <a:r>
              <a:rPr lang="en-US" dirty="0">
                <a:latin typeface="Gill Sans MT" panose="020B0502020104020203" pitchFamily="34" charset="0"/>
              </a:rPr>
              <a:t>Treaty of 1863: </a:t>
            </a:r>
          </a:p>
          <a:p>
            <a:pPr marL="0" indent="0">
              <a:buNone/>
            </a:pPr>
            <a:r>
              <a:rPr lang="en-US" dirty="0">
                <a:latin typeface="Gill Sans MT" panose="020B0502020104020203" pitchFamily="34" charset="0"/>
              </a:rPr>
              <a:t>   </a:t>
            </a:r>
            <a:r>
              <a:rPr lang="en-US" dirty="0">
                <a:latin typeface="Gill Sans MT" panose="020B0502020104020203" pitchFamily="34" charset="0"/>
                <a:hlinkClick r:id="rId3"/>
              </a:rPr>
              <a:t>http://digital.library.okstate.edu/kappler/Vol2/treaties/nez0843.htm</a:t>
            </a:r>
            <a:endParaRPr lang="en-US" dirty="0">
              <a:latin typeface="Gill Sans MT" panose="020B0502020104020203" pitchFamily="34" charset="0"/>
            </a:endParaRPr>
          </a:p>
          <a:p>
            <a:r>
              <a:rPr lang="en-US" dirty="0">
                <a:latin typeface="Gill Sans MT" panose="020B0502020104020203" pitchFamily="34" charset="0"/>
              </a:rPr>
              <a:t>Treaty of 1868: </a:t>
            </a:r>
            <a:r>
              <a:rPr lang="en-US" dirty="0">
                <a:latin typeface="Gill Sans MT" panose="020B0502020104020203" pitchFamily="34" charset="0"/>
                <a:hlinkClick r:id="rId4"/>
              </a:rPr>
              <a:t>http://digital.library.okstate.edu/kappler/vol2/treaties/nez1024.htm</a:t>
            </a:r>
            <a:endParaRPr lang="en-US" dirty="0">
              <a:latin typeface="Gill Sans MT" panose="020B0502020104020203" pitchFamily="34" charset="0"/>
            </a:endParaRPr>
          </a:p>
          <a:p>
            <a:r>
              <a:rPr lang="en-US" dirty="0">
                <a:latin typeface="Gill Sans MT" panose="020B0502020104020203" pitchFamily="34" charset="0"/>
              </a:rPr>
              <a:t>Generally:  Oklahoma State: </a:t>
            </a:r>
            <a:r>
              <a:rPr lang="en-US" dirty="0">
                <a:latin typeface="Gill Sans MT" panose="020B0502020104020203" pitchFamily="34" charset="0"/>
                <a:hlinkClick r:id="rId5"/>
              </a:rPr>
              <a:t>http://digital.library.okstate.edu/kappler/index.htm</a:t>
            </a:r>
            <a:endParaRPr lang="en-US" dirty="0">
              <a:latin typeface="Gill Sans MT" panose="020B0502020104020203" pitchFamily="34" charset="0"/>
            </a:endParaRPr>
          </a:p>
          <a:p>
            <a:pPr marL="0" indent="0">
              <a:buNone/>
            </a:pPr>
            <a:r>
              <a:rPr lang="en-US" dirty="0">
                <a:latin typeface="Gill Sans MT" panose="020B0502020104020203" pitchFamily="34" charset="0"/>
              </a:rPr>
              <a:t>	(organized by time period)</a:t>
            </a:r>
          </a:p>
          <a:p>
            <a:r>
              <a:rPr lang="en-US" dirty="0">
                <a:latin typeface="Gill Sans MT" panose="020B0502020104020203" pitchFamily="34" charset="0"/>
              </a:rPr>
              <a:t>Dawes Act of 1877 (allotment act):</a:t>
            </a:r>
          </a:p>
          <a:p>
            <a:pPr lvl="1"/>
            <a:r>
              <a:rPr lang="en-US" dirty="0">
                <a:latin typeface="Gill Sans MT" panose="020B0502020104020203" pitchFamily="34" charset="0"/>
              </a:rPr>
              <a:t>NB: Dawes Act was simultaneous with end of Reconstruction in the South</a:t>
            </a:r>
          </a:p>
          <a:p>
            <a:endParaRPr lang="en-US" dirty="0">
              <a:latin typeface="Gill Sans MT" panose="020B0502020104020203" pitchFamily="34" charset="0"/>
            </a:endParaRPr>
          </a:p>
        </p:txBody>
      </p:sp>
    </p:spTree>
    <p:extLst>
      <p:ext uri="{BB962C8B-B14F-4D97-AF65-F5344CB8AC3E}">
        <p14:creationId xmlns:p14="http://schemas.microsoft.com/office/powerpoint/2010/main" val="17883232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C4FCAF95-F84F-4696-9703-B9DA5C4D76DC}"/>
              </a:ext>
            </a:extLst>
          </p:cNvPr>
          <p:cNvSpPr>
            <a:spLocks noGrp="1"/>
          </p:cNvSpPr>
          <p:nvPr>
            <p:ph type="title"/>
          </p:nvPr>
        </p:nvSpPr>
        <p:spPr/>
        <p:txBody>
          <a:bodyPr/>
          <a:lstStyle/>
          <a:p>
            <a:r>
              <a:rPr lang="en-US" dirty="0">
                <a:latin typeface="Gill Sans MT" panose="020B0502020104020203" pitchFamily="34" charset="0"/>
              </a:rPr>
              <a:t>Salmon ecology</a:t>
            </a:r>
          </a:p>
        </p:txBody>
      </p:sp>
      <p:sp>
        <p:nvSpPr>
          <p:cNvPr id="5" name="Text Placeholder 4">
            <a:extLst>
              <a:ext uri="{FF2B5EF4-FFF2-40B4-BE49-F238E27FC236}">
                <a16:creationId xmlns:a16="http://schemas.microsoft.com/office/drawing/2014/main" xmlns="" id="{238F07C0-3C6F-47A3-9A0C-CC0BB5A7796C}"/>
              </a:ext>
            </a:extLst>
          </p:cNvPr>
          <p:cNvSpPr>
            <a:spLocks noGrp="1"/>
          </p:cNvSpPr>
          <p:nvPr>
            <p:ph type="body" idx="1"/>
          </p:nvPr>
        </p:nvSpPr>
        <p:spPr/>
        <p:txBody>
          <a:bodyPr/>
          <a:lstStyle/>
          <a:p>
            <a:r>
              <a:rPr lang="en-US" dirty="0"/>
              <a:t>Based on David Montgomery’s “The King of Fish: the Thousand-Year Run of the Salmon”</a:t>
            </a:r>
          </a:p>
        </p:txBody>
      </p:sp>
    </p:spTree>
    <p:extLst>
      <p:ext uri="{BB962C8B-B14F-4D97-AF65-F5344CB8AC3E}">
        <p14:creationId xmlns:p14="http://schemas.microsoft.com/office/powerpoint/2010/main" val="19267075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2C0F43-584E-4A7C-A13E-498084337D8A}"/>
              </a:ext>
            </a:extLst>
          </p:cNvPr>
          <p:cNvSpPr>
            <a:spLocks noGrp="1"/>
          </p:cNvSpPr>
          <p:nvPr>
            <p:ph type="title"/>
          </p:nvPr>
        </p:nvSpPr>
        <p:spPr/>
        <p:txBody>
          <a:bodyPr/>
          <a:lstStyle/>
          <a:p>
            <a:r>
              <a:rPr lang="en-US" dirty="0">
                <a:latin typeface="Gill Sans MT" panose="020B0502020104020203" pitchFamily="34" charset="0"/>
              </a:rPr>
              <a:t>Salmon recolonize the Columbia River after the last ice age (~14,000 years </a:t>
            </a:r>
            <a:r>
              <a:rPr lang="en-US" dirty="0" err="1">
                <a:latin typeface="Gill Sans MT" panose="020B0502020104020203" pitchFamily="34" charset="0"/>
              </a:rPr>
              <a:t>bp</a:t>
            </a:r>
            <a:r>
              <a:rPr lang="en-US" dirty="0">
                <a:latin typeface="Gill Sans MT" panose="020B0502020104020203" pitchFamily="34" charset="0"/>
              </a:rPr>
              <a:t>)</a:t>
            </a:r>
          </a:p>
        </p:txBody>
      </p:sp>
      <p:pic>
        <p:nvPicPr>
          <p:cNvPr id="5" name="Content Placeholder 4">
            <a:extLst>
              <a:ext uri="{FF2B5EF4-FFF2-40B4-BE49-F238E27FC236}">
                <a16:creationId xmlns:a16="http://schemas.microsoft.com/office/drawing/2014/main" xmlns="" id="{2E600EB6-C7BB-4500-BAF1-7EB188D8E4A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67690" y="1897165"/>
            <a:ext cx="7616304" cy="4855394"/>
          </a:xfrm>
        </p:spPr>
      </p:pic>
    </p:spTree>
    <p:extLst>
      <p:ext uri="{BB962C8B-B14F-4D97-AF65-F5344CB8AC3E}">
        <p14:creationId xmlns:p14="http://schemas.microsoft.com/office/powerpoint/2010/main" val="13545276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2C0F43-584E-4A7C-A13E-498084337D8A}"/>
              </a:ext>
            </a:extLst>
          </p:cNvPr>
          <p:cNvSpPr>
            <a:spLocks noGrp="1"/>
          </p:cNvSpPr>
          <p:nvPr>
            <p:ph type="title"/>
          </p:nvPr>
        </p:nvSpPr>
        <p:spPr/>
        <p:txBody>
          <a:bodyPr/>
          <a:lstStyle/>
          <a:p>
            <a:r>
              <a:rPr lang="en-US" dirty="0">
                <a:latin typeface="Gill Sans MT" panose="020B0502020104020203" pitchFamily="34" charset="0"/>
              </a:rPr>
              <a:t>Background reading for students (can substitute other sources)</a:t>
            </a:r>
          </a:p>
        </p:txBody>
      </p:sp>
      <p:sp>
        <p:nvSpPr>
          <p:cNvPr id="3" name="Content Placeholder 2">
            <a:extLst>
              <a:ext uri="{FF2B5EF4-FFF2-40B4-BE49-F238E27FC236}">
                <a16:creationId xmlns:a16="http://schemas.microsoft.com/office/drawing/2014/main" xmlns="" id="{F2C8FCAC-9157-466B-B34A-2B5AAB6D6AD9}"/>
              </a:ext>
            </a:extLst>
          </p:cNvPr>
          <p:cNvSpPr>
            <a:spLocks noGrp="1"/>
          </p:cNvSpPr>
          <p:nvPr>
            <p:ph idx="1"/>
          </p:nvPr>
        </p:nvSpPr>
        <p:spPr/>
        <p:txBody>
          <a:bodyPr/>
          <a:lstStyle/>
          <a:p>
            <a:r>
              <a:rPr lang="en-US" dirty="0">
                <a:latin typeface="Gill Sans MT" panose="020B0502020104020203" pitchFamily="34" charset="0"/>
              </a:rPr>
              <a:t>Chapter 3 (basic salmon biology)</a:t>
            </a:r>
          </a:p>
          <a:p>
            <a:r>
              <a:rPr lang="en-US" dirty="0">
                <a:latin typeface="Gill Sans MT" panose="020B0502020104020203" pitchFamily="34" charset="0"/>
              </a:rPr>
              <a:t>Chapter 5 (“Old World Salmon”)</a:t>
            </a:r>
          </a:p>
          <a:p>
            <a:r>
              <a:rPr lang="en-US" dirty="0">
                <a:latin typeface="Gill Sans MT" panose="020B0502020104020203" pitchFamily="34" charset="0"/>
              </a:rPr>
              <a:t>Chapter 6 (“New World Salmon” [Atlantic salmon]</a:t>
            </a:r>
          </a:p>
          <a:p>
            <a:endParaRPr lang="en-US" dirty="0">
              <a:latin typeface="Gill Sans MT" panose="020B0502020104020203" pitchFamily="34" charset="0"/>
            </a:endParaRPr>
          </a:p>
          <a:p>
            <a:pPr marL="0" indent="0">
              <a:buNone/>
            </a:pPr>
            <a:r>
              <a:rPr lang="en-US" dirty="0">
                <a:latin typeface="Gill Sans MT" panose="020B0502020104020203" pitchFamily="34" charset="0"/>
              </a:rPr>
              <a:t>Common themes:</a:t>
            </a:r>
          </a:p>
          <a:p>
            <a:r>
              <a:rPr lang="en-US" dirty="0">
                <a:latin typeface="Gill Sans MT" panose="020B0502020104020203" pitchFamily="34" charset="0"/>
              </a:rPr>
              <a:t>Salmon sensitive to human intrusions in environments (mills, pollution, overfishing)</a:t>
            </a:r>
          </a:p>
          <a:p>
            <a:r>
              <a:rPr lang="en-US" dirty="0">
                <a:latin typeface="Gill Sans MT" panose="020B0502020104020203" pitchFamily="34" charset="0"/>
              </a:rPr>
              <a:t>Salmon goes from plentiful food for peasants to rare and increasingly expensive food for the rich as supplies collapse</a:t>
            </a:r>
          </a:p>
        </p:txBody>
      </p:sp>
    </p:spTree>
    <p:extLst>
      <p:ext uri="{BB962C8B-B14F-4D97-AF65-F5344CB8AC3E}">
        <p14:creationId xmlns:p14="http://schemas.microsoft.com/office/powerpoint/2010/main" val="29243952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2C0F43-584E-4A7C-A13E-498084337D8A}"/>
              </a:ext>
            </a:extLst>
          </p:cNvPr>
          <p:cNvSpPr>
            <a:spLocks noGrp="1"/>
          </p:cNvSpPr>
          <p:nvPr>
            <p:ph type="title"/>
          </p:nvPr>
        </p:nvSpPr>
        <p:spPr/>
        <p:txBody>
          <a:bodyPr/>
          <a:lstStyle/>
          <a:p>
            <a:r>
              <a:rPr lang="en-US" dirty="0">
                <a:latin typeface="Gill Sans MT" panose="020B0502020104020203" pitchFamily="34" charset="0"/>
              </a:rPr>
              <a:t>Students apply Atlantic salmon facts to West Coast</a:t>
            </a:r>
          </a:p>
        </p:txBody>
      </p:sp>
      <p:sp>
        <p:nvSpPr>
          <p:cNvPr id="3" name="Content Placeholder 2">
            <a:extLst>
              <a:ext uri="{FF2B5EF4-FFF2-40B4-BE49-F238E27FC236}">
                <a16:creationId xmlns:a16="http://schemas.microsoft.com/office/drawing/2014/main" xmlns="" id="{F2C8FCAC-9157-466B-B34A-2B5AAB6D6AD9}"/>
              </a:ext>
            </a:extLst>
          </p:cNvPr>
          <p:cNvSpPr>
            <a:spLocks noGrp="1"/>
          </p:cNvSpPr>
          <p:nvPr>
            <p:ph idx="1"/>
          </p:nvPr>
        </p:nvSpPr>
        <p:spPr/>
        <p:txBody>
          <a:bodyPr/>
          <a:lstStyle/>
          <a:p>
            <a:r>
              <a:rPr lang="en-US" dirty="0">
                <a:latin typeface="Gill Sans MT" panose="020B0502020104020203" pitchFamily="34" charset="0"/>
              </a:rPr>
              <a:t>Teacher slowly adds aggravating factors:</a:t>
            </a:r>
          </a:p>
          <a:p>
            <a:pPr marL="914400" lvl="1" indent="-457200">
              <a:buFont typeface="+mj-lt"/>
              <a:buAutoNum type="alphaLcParenR"/>
            </a:pPr>
            <a:r>
              <a:rPr lang="en-US" dirty="0">
                <a:latin typeface="Gill Sans MT" panose="020B0502020104020203" pitchFamily="34" charset="0"/>
              </a:rPr>
              <a:t>Saw mills</a:t>
            </a:r>
          </a:p>
          <a:p>
            <a:pPr marL="914400" lvl="1" indent="-457200">
              <a:buFont typeface="+mj-lt"/>
              <a:buAutoNum type="alphaLcParenR"/>
            </a:pPr>
            <a:r>
              <a:rPr lang="en-US" dirty="0">
                <a:latin typeface="Gill Sans MT" panose="020B0502020104020203" pitchFamily="34" charset="0"/>
              </a:rPr>
              <a:t>Flour mills</a:t>
            </a:r>
          </a:p>
          <a:p>
            <a:pPr marL="914400" lvl="1" indent="-457200">
              <a:buFont typeface="+mj-lt"/>
              <a:buAutoNum type="alphaLcParenR"/>
            </a:pPr>
            <a:r>
              <a:rPr lang="en-US" dirty="0">
                <a:latin typeface="Gill Sans MT" panose="020B0502020104020203" pitchFamily="34" charset="0"/>
              </a:rPr>
              <a:t>Gill nets</a:t>
            </a:r>
          </a:p>
          <a:p>
            <a:pPr marL="914400" lvl="1" indent="-457200">
              <a:buFont typeface="+mj-lt"/>
              <a:buAutoNum type="alphaLcParenR"/>
            </a:pPr>
            <a:r>
              <a:rPr lang="en-US" dirty="0">
                <a:latin typeface="Gill Sans MT" panose="020B0502020104020203" pitchFamily="34" charset="0"/>
              </a:rPr>
              <a:t>Canneries</a:t>
            </a:r>
          </a:p>
          <a:p>
            <a:pPr marL="914400" lvl="1" indent="-457200">
              <a:buFont typeface="+mj-lt"/>
              <a:buAutoNum type="alphaLcParenR"/>
            </a:pPr>
            <a:r>
              <a:rPr lang="en-US" dirty="0">
                <a:latin typeface="Gill Sans MT" panose="020B0502020104020203" pitchFamily="34" charset="0"/>
              </a:rPr>
              <a:t>Gasoline-powered boats</a:t>
            </a:r>
          </a:p>
          <a:p>
            <a:pPr marL="914400" lvl="1" indent="-457200">
              <a:buFont typeface="+mj-lt"/>
              <a:buAutoNum type="alphaLcParenR"/>
            </a:pPr>
            <a:r>
              <a:rPr lang="en-US" dirty="0">
                <a:latin typeface="Gill Sans MT" panose="020B0502020104020203" pitchFamily="34" charset="0"/>
              </a:rPr>
              <a:t>Dams</a:t>
            </a:r>
          </a:p>
          <a:p>
            <a:pPr marL="914400" lvl="1" indent="-457200">
              <a:buFont typeface="+mj-lt"/>
              <a:buAutoNum type="alphaLcParenR"/>
            </a:pPr>
            <a:r>
              <a:rPr lang="en-US" dirty="0">
                <a:latin typeface="Gill Sans MT" panose="020B0502020104020203" pitchFamily="34" charset="0"/>
              </a:rPr>
              <a:t>Hatcheries</a:t>
            </a:r>
          </a:p>
          <a:p>
            <a:r>
              <a:rPr lang="en-US" dirty="0">
                <a:latin typeface="Gill Sans MT" panose="020B0502020104020203" pitchFamily="34" charset="0"/>
              </a:rPr>
              <a:t>Students work in groups and produce written product of probable effect on salmon populations and why</a:t>
            </a:r>
          </a:p>
        </p:txBody>
      </p:sp>
    </p:spTree>
    <p:extLst>
      <p:ext uri="{BB962C8B-B14F-4D97-AF65-F5344CB8AC3E}">
        <p14:creationId xmlns:p14="http://schemas.microsoft.com/office/powerpoint/2010/main" val="6238396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1579</TotalTime>
  <Words>2271</Words>
  <Application>Microsoft Macintosh PowerPoint</Application>
  <PresentationFormat>Widescreen</PresentationFormat>
  <Paragraphs>208</Paragraphs>
  <Slides>45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Calibri</vt:lpstr>
      <vt:lpstr>Gill Sans MT</vt:lpstr>
      <vt:lpstr>Arial</vt:lpstr>
      <vt:lpstr>Calibri Light</vt:lpstr>
      <vt:lpstr>Office Theme</vt:lpstr>
      <vt:lpstr>(1) Rights by treaty (2) Salmon ecology</vt:lpstr>
      <vt:lpstr>PowerPoint Presentation</vt:lpstr>
      <vt:lpstr>Cherokee Nation v. Georgia (1830) 30 U.S. 1, 15</vt:lpstr>
      <vt:lpstr>but....</vt:lpstr>
      <vt:lpstr>and more....</vt:lpstr>
      <vt:lpstr>PowerPoint Presentation</vt:lpstr>
      <vt:lpstr>Limitations of assignments</vt:lpstr>
      <vt:lpstr>Goals of assignment</vt:lpstr>
      <vt:lpstr>History of Nez Perce treaties</vt:lpstr>
      <vt:lpstr>Necessary background on the Nez Perce</vt:lpstr>
      <vt:lpstr>Territorial limitation of Nez Perce treaties</vt:lpstr>
      <vt:lpstr>Another way to conceive Nez Perce “territory”</vt:lpstr>
      <vt:lpstr>Making it real for the middle-school student</vt:lpstr>
      <vt:lpstr>Set-up: hypotheticals relevant to middle-schoolers</vt:lpstr>
      <vt:lpstr>Set-up: first treaty limitation (1855 treaty)</vt:lpstr>
      <vt:lpstr>Questions for student groups to answer after first treaty</vt:lpstr>
      <vt:lpstr>Set-up: equivalent to treaty of 1863</vt:lpstr>
      <vt:lpstr>Questions about the second change</vt:lpstr>
      <vt:lpstr>Set-up: equivalent of 1868 revisions</vt:lpstr>
      <vt:lpstr>Set-up specifics</vt:lpstr>
      <vt:lpstr>Analysis of Nez Perce treaties</vt:lpstr>
      <vt:lpstr>Treaty of 1855: cessation and reservation of lands for tribe</vt:lpstr>
      <vt:lpstr>Treaty of 1855:  transportation</vt:lpstr>
      <vt:lpstr>Treaty of 1855: food-gathering rights</vt:lpstr>
      <vt:lpstr>Treaty of 1855: compensation</vt:lpstr>
      <vt:lpstr>Treaty of 1855: US to provide civilizing services</vt:lpstr>
      <vt:lpstr>Treaty of 1855: people US to employ on reservation to help Indians</vt:lpstr>
      <vt:lpstr>Treaty of 1855: more help from US</vt:lpstr>
      <vt:lpstr>Treaty of 1855: annuities aren’t personal (Article 7)</vt:lpstr>
      <vt:lpstr>Treaty of 1855: prohibition </vt:lpstr>
      <vt:lpstr>Treaty of 1855: Indian promises (Article 8)</vt:lpstr>
      <vt:lpstr>Treaty of 1863:</vt:lpstr>
      <vt:lpstr>Treaty of 1863:  Article 3 and 4</vt:lpstr>
      <vt:lpstr>Treaty of 1863:  Article 5</vt:lpstr>
      <vt:lpstr>Treaty of 1863: Article 8</vt:lpstr>
      <vt:lpstr>Treaty of 1868</vt:lpstr>
      <vt:lpstr>Comparison of 1863 to 1868 timber language</vt:lpstr>
      <vt:lpstr>Application and extension of analysis of Nez Perce treaties</vt:lpstr>
      <vt:lpstr>Possibilities</vt:lpstr>
      <vt:lpstr>Extensions</vt:lpstr>
      <vt:lpstr>Sources for treaties</vt:lpstr>
      <vt:lpstr>Salmon ecology</vt:lpstr>
      <vt:lpstr>Salmon recolonize the Columbia River after the last ice age (~14,000 years bp)</vt:lpstr>
      <vt:lpstr>Background reading for students (can substitute other sources)</vt:lpstr>
      <vt:lpstr>Students apply Atlantic salmon facts to West Coast</vt:lpstr>
    </vt:vector>
  </TitlesOfParts>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Fishing rights by treaty</dc:title>
  <dc:creator>Joe Hartley</dc:creator>
  <cp:lastModifiedBy>Jennifer Sacco</cp:lastModifiedBy>
  <cp:revision>37</cp:revision>
  <dcterms:created xsi:type="dcterms:W3CDTF">2017-07-20T15:08:18Z</dcterms:created>
  <dcterms:modified xsi:type="dcterms:W3CDTF">2017-07-24T00:45:25Z</dcterms:modified>
</cp:coreProperties>
</file>