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93059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2477724" y="415650"/>
            <a:ext cx="6244199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Shape 11"/>
          <p:cNvCxnSpPr/>
          <p:nvPr/>
        </p:nvCxnSpPr>
        <p:spPr>
          <a:xfrm>
            <a:off x="2477724" y="4740000"/>
            <a:ext cx="6244199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Shape 12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1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2390266" y="3238450"/>
            <a:ext cx="6331500" cy="1241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hape 17"/>
          <p:cNvCxnSpPr/>
          <p:nvPr/>
        </p:nvCxnSpPr>
        <p:spPr>
          <a:xfrm>
            <a:off x="425200" y="415650"/>
            <a:ext cx="8296799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Shape 18"/>
          <p:cNvCxnSpPr/>
          <p:nvPr/>
        </p:nvCxnSpPr>
        <p:spPr>
          <a:xfrm>
            <a:off x="425200" y="4740000"/>
            <a:ext cx="8296799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799" cy="15419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hape 22"/>
          <p:cNvCxnSpPr/>
          <p:nvPr/>
        </p:nvCxnSpPr>
        <p:spPr>
          <a:xfrm>
            <a:off x="2477724" y="415650"/>
            <a:ext cx="6244199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" name="Shape 23"/>
          <p:cNvCxnSpPr/>
          <p:nvPr/>
        </p:nvCxnSpPr>
        <p:spPr>
          <a:xfrm>
            <a:off x="2477724" y="4740000"/>
            <a:ext cx="62441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Shape 24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2410112" y="1595775"/>
            <a:ext cx="6321599" cy="3002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hape 29"/>
          <p:cNvCxnSpPr/>
          <p:nvPr/>
        </p:nvCxnSpPr>
        <p:spPr>
          <a:xfrm>
            <a:off x="2477724" y="415650"/>
            <a:ext cx="6244199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Shape 30"/>
          <p:cNvCxnSpPr/>
          <p:nvPr/>
        </p:nvCxnSpPr>
        <p:spPr>
          <a:xfrm>
            <a:off x="2477724" y="4740000"/>
            <a:ext cx="62441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Shape 31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2400302" y="1602675"/>
            <a:ext cx="3071400" cy="3002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5650571" y="1602675"/>
            <a:ext cx="3071400" cy="3002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599" cy="63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hape 40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9500" y="1846803"/>
            <a:ext cx="2807999" cy="2806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hape 45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83103" y="712140"/>
            <a:ext cx="6244199" cy="38354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4572000" y="125"/>
            <a:ext cx="4572000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50" name="Shape 5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199" cy="13181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ubTitle" idx="1"/>
          </p:nvPr>
        </p:nvSpPr>
        <p:spPr>
          <a:xfrm>
            <a:off x="265500" y="2735370"/>
            <a:ext cx="4045199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hape 56"/>
          <p:cNvCxnSpPr/>
          <p:nvPr/>
        </p:nvCxnSpPr>
        <p:spPr>
          <a:xfrm>
            <a:off x="425200" y="4740000"/>
            <a:ext cx="82967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Shape 57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hape 61"/>
          <p:cNvCxnSpPr/>
          <p:nvPr/>
        </p:nvCxnSpPr>
        <p:spPr>
          <a:xfrm>
            <a:off x="425200" y="4740000"/>
            <a:ext cx="82967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Shape 62"/>
          <p:cNvCxnSpPr/>
          <p:nvPr/>
        </p:nvCxnSpPr>
        <p:spPr>
          <a:xfrm>
            <a:off x="425200" y="415650"/>
            <a:ext cx="8296799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853950" y="1304850"/>
            <a:ext cx="7436099" cy="15383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099" cy="1071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2410112" y="1595775"/>
            <a:ext cx="6321599" cy="30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Lato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lang="en" sz="10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ctrTitle"/>
          </p:nvPr>
        </p:nvSpPr>
        <p:spPr>
          <a:xfrm>
            <a:off x="2464725" y="1498125"/>
            <a:ext cx="6331500" cy="154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Grand Coulee Dam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subTitle" idx="1"/>
          </p:nvPr>
        </p:nvSpPr>
        <p:spPr>
          <a:xfrm>
            <a:off x="2255950" y="2670175"/>
            <a:ext cx="6331500" cy="636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914400" lvl="0" indent="457200" algn="l">
              <a:spcBef>
                <a:spcPts val="0"/>
              </a:spcBef>
              <a:buNone/>
            </a:pPr>
            <a:r>
              <a:rPr lang="en"/>
              <a:t>To what extent is progress helpful?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To what extent is progress harmful?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3888325" y="491250"/>
            <a:ext cx="3544800" cy="635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Guiding Questions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2699700" y="1202525"/>
            <a:ext cx="2749800" cy="1815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b="1">
                <a:solidFill>
                  <a:schemeClr val="dk1"/>
                </a:solidFill>
              </a:rPr>
              <a:t>Day 1 - Coyote primary sources</a:t>
            </a:r>
          </a:p>
          <a:p>
            <a:pPr marL="457200" lvl="0" indent="-228600" rtl="0">
              <a:spcBef>
                <a:spcPts val="0"/>
              </a:spcBef>
              <a:spcAft>
                <a:spcPts val="1200"/>
              </a:spcAft>
            </a:pPr>
            <a:r>
              <a:rPr lang="en"/>
              <a:t>What is a narrative?</a:t>
            </a:r>
          </a:p>
          <a:p>
            <a:pPr marL="457200" lvl="0" indent="-228600" rtl="0">
              <a:spcBef>
                <a:spcPts val="0"/>
              </a:spcBef>
              <a:spcAft>
                <a:spcPts val="1200"/>
              </a:spcAft>
            </a:pPr>
            <a:r>
              <a:rPr lang="en"/>
              <a:t>What is a homeland?</a:t>
            </a:r>
          </a:p>
        </p:txBody>
      </p:sp>
      <p:pic>
        <p:nvPicPr>
          <p:cNvPr id="80" name="Shape 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99" y="620075"/>
            <a:ext cx="2332449" cy="1660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99" y="2523674"/>
            <a:ext cx="2332461" cy="18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5611200" y="1202525"/>
            <a:ext cx="3205200" cy="2187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 b="1">
                <a:solidFill>
                  <a:schemeClr val="dk1"/>
                </a:solidFill>
              </a:rPr>
              <a:t>Day 2 - Kettle Falls/Lake Roosevelt image comparisons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lang="en"/>
              <a:t>Can the voice of one group of people be more “important” than another group?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2699700" y="2933450"/>
            <a:ext cx="6116700" cy="1700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>
                <a:solidFill>
                  <a:schemeClr val="dk1"/>
                </a:solidFill>
              </a:rPr>
              <a:t>Day 3 - Salmon, treaties, displacement, DamNation</a:t>
            </a:r>
          </a:p>
          <a:p>
            <a:pPr marL="457200" lvl="0" indent="-228600" rtl="0">
              <a:spcBef>
                <a:spcPts val="0"/>
              </a:spcBef>
              <a:spcAft>
                <a:spcPts val="1200"/>
              </a:spcAft>
            </a:pPr>
            <a:r>
              <a:rPr lang="en"/>
              <a:t>How has the Grand Coulee dam been helpful? Who has benefitted from this and how?</a:t>
            </a:r>
          </a:p>
          <a:p>
            <a:pPr marL="457200" lvl="0" indent="-228600" rtl="0">
              <a:spcBef>
                <a:spcPts val="0"/>
              </a:spcBef>
              <a:spcAft>
                <a:spcPts val="1200"/>
              </a:spcAft>
            </a:pPr>
            <a:r>
              <a:rPr lang="en"/>
              <a:t>How has the Grand Coulee dam been harmful? Who has benefitted from this and how?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958450" y="516425"/>
            <a:ext cx="3633600" cy="635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Guiding Questions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276225" y="1268675"/>
            <a:ext cx="2505000" cy="141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b="1">
                <a:solidFill>
                  <a:schemeClr val="dk1"/>
                </a:solidFill>
              </a:rPr>
              <a:t>Day 1 - BHS podcast, oral history</a:t>
            </a:r>
          </a:p>
          <a:p>
            <a:pPr marL="457200" lvl="0" indent="-22860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Whose homeland is Crown Heights?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200800" y="1289975"/>
            <a:ext cx="2122200" cy="136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>
                <a:solidFill>
                  <a:schemeClr val="dk1"/>
                </a:solidFill>
              </a:rPr>
              <a:t>Day 2 - map-based</a:t>
            </a:r>
          </a:p>
          <a:p>
            <a:pPr marL="457200" lvl="0" indent="-228600" rtl="0">
              <a:spcBef>
                <a:spcPts val="0"/>
              </a:spcBef>
              <a:spcAft>
                <a:spcPts val="1200"/>
              </a:spcAft>
            </a:pPr>
            <a:r>
              <a:rPr lang="en"/>
              <a:t>What and where is gentrification?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958450" y="2916075"/>
            <a:ext cx="4295400" cy="147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>
                <a:solidFill>
                  <a:schemeClr val="dk1"/>
                </a:solidFill>
              </a:rPr>
              <a:t>Day 3 - point/counterpoint news articles</a:t>
            </a:r>
          </a:p>
          <a:p>
            <a:pPr marL="457200" lvl="0" indent="-228600" rtl="0">
              <a:spcBef>
                <a:spcPts val="0"/>
              </a:spcBef>
              <a:spcAft>
                <a:spcPts val="1200"/>
              </a:spcAft>
            </a:pPr>
            <a:r>
              <a:rPr lang="en"/>
              <a:t>Is gentrification helpful/harmful?</a:t>
            </a:r>
          </a:p>
          <a:p>
            <a:pPr marL="457200" lvl="0" indent="-228600" rtl="0">
              <a:spcBef>
                <a:spcPts val="0"/>
              </a:spcBef>
              <a:spcAft>
                <a:spcPts val="1200"/>
              </a:spcAft>
            </a:pPr>
            <a:r>
              <a:rPr lang="en"/>
              <a:t>Who does it help/harm and how?</a:t>
            </a:r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0" y="1211350"/>
            <a:ext cx="2652404" cy="2596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2400250" y="503625"/>
            <a:ext cx="6321600" cy="635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Final Assignment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2426800" y="1139025"/>
            <a:ext cx="6268500" cy="351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2100" b="1">
                <a:solidFill>
                  <a:schemeClr val="dk1"/>
                </a:solidFill>
              </a:rPr>
              <a:t>How do we stress the importance of  listening to a community before/during a project?</a:t>
            </a:r>
          </a:p>
          <a:p>
            <a:pPr marL="457200" lvl="0" indent="-330200" rtl="0">
              <a:spcBef>
                <a:spcPts val="0"/>
              </a:spcBef>
              <a:spcAft>
                <a:spcPts val="1200"/>
              </a:spcAft>
              <a:buSzPct val="100000"/>
            </a:pPr>
            <a:r>
              <a:rPr lang="en" sz="1600"/>
              <a:t>Training/session from Brooklyn Movement Center, Weeksville Heritage Center</a:t>
            </a:r>
          </a:p>
          <a:p>
            <a:pPr marL="457200" lvl="0" indent="-330200" rtl="0">
              <a:spcBef>
                <a:spcPts val="0"/>
              </a:spcBef>
              <a:spcAft>
                <a:spcPts val="1200"/>
              </a:spcAft>
              <a:buSzPct val="100000"/>
            </a:pPr>
            <a:r>
              <a:rPr lang="en" sz="1600"/>
              <a:t>Aim of assignment: applying unit concepts to hands-on activist experience</a:t>
            </a:r>
          </a:p>
          <a:p>
            <a:pPr marL="914400" lvl="1" indent="-330200">
              <a:spcBef>
                <a:spcPts val="0"/>
              </a:spcBef>
              <a:spcAft>
                <a:spcPts val="1200"/>
              </a:spcAft>
              <a:buSzPct val="100000"/>
            </a:pPr>
            <a:r>
              <a:rPr lang="en" sz="1600"/>
              <a:t>Assignment options: letter writing to local politicians, submission of op-ed to local publications, create poster campaign, teach-in at school assembly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wiss-2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Macintosh PowerPoint</Application>
  <PresentationFormat>On-screen Show (16:9)</PresentationFormat>
  <Paragraphs>25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Lato</vt:lpstr>
      <vt:lpstr>Raleway</vt:lpstr>
      <vt:lpstr>Arial</vt:lpstr>
      <vt:lpstr>swiss-2</vt:lpstr>
      <vt:lpstr>Grand Coulee Dam</vt:lpstr>
      <vt:lpstr>Guiding Questions</vt:lpstr>
      <vt:lpstr>Guiding Questions</vt:lpstr>
      <vt:lpstr>Final Assignment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Grand Coulee Dam</dc:title>
  <cp:lastModifiedBy>Jennifer Sacco</cp:lastModifiedBy>
  <cp:revision>1</cp:revision>
  <dcterms:modified xsi:type="dcterms:W3CDTF">2017-08-11T15:45:22Z</dcterms:modified>
</cp:coreProperties>
</file>