
<file path=[Content_Types].xml><?xml version="1.0" encoding="utf-8"?>
<Types xmlns="http://schemas.openxmlformats.org/package/2006/content-types">
  <Default ContentType="image/jpeg" Extension="jpg"/>
  <Default ContentType="image/gif" Extension="gif"/>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Shape 51"/>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2" name="Shape 5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Shape 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8" name="Shape 5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Shape 6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5" name="Shape 6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Shape 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3" name="Shape 7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 name="Shape 79"/>
        <p:cNvGrpSpPr/>
        <p:nvPr/>
      </p:nvGrpSpPr>
      <p:grpSpPr>
        <a:xfrm>
          <a:off x="0" y="0"/>
          <a:ext cx="0" cy="0"/>
          <a:chOff x="0" y="0"/>
          <a:chExt cx="0" cy="0"/>
        </a:xfrm>
      </p:grpSpPr>
      <p:sp>
        <p:nvSpPr>
          <p:cNvPr id="80" name="Shape 8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1" name="Shape 8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Shape 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8" name="Shape 8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Shape 9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4" name="Shape 9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Shape 9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9" name="Shape 9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Shape 10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6" name="Shape 10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Shape 11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4" name="Shape 11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Shape 11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0" name="Shape 12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1.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gif"/><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5.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Shape 54"/>
          <p:cNvSpPr txBox="1"/>
          <p:nvPr>
            <p:ph type="ctrTitle"/>
          </p:nvPr>
        </p:nvSpPr>
        <p:spPr>
          <a:xfrm>
            <a:off x="311708" y="744575"/>
            <a:ext cx="8520600" cy="2052600"/>
          </a:xfrm>
          <a:prstGeom prst="rect">
            <a:avLst/>
          </a:prstGeom>
        </p:spPr>
        <p:txBody>
          <a:bodyPr anchorCtr="0" anchor="b" bIns="91425" lIns="91425" rIns="91425" tIns="91425">
            <a:noAutofit/>
          </a:bodyPr>
          <a:lstStyle/>
          <a:p>
            <a:pPr lvl="0">
              <a:spcBef>
                <a:spcPts val="0"/>
              </a:spcBef>
              <a:buNone/>
            </a:pPr>
            <a:r>
              <a:rPr lang="en"/>
              <a:t>Grade Six Geography</a:t>
            </a:r>
          </a:p>
        </p:txBody>
      </p:sp>
      <p:sp>
        <p:nvSpPr>
          <p:cNvPr id="55" name="Shape 55"/>
          <p:cNvSpPr txBox="1"/>
          <p:nvPr>
            <p:ph idx="1" type="subTitle"/>
          </p:nvPr>
        </p:nvSpPr>
        <p:spPr>
          <a:xfrm>
            <a:off x="311700" y="2834125"/>
            <a:ext cx="8520600" cy="792600"/>
          </a:xfrm>
          <a:prstGeom prst="rect">
            <a:avLst/>
          </a:prstGeom>
        </p:spPr>
        <p:txBody>
          <a:bodyPr anchorCtr="0" anchor="t" bIns="91425" lIns="91425" rIns="91425" tIns="91425">
            <a:noAutofit/>
          </a:bodyPr>
          <a:lstStyle/>
          <a:p>
            <a:pPr lvl="0">
              <a:spcBef>
                <a:spcPts val="0"/>
              </a:spcBef>
              <a:buNone/>
            </a:pPr>
            <a:r>
              <a:rPr lang="en"/>
              <a:t>Human </a:t>
            </a:r>
            <a:r>
              <a:rPr lang="en"/>
              <a:t>Interaction with the Environment </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Shape 60"/>
          <p:cNvSpPr txBox="1"/>
          <p:nvPr/>
        </p:nvSpPr>
        <p:spPr>
          <a:xfrm>
            <a:off x="914400" y="2143662"/>
            <a:ext cx="7315200" cy="853500"/>
          </a:xfrm>
          <a:prstGeom prst="rect">
            <a:avLst/>
          </a:prstGeom>
          <a:noFill/>
          <a:ln>
            <a:noFill/>
          </a:ln>
        </p:spPr>
        <p:txBody>
          <a:bodyPr anchorCtr="0" anchor="t" bIns="91425" lIns="91425" rIns="91425" tIns="91425">
            <a:noAutofit/>
          </a:bodyPr>
          <a:lstStyle/>
          <a:p>
            <a:pPr lvl="0">
              <a:spcBef>
                <a:spcPts val="0"/>
              </a:spcBef>
              <a:buNone/>
            </a:pPr>
            <a:r>
              <a:t/>
            </a:r>
            <a:endParaRPr/>
          </a:p>
        </p:txBody>
      </p:sp>
      <p:pic>
        <p:nvPicPr>
          <p:cNvPr id="61" name="Shape 61"/>
          <p:cNvPicPr preferRelativeResize="0"/>
          <p:nvPr/>
        </p:nvPicPr>
        <p:blipFill>
          <a:blip r:embed="rId3">
            <a:alphaModFix/>
          </a:blip>
          <a:stretch>
            <a:fillRect/>
          </a:stretch>
        </p:blipFill>
        <p:spPr>
          <a:xfrm>
            <a:off x="157499" y="98450"/>
            <a:ext cx="3736350" cy="5143499"/>
          </a:xfrm>
          <a:prstGeom prst="rect">
            <a:avLst/>
          </a:prstGeom>
          <a:noFill/>
          <a:ln>
            <a:noFill/>
          </a:ln>
        </p:spPr>
      </p:pic>
      <p:pic>
        <p:nvPicPr>
          <p:cNvPr id="62" name="Shape 62"/>
          <p:cNvPicPr preferRelativeResize="0"/>
          <p:nvPr/>
        </p:nvPicPr>
        <p:blipFill>
          <a:blip r:embed="rId4">
            <a:alphaModFix/>
          </a:blip>
          <a:stretch>
            <a:fillRect/>
          </a:stretch>
        </p:blipFill>
        <p:spPr>
          <a:xfrm>
            <a:off x="4178249" y="292025"/>
            <a:ext cx="4839950" cy="4556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 name="Shape 66"/>
        <p:cNvGrpSpPr/>
        <p:nvPr/>
      </p:nvGrpSpPr>
      <p:grpSpPr>
        <a:xfrm>
          <a:off x="0" y="0"/>
          <a:ext cx="0" cy="0"/>
          <a:chOff x="0" y="0"/>
          <a:chExt cx="0" cy="0"/>
        </a:xfrm>
      </p:grpSpPr>
      <p:sp>
        <p:nvSpPr>
          <p:cNvPr id="67" name="Shape 67"/>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nSpc>
                <a:spcPct val="115000"/>
              </a:lnSpc>
              <a:spcBef>
                <a:spcPts val="0"/>
              </a:spcBef>
              <a:buClr>
                <a:schemeClr val="dk1"/>
              </a:buClr>
              <a:buSzPct val="44000"/>
              <a:buFont typeface="Arial"/>
              <a:buNone/>
            </a:pPr>
            <a:r>
              <a:rPr b="1" lang="en" sz="2500"/>
              <a:t>Transformation of place by human interaction </a:t>
            </a:r>
            <a:br>
              <a:rPr b="1" lang="en" sz="2500"/>
            </a:br>
          </a:p>
        </p:txBody>
      </p:sp>
      <p:sp>
        <p:nvSpPr>
          <p:cNvPr id="68" name="Shape 68"/>
          <p:cNvSpPr txBox="1"/>
          <p:nvPr>
            <p:ph idx="1" type="body"/>
          </p:nvPr>
        </p:nvSpPr>
        <p:spPr>
          <a:xfrm>
            <a:off x="174999" y="1290650"/>
            <a:ext cx="8739300" cy="3772500"/>
          </a:xfrm>
          <a:prstGeom prst="rect">
            <a:avLst/>
          </a:prstGeom>
        </p:spPr>
        <p:txBody>
          <a:bodyPr anchorCtr="0" anchor="t" bIns="91425" lIns="91425" rIns="91425" tIns="91425">
            <a:noAutofit/>
          </a:bodyPr>
          <a:lstStyle/>
          <a:p>
            <a:pPr lvl="0" rtl="0">
              <a:spcBef>
                <a:spcPts val="0"/>
              </a:spcBef>
              <a:spcAft>
                <a:spcPts val="0"/>
              </a:spcAft>
              <a:buClr>
                <a:schemeClr val="dk1"/>
              </a:buClr>
              <a:buSzPct val="47826"/>
              <a:buFont typeface="Arial"/>
              <a:buNone/>
            </a:pPr>
            <a:r>
              <a:rPr lang="en" sz="2300">
                <a:solidFill>
                  <a:schemeClr val="dk1"/>
                </a:solidFill>
              </a:rPr>
              <a:t>1. How have rivers influenced settlements?</a:t>
            </a:r>
            <a:br>
              <a:rPr lang="en" sz="2300">
                <a:solidFill>
                  <a:schemeClr val="dk1"/>
                </a:solidFill>
              </a:rPr>
            </a:br>
            <a:r>
              <a:rPr lang="en" sz="2300">
                <a:solidFill>
                  <a:schemeClr val="dk1"/>
                </a:solidFill>
              </a:rPr>
              <a:t>2. How have river systems been affected by human development of dams?</a:t>
            </a:r>
            <a:br>
              <a:rPr lang="en" sz="2300">
                <a:solidFill>
                  <a:schemeClr val="dk1"/>
                </a:solidFill>
              </a:rPr>
            </a:br>
            <a:r>
              <a:rPr lang="en" sz="2300">
                <a:solidFill>
                  <a:schemeClr val="dk1"/>
                </a:solidFill>
              </a:rPr>
              <a:t>3.  How does place influence various perspectives of cultural beliefs?</a:t>
            </a:r>
            <a:br>
              <a:rPr lang="en" sz="2300">
                <a:solidFill>
                  <a:schemeClr val="dk1"/>
                </a:solidFill>
              </a:rPr>
            </a:br>
            <a:br>
              <a:rPr lang="en" sz="2300">
                <a:solidFill>
                  <a:schemeClr val="dk1"/>
                </a:solidFill>
              </a:rPr>
            </a:br>
          </a:p>
        </p:txBody>
      </p:sp>
      <p:pic>
        <p:nvPicPr>
          <p:cNvPr id="69" name="Shape 69"/>
          <p:cNvPicPr preferRelativeResize="0"/>
          <p:nvPr/>
        </p:nvPicPr>
        <p:blipFill>
          <a:blip r:embed="rId3">
            <a:alphaModFix/>
          </a:blip>
          <a:stretch>
            <a:fillRect/>
          </a:stretch>
        </p:blipFill>
        <p:spPr>
          <a:xfrm>
            <a:off x="812125" y="3330550"/>
            <a:ext cx="3568474" cy="1580525"/>
          </a:xfrm>
          <a:prstGeom prst="rect">
            <a:avLst/>
          </a:prstGeom>
          <a:noFill/>
          <a:ln>
            <a:noFill/>
          </a:ln>
        </p:spPr>
      </p:pic>
      <p:pic>
        <p:nvPicPr>
          <p:cNvPr id="70" name="Shape 70"/>
          <p:cNvPicPr preferRelativeResize="0"/>
          <p:nvPr/>
        </p:nvPicPr>
        <p:blipFill>
          <a:blip r:embed="rId4">
            <a:alphaModFix/>
          </a:blip>
          <a:stretch>
            <a:fillRect/>
          </a:stretch>
        </p:blipFill>
        <p:spPr>
          <a:xfrm>
            <a:off x="4894675" y="3040700"/>
            <a:ext cx="3937625" cy="20224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 name="Shape 74"/>
        <p:cNvGrpSpPr/>
        <p:nvPr/>
      </p:nvGrpSpPr>
      <p:grpSpPr>
        <a:xfrm>
          <a:off x="0" y="0"/>
          <a:ext cx="0" cy="0"/>
          <a:chOff x="0" y="0"/>
          <a:chExt cx="0" cy="0"/>
        </a:xfrm>
      </p:grpSpPr>
      <p:sp>
        <p:nvSpPr>
          <p:cNvPr id="75" name="Shape 75"/>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b="1" lang="en"/>
              <a:t>National Geography Standard 12</a:t>
            </a:r>
          </a:p>
        </p:txBody>
      </p:sp>
      <p:sp>
        <p:nvSpPr>
          <p:cNvPr id="76" name="Shape 76"/>
          <p:cNvSpPr txBox="1"/>
          <p:nvPr>
            <p:ph idx="1" type="body"/>
          </p:nvPr>
        </p:nvSpPr>
        <p:spPr>
          <a:xfrm>
            <a:off x="213259" y="1119661"/>
            <a:ext cx="8520600" cy="3416400"/>
          </a:xfrm>
          <a:prstGeom prst="rect">
            <a:avLst/>
          </a:prstGeom>
        </p:spPr>
        <p:txBody>
          <a:bodyPr anchorCtr="0" anchor="t" bIns="91425" lIns="91425" rIns="91425" tIns="91425">
            <a:noAutofit/>
          </a:bodyPr>
          <a:lstStyle/>
          <a:p>
            <a:pPr lvl="0" rtl="0">
              <a:spcBef>
                <a:spcPts val="0"/>
              </a:spcBef>
              <a:spcAft>
                <a:spcPts val="0"/>
              </a:spcAft>
              <a:buClr>
                <a:schemeClr val="dk1"/>
              </a:buClr>
              <a:buSzPct val="47826"/>
              <a:buFont typeface="Arial"/>
              <a:buNone/>
            </a:pPr>
            <a:r>
              <a:rPr lang="en" sz="2300">
                <a:solidFill>
                  <a:schemeClr val="dk1"/>
                </a:solidFill>
              </a:rPr>
              <a:t>The processes, patterns, and functions of human settlement</a:t>
            </a:r>
            <a:br>
              <a:rPr lang="en" sz="2300">
                <a:solidFill>
                  <a:schemeClr val="dk1"/>
                </a:solidFill>
              </a:rPr>
            </a:br>
            <a:r>
              <a:rPr lang="en" sz="2300">
                <a:solidFill>
                  <a:schemeClr val="dk1"/>
                </a:solidFill>
              </a:rPr>
              <a:t>Students will analyze maps and images and compare different types of settlement patterns observed across regions (e.g., linear rural settle­ment along roadways, railways, and rivers)</a:t>
            </a:r>
            <a:br>
              <a:rPr lang="en" sz="2300">
                <a:solidFill>
                  <a:schemeClr val="dk1"/>
                </a:solidFill>
              </a:rPr>
            </a:br>
          </a:p>
        </p:txBody>
      </p:sp>
      <p:pic>
        <p:nvPicPr>
          <p:cNvPr id="77" name="Shape 77"/>
          <p:cNvPicPr preferRelativeResize="0"/>
          <p:nvPr/>
        </p:nvPicPr>
        <p:blipFill>
          <a:blip r:embed="rId3">
            <a:alphaModFix/>
          </a:blip>
          <a:stretch>
            <a:fillRect/>
          </a:stretch>
        </p:blipFill>
        <p:spPr>
          <a:xfrm>
            <a:off x="501315" y="2988366"/>
            <a:ext cx="3159475" cy="1744575"/>
          </a:xfrm>
          <a:prstGeom prst="rect">
            <a:avLst/>
          </a:prstGeom>
          <a:noFill/>
          <a:ln>
            <a:noFill/>
          </a:ln>
        </p:spPr>
      </p:pic>
      <p:pic>
        <p:nvPicPr>
          <p:cNvPr id="78" name="Shape 78"/>
          <p:cNvPicPr preferRelativeResize="0"/>
          <p:nvPr/>
        </p:nvPicPr>
        <p:blipFill>
          <a:blip r:embed="rId4">
            <a:alphaModFix/>
          </a:blip>
          <a:stretch>
            <a:fillRect/>
          </a:stretch>
        </p:blipFill>
        <p:spPr>
          <a:xfrm>
            <a:off x="5211850" y="2988375"/>
            <a:ext cx="2652426" cy="1856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 name="Shape 82"/>
        <p:cNvGrpSpPr/>
        <p:nvPr/>
      </p:nvGrpSpPr>
      <p:grpSpPr>
        <a:xfrm>
          <a:off x="0" y="0"/>
          <a:ext cx="0" cy="0"/>
          <a:chOff x="0" y="0"/>
          <a:chExt cx="0" cy="0"/>
        </a:xfrm>
      </p:grpSpPr>
      <p:sp>
        <p:nvSpPr>
          <p:cNvPr id="83" name="Shape 83"/>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b="1" lang="en"/>
              <a:t>National Geography Standard 14</a:t>
            </a:r>
          </a:p>
        </p:txBody>
      </p:sp>
      <p:sp>
        <p:nvSpPr>
          <p:cNvPr id="84" name="Shape 84"/>
          <p:cNvSpPr txBox="1"/>
          <p:nvPr>
            <p:ph idx="1" type="body"/>
          </p:nvPr>
        </p:nvSpPr>
        <p:spPr>
          <a:xfrm>
            <a:off x="120296" y="1017716"/>
            <a:ext cx="8520600" cy="3416400"/>
          </a:xfrm>
          <a:prstGeom prst="rect">
            <a:avLst/>
          </a:prstGeom>
        </p:spPr>
        <p:txBody>
          <a:bodyPr anchorCtr="0" anchor="t" bIns="91425" lIns="91425" rIns="91425" tIns="91425">
            <a:noAutofit/>
          </a:bodyPr>
          <a:lstStyle/>
          <a:p>
            <a:pPr lvl="0" rtl="0">
              <a:spcBef>
                <a:spcPts val="0"/>
              </a:spcBef>
              <a:spcAft>
                <a:spcPts val="0"/>
              </a:spcAft>
              <a:buClr>
                <a:schemeClr val="dk1"/>
              </a:buClr>
              <a:buSzPct val="47826"/>
              <a:buFont typeface="Arial"/>
              <a:buNone/>
            </a:pPr>
            <a:r>
              <a:rPr lang="en" sz="2300">
                <a:solidFill>
                  <a:schemeClr val="dk1"/>
                </a:solidFill>
              </a:rPr>
              <a:t>How human actions modify the physical environment</a:t>
            </a:r>
            <a:br>
              <a:rPr lang="en" sz="2300">
                <a:solidFill>
                  <a:schemeClr val="dk1"/>
                </a:solidFill>
              </a:rPr>
            </a:br>
            <a:r>
              <a:rPr lang="en" sz="2000">
                <a:solidFill>
                  <a:schemeClr val="dk1"/>
                </a:solidFill>
              </a:rPr>
              <a:t>Human modifications of the physical environment in one place often lead to changes in other places</a:t>
            </a:r>
            <a:br>
              <a:rPr lang="en" sz="2000">
                <a:solidFill>
                  <a:schemeClr val="dk1"/>
                </a:solidFill>
              </a:rPr>
            </a:br>
            <a:r>
              <a:rPr lang="en" sz="2000">
                <a:solidFill>
                  <a:schemeClr val="dk1"/>
                </a:solidFill>
              </a:rPr>
              <a:t>Describe and explain how the construction of dams and levees on rivers in one region affects places downstream (e.g., water availability for human consumption and agriculture, flood control, electricity generation, aquatic and riparian ecosystems).</a:t>
            </a:r>
          </a:p>
        </p:txBody>
      </p:sp>
      <p:pic>
        <p:nvPicPr>
          <p:cNvPr id="85" name="Shape 85"/>
          <p:cNvPicPr preferRelativeResize="0"/>
          <p:nvPr/>
        </p:nvPicPr>
        <p:blipFill>
          <a:blip r:embed="rId3">
            <a:alphaModFix/>
          </a:blip>
          <a:stretch>
            <a:fillRect/>
          </a:stretch>
        </p:blipFill>
        <p:spPr>
          <a:xfrm>
            <a:off x="1151449" y="3627925"/>
            <a:ext cx="4448700" cy="1515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Shape 90"/>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b="1" lang="en" sz="3000"/>
              <a:t>Objectives</a:t>
            </a:r>
          </a:p>
        </p:txBody>
      </p:sp>
      <p:sp>
        <p:nvSpPr>
          <p:cNvPr id="91" name="Shape 91"/>
          <p:cNvSpPr txBox="1"/>
          <p:nvPr>
            <p:ph idx="1" type="body"/>
          </p:nvPr>
        </p:nvSpPr>
        <p:spPr>
          <a:xfrm>
            <a:off x="224197" y="1546626"/>
            <a:ext cx="8520600" cy="3416400"/>
          </a:xfrm>
          <a:prstGeom prst="rect">
            <a:avLst/>
          </a:prstGeom>
        </p:spPr>
        <p:txBody>
          <a:bodyPr anchorCtr="0" anchor="t" bIns="91425" lIns="91425" rIns="91425" tIns="91425">
            <a:noAutofit/>
          </a:bodyPr>
          <a:lstStyle/>
          <a:p>
            <a:pPr indent="-355600" lvl="0" marL="457200" rtl="0">
              <a:lnSpc>
                <a:spcPct val="100000"/>
              </a:lnSpc>
              <a:spcBef>
                <a:spcPts val="0"/>
              </a:spcBef>
              <a:spcAft>
                <a:spcPts val="0"/>
              </a:spcAft>
              <a:buClr>
                <a:schemeClr val="dk1"/>
              </a:buClr>
              <a:buSzPct val="100000"/>
              <a:buFont typeface="Verdana"/>
            </a:pPr>
            <a:r>
              <a:rPr lang="en" sz="2000">
                <a:solidFill>
                  <a:schemeClr val="dk1"/>
                </a:solidFill>
                <a:latin typeface="Times New Roman"/>
                <a:ea typeface="Times New Roman"/>
                <a:cs typeface="Times New Roman"/>
                <a:sym typeface="Times New Roman"/>
              </a:rPr>
              <a:t>Students will analyze settlements along the Connecticut and Columbia Rivers</a:t>
            </a:r>
          </a:p>
          <a:p>
            <a:pPr indent="-355600" lvl="0" marL="457200" rtl="0">
              <a:lnSpc>
                <a:spcPct val="100000"/>
              </a:lnSpc>
              <a:spcBef>
                <a:spcPts val="0"/>
              </a:spcBef>
              <a:spcAft>
                <a:spcPts val="0"/>
              </a:spcAft>
              <a:buClr>
                <a:schemeClr val="dk1"/>
              </a:buClr>
              <a:buSzPct val="100000"/>
              <a:buFont typeface="Verdana"/>
            </a:pPr>
            <a:r>
              <a:rPr lang="en" sz="2000">
                <a:solidFill>
                  <a:schemeClr val="dk1"/>
                </a:solidFill>
                <a:latin typeface="Times New Roman"/>
                <a:ea typeface="Times New Roman"/>
                <a:cs typeface="Times New Roman"/>
                <a:sym typeface="Times New Roman"/>
              </a:rPr>
              <a:t>Students will recognize the impact of development along rivers</a:t>
            </a:r>
          </a:p>
          <a:p>
            <a:pPr indent="-355600" lvl="0" marL="457200" rtl="0">
              <a:lnSpc>
                <a:spcPct val="100000"/>
              </a:lnSpc>
              <a:spcBef>
                <a:spcPts val="0"/>
              </a:spcBef>
              <a:spcAft>
                <a:spcPts val="0"/>
              </a:spcAft>
              <a:buClr>
                <a:schemeClr val="dk1"/>
              </a:buClr>
              <a:buSzPct val="100000"/>
              <a:buFont typeface="Times New Roman"/>
            </a:pPr>
            <a:r>
              <a:rPr lang="en" sz="2000">
                <a:solidFill>
                  <a:schemeClr val="dk1"/>
                </a:solidFill>
                <a:latin typeface="Times New Roman"/>
                <a:ea typeface="Times New Roman"/>
                <a:cs typeface="Times New Roman"/>
                <a:sym typeface="Times New Roman"/>
              </a:rPr>
              <a:t>Students will compare the impact of human development of dams on rivers in their own community and the Columbia River basin.</a:t>
            </a:r>
          </a:p>
          <a:p>
            <a:pPr indent="-355600" lvl="0" marL="457200" rtl="0">
              <a:lnSpc>
                <a:spcPct val="100000"/>
              </a:lnSpc>
              <a:spcBef>
                <a:spcPts val="0"/>
              </a:spcBef>
              <a:spcAft>
                <a:spcPts val="0"/>
              </a:spcAft>
              <a:buClr>
                <a:schemeClr val="dk1"/>
              </a:buClr>
              <a:buSzPct val="100000"/>
              <a:buFont typeface="Times New Roman"/>
            </a:pPr>
            <a:r>
              <a:rPr lang="en" sz="2000">
                <a:solidFill>
                  <a:schemeClr val="dk1"/>
                </a:solidFill>
                <a:latin typeface="Times New Roman"/>
                <a:ea typeface="Times New Roman"/>
                <a:cs typeface="Times New Roman"/>
                <a:sym typeface="Times New Roman"/>
              </a:rPr>
              <a:t>Students will prepare a presentation demonstrating various perspectives regarding development of dams along the Connecticut and Columbia Rivers to share with classmates and another grade of students.</a:t>
            </a:r>
          </a:p>
          <a:p>
            <a:pPr indent="-355600" lvl="0" marL="457200" rtl="0">
              <a:lnSpc>
                <a:spcPct val="100000"/>
              </a:lnSpc>
              <a:spcBef>
                <a:spcPts val="0"/>
              </a:spcBef>
              <a:spcAft>
                <a:spcPts val="0"/>
              </a:spcAft>
              <a:buClr>
                <a:schemeClr val="dk1"/>
              </a:buClr>
              <a:buSzPct val="100000"/>
              <a:buFont typeface="Times New Roman"/>
            </a:pPr>
            <a:r>
              <a:rPr lang="en" sz="2000">
                <a:solidFill>
                  <a:schemeClr val="dk1"/>
                </a:solidFill>
                <a:latin typeface="Times New Roman"/>
                <a:ea typeface="Times New Roman"/>
                <a:cs typeface="Times New Roman"/>
                <a:sym typeface="Times New Roman"/>
              </a:rPr>
              <a:t>Students will write an opinion paper explaining their views on the future interaction between humans and rivers.</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pic>
        <p:nvPicPr>
          <p:cNvPr id="96" name="Shape 96"/>
          <p:cNvPicPr preferRelativeResize="0"/>
          <p:nvPr/>
        </p:nvPicPr>
        <p:blipFill>
          <a:blip r:embed="rId3">
            <a:alphaModFix/>
          </a:blip>
          <a:stretch>
            <a:fillRect/>
          </a:stretch>
        </p:blipFill>
        <p:spPr>
          <a:xfrm>
            <a:off x="152400" y="152400"/>
            <a:ext cx="8654913" cy="4838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Shape 101"/>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b="1" lang="en" sz="3000"/>
              <a:t>Materials</a:t>
            </a:r>
          </a:p>
        </p:txBody>
      </p:sp>
      <p:sp>
        <p:nvSpPr>
          <p:cNvPr id="102" name="Shape 102"/>
          <p:cNvSpPr txBox="1"/>
          <p:nvPr>
            <p:ph idx="1" type="body"/>
          </p:nvPr>
        </p:nvSpPr>
        <p:spPr>
          <a:xfrm>
            <a:off x="180446" y="1147006"/>
            <a:ext cx="8520600" cy="3416400"/>
          </a:xfrm>
          <a:prstGeom prst="rect">
            <a:avLst/>
          </a:prstGeom>
        </p:spPr>
        <p:txBody>
          <a:bodyPr anchorCtr="0" anchor="t" bIns="91425" lIns="91425" rIns="91425" tIns="91425">
            <a:noAutofit/>
          </a:bodyPr>
          <a:lstStyle/>
          <a:p>
            <a:pPr lvl="0" rtl="0">
              <a:spcBef>
                <a:spcPts val="0"/>
              </a:spcBef>
              <a:spcAft>
                <a:spcPts val="0"/>
              </a:spcAft>
              <a:buClr>
                <a:schemeClr val="dk1"/>
              </a:buClr>
              <a:buSzPct val="55000"/>
              <a:buFont typeface="Arial"/>
              <a:buNone/>
            </a:pPr>
            <a:r>
              <a:rPr lang="en" sz="2000">
                <a:solidFill>
                  <a:schemeClr val="dk1"/>
                </a:solidFill>
              </a:rPr>
              <a:t>Excerpts from The Organic Machine</a:t>
            </a:r>
          </a:p>
          <a:p>
            <a:pPr lvl="0" rtl="0">
              <a:spcBef>
                <a:spcPts val="0"/>
              </a:spcBef>
              <a:spcAft>
                <a:spcPts val="0"/>
              </a:spcAft>
              <a:buClr>
                <a:schemeClr val="dk1"/>
              </a:buClr>
              <a:buSzPct val="55000"/>
              <a:buFont typeface="Arial"/>
              <a:buNone/>
            </a:pPr>
            <a:r>
              <a:rPr lang="en" sz="2000">
                <a:solidFill>
                  <a:schemeClr val="dk1"/>
                </a:solidFill>
              </a:rPr>
              <a:t>Excerpts from FDR</a:t>
            </a:r>
          </a:p>
          <a:p>
            <a:pPr lvl="0" rtl="0">
              <a:spcBef>
                <a:spcPts val="0"/>
              </a:spcBef>
              <a:spcAft>
                <a:spcPts val="0"/>
              </a:spcAft>
              <a:buClr>
                <a:schemeClr val="dk1"/>
              </a:buClr>
              <a:buSzPct val="55000"/>
              <a:buFont typeface="Arial"/>
              <a:buNone/>
            </a:pPr>
            <a:r>
              <a:rPr lang="en" sz="2000">
                <a:solidFill>
                  <a:schemeClr val="dk1"/>
                </a:solidFill>
              </a:rPr>
              <a:t>Excerpts from Great River of the West: Essays on Columbia River</a:t>
            </a:r>
          </a:p>
          <a:p>
            <a:pPr lvl="0" rtl="0">
              <a:spcBef>
                <a:spcPts val="0"/>
              </a:spcBef>
              <a:spcAft>
                <a:spcPts val="0"/>
              </a:spcAft>
              <a:buClr>
                <a:schemeClr val="dk1"/>
              </a:buClr>
              <a:buSzPct val="55000"/>
              <a:buFont typeface="Arial"/>
              <a:buNone/>
            </a:pPr>
            <a:r>
              <a:rPr lang="en" sz="2000">
                <a:solidFill>
                  <a:schemeClr val="dk1"/>
                </a:solidFill>
              </a:rPr>
              <a:t>Excerpts from Harry Truman address and dedication of Grand Coulee Dam</a:t>
            </a:r>
          </a:p>
          <a:p>
            <a:pPr lvl="0" rtl="0">
              <a:spcBef>
                <a:spcPts val="0"/>
              </a:spcBef>
              <a:spcAft>
                <a:spcPts val="0"/>
              </a:spcAft>
              <a:buNone/>
            </a:pPr>
            <a:r>
              <a:rPr lang="en" sz="2000">
                <a:solidFill>
                  <a:schemeClr val="dk1"/>
                </a:solidFill>
              </a:rPr>
              <a:t>Primary sources from confederated tribes book of legends</a:t>
            </a:r>
          </a:p>
          <a:p>
            <a:pPr lvl="0" rtl="0">
              <a:spcBef>
                <a:spcPts val="0"/>
              </a:spcBef>
              <a:spcAft>
                <a:spcPts val="0"/>
              </a:spcAft>
              <a:buNone/>
            </a:pPr>
            <a:r>
              <a:rPr lang="en" sz="2000">
                <a:solidFill>
                  <a:schemeClr val="dk1"/>
                </a:solidFill>
              </a:rPr>
              <a:t>Videos on Coulee Dam</a:t>
            </a:r>
          </a:p>
          <a:p>
            <a:pPr lvl="0" rtl="0">
              <a:spcBef>
                <a:spcPts val="0"/>
              </a:spcBef>
              <a:spcAft>
                <a:spcPts val="0"/>
              </a:spcAft>
              <a:buClr>
                <a:schemeClr val="dk1"/>
              </a:buClr>
              <a:buSzPct val="55000"/>
              <a:buFont typeface="Arial"/>
              <a:buNone/>
            </a:pPr>
            <a:r>
              <a:rPr lang="en" sz="2000">
                <a:solidFill>
                  <a:schemeClr val="dk1"/>
                </a:solidFill>
              </a:rPr>
              <a:t>Readings on Connecticut River settlements and development </a:t>
            </a:r>
          </a:p>
        </p:txBody>
      </p:sp>
      <p:pic>
        <p:nvPicPr>
          <p:cNvPr id="103" name="Shape 103"/>
          <p:cNvPicPr preferRelativeResize="0"/>
          <p:nvPr/>
        </p:nvPicPr>
        <p:blipFill>
          <a:blip r:embed="rId3">
            <a:alphaModFix/>
          </a:blip>
          <a:stretch>
            <a:fillRect/>
          </a:stretch>
        </p:blipFill>
        <p:spPr>
          <a:xfrm>
            <a:off x="6798625" y="-1"/>
            <a:ext cx="1662975" cy="17773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Shape 108"/>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b="1" lang="en" sz="3000"/>
              <a:t>Procedures</a:t>
            </a:r>
          </a:p>
        </p:txBody>
      </p:sp>
      <p:sp>
        <p:nvSpPr>
          <p:cNvPr id="109" name="Shape 109"/>
          <p:cNvSpPr txBox="1"/>
          <p:nvPr>
            <p:ph idx="1" type="body"/>
          </p:nvPr>
        </p:nvSpPr>
        <p:spPr>
          <a:xfrm>
            <a:off x="235135" y="1535298"/>
            <a:ext cx="8520600" cy="3416400"/>
          </a:xfrm>
          <a:prstGeom prst="rect">
            <a:avLst/>
          </a:prstGeom>
        </p:spPr>
        <p:txBody>
          <a:bodyPr anchorCtr="0" anchor="t" bIns="91425" lIns="91425" rIns="91425" tIns="91425">
            <a:noAutofit/>
          </a:bodyPr>
          <a:lstStyle/>
          <a:p>
            <a:pPr indent="-228600" lvl="0" marL="457200" rtl="0">
              <a:spcBef>
                <a:spcPts val="0"/>
              </a:spcBef>
              <a:spcAft>
                <a:spcPts val="0"/>
              </a:spcAft>
              <a:buClr>
                <a:schemeClr val="dk1"/>
              </a:buClr>
              <a:buAutoNum type="arabicPeriod"/>
            </a:pPr>
            <a:r>
              <a:rPr lang="en">
                <a:solidFill>
                  <a:schemeClr val="dk1"/>
                </a:solidFill>
              </a:rPr>
              <a:t>Provide visual images of settlements and dams along the Connecticut and Columbia Rivers</a:t>
            </a:r>
          </a:p>
          <a:p>
            <a:pPr indent="-228600" lvl="0" marL="457200" rtl="0">
              <a:spcBef>
                <a:spcPts val="0"/>
              </a:spcBef>
              <a:spcAft>
                <a:spcPts val="0"/>
              </a:spcAft>
              <a:buClr>
                <a:schemeClr val="dk1"/>
              </a:buClr>
              <a:buAutoNum type="arabicPeriod"/>
            </a:pPr>
            <a:r>
              <a:rPr lang="en">
                <a:solidFill>
                  <a:schemeClr val="dk1"/>
                </a:solidFill>
              </a:rPr>
              <a:t>Provide images of dams along the Connecticut and Columbia Rivers</a:t>
            </a:r>
          </a:p>
          <a:p>
            <a:pPr indent="-228600" lvl="0" marL="457200" rtl="0">
              <a:spcBef>
                <a:spcPts val="0"/>
              </a:spcBef>
              <a:spcAft>
                <a:spcPts val="0"/>
              </a:spcAft>
              <a:buClr>
                <a:schemeClr val="dk1"/>
              </a:buClr>
              <a:buAutoNum type="arabicPeriod"/>
            </a:pPr>
            <a:r>
              <a:rPr lang="en">
                <a:solidFill>
                  <a:schemeClr val="dk1"/>
                </a:solidFill>
              </a:rPr>
              <a:t>View videos on dam construction </a:t>
            </a:r>
          </a:p>
          <a:p>
            <a:pPr indent="-228600" lvl="0" marL="457200" rtl="0">
              <a:spcBef>
                <a:spcPts val="0"/>
              </a:spcBef>
              <a:spcAft>
                <a:spcPts val="0"/>
              </a:spcAft>
              <a:buClr>
                <a:schemeClr val="dk1"/>
              </a:buClr>
              <a:buAutoNum type="arabicPeriod"/>
            </a:pPr>
            <a:r>
              <a:rPr lang="en">
                <a:solidFill>
                  <a:schemeClr val="dk1"/>
                </a:solidFill>
              </a:rPr>
              <a:t>Have students read excerpts from various reading materials and primary source documents.</a:t>
            </a:r>
          </a:p>
          <a:p>
            <a:pPr indent="-228600" lvl="0" marL="457200" rtl="0">
              <a:spcBef>
                <a:spcPts val="0"/>
              </a:spcBef>
              <a:spcAft>
                <a:spcPts val="0"/>
              </a:spcAft>
              <a:buClr>
                <a:schemeClr val="dk1"/>
              </a:buClr>
              <a:buAutoNum type="arabicPeriod"/>
            </a:pPr>
            <a:r>
              <a:rPr lang="en">
                <a:solidFill>
                  <a:schemeClr val="dk1"/>
                </a:solidFill>
              </a:rPr>
              <a:t>Visit a local dam currently producing hydroelectricity</a:t>
            </a:r>
          </a:p>
          <a:p>
            <a:pPr indent="-228600" lvl="0" marL="457200" rtl="0">
              <a:spcBef>
                <a:spcPts val="0"/>
              </a:spcBef>
              <a:spcAft>
                <a:spcPts val="0"/>
              </a:spcAft>
              <a:buClr>
                <a:schemeClr val="dk1"/>
              </a:buClr>
              <a:buAutoNum type="arabicPeriod"/>
            </a:pPr>
            <a:r>
              <a:rPr lang="en">
                <a:solidFill>
                  <a:schemeClr val="dk1"/>
                </a:solidFill>
              </a:rPr>
              <a:t>In groups have students write skits on the various perspectives regarding building of dams along rivers (indigenous, farmers, corporations, government, immigrants)</a:t>
            </a:r>
          </a:p>
        </p:txBody>
      </p:sp>
      <p:pic>
        <p:nvPicPr>
          <p:cNvPr id="110" name="Shape 110"/>
          <p:cNvPicPr preferRelativeResize="0"/>
          <p:nvPr/>
        </p:nvPicPr>
        <p:blipFill>
          <a:blip r:embed="rId3">
            <a:alphaModFix/>
          </a:blip>
          <a:stretch>
            <a:fillRect/>
          </a:stretch>
        </p:blipFill>
        <p:spPr>
          <a:xfrm>
            <a:off x="6435573" y="-7"/>
            <a:ext cx="2171249" cy="1352524"/>
          </a:xfrm>
          <a:prstGeom prst="rect">
            <a:avLst/>
          </a:prstGeom>
          <a:noFill/>
          <a:ln>
            <a:noFill/>
          </a:ln>
        </p:spPr>
      </p:pic>
      <p:pic>
        <p:nvPicPr>
          <p:cNvPr id="111" name="Shape 111"/>
          <p:cNvPicPr preferRelativeResize="0"/>
          <p:nvPr/>
        </p:nvPicPr>
        <p:blipFill>
          <a:blip r:embed="rId4">
            <a:alphaModFix/>
          </a:blip>
          <a:stretch>
            <a:fillRect/>
          </a:stretch>
        </p:blipFill>
        <p:spPr>
          <a:xfrm>
            <a:off x="2837250" y="0"/>
            <a:ext cx="2243350" cy="13525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Shape 116"/>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b="1" lang="en" sz="3000"/>
              <a:t>Assessments</a:t>
            </a:r>
          </a:p>
        </p:txBody>
      </p:sp>
      <p:sp>
        <p:nvSpPr>
          <p:cNvPr id="117" name="Shape 117"/>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355600" lvl="0" marL="457200" rtl="0">
              <a:spcBef>
                <a:spcPts val="0"/>
              </a:spcBef>
              <a:spcAft>
                <a:spcPts val="0"/>
              </a:spcAft>
              <a:buClr>
                <a:schemeClr val="dk1"/>
              </a:buClr>
              <a:buSzPct val="100000"/>
              <a:buAutoNum type="arabicPeriod"/>
            </a:pPr>
            <a:r>
              <a:rPr lang="en" sz="2000">
                <a:solidFill>
                  <a:schemeClr val="dk1"/>
                </a:solidFill>
              </a:rPr>
              <a:t>Perform skits to classmates and third grade class that complements their study of community and geography.</a:t>
            </a:r>
          </a:p>
          <a:p>
            <a:pPr indent="-355600" lvl="0" marL="457200" rtl="0">
              <a:spcBef>
                <a:spcPts val="0"/>
              </a:spcBef>
              <a:spcAft>
                <a:spcPts val="0"/>
              </a:spcAft>
              <a:buClr>
                <a:schemeClr val="dk1"/>
              </a:buClr>
              <a:buSzPct val="100000"/>
              <a:buAutoNum type="arabicPeriod"/>
            </a:pPr>
            <a:r>
              <a:rPr lang="en" sz="2000">
                <a:solidFill>
                  <a:schemeClr val="dk1"/>
                </a:solidFill>
              </a:rPr>
              <a:t>Write an essay providing suggestions of how humans should interact with rivers in the future.  (Dam removal, restoration, species revitalization, water quality and use)</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pic>
        <p:nvPicPr>
          <p:cNvPr id="122" name="Shape 122"/>
          <p:cNvPicPr preferRelativeResize="0"/>
          <p:nvPr/>
        </p:nvPicPr>
        <p:blipFill>
          <a:blip r:embed="rId3">
            <a:alphaModFix/>
          </a:blip>
          <a:stretch>
            <a:fillRect/>
          </a:stretch>
        </p:blipFill>
        <p:spPr>
          <a:xfrm>
            <a:off x="152400" y="152400"/>
            <a:ext cx="84447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