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3891200" cy="32918400"/>
  <p:notesSz cx="7004050" cy="9283700"/>
  <p:defaultTextStyle>
    <a:defPPr>
      <a:defRPr lang="en-US"/>
    </a:defPPr>
    <a:lvl1pPr algn="l" rtl="0" fontAlgn="base">
      <a:spcBef>
        <a:spcPct val="0"/>
      </a:spcBef>
      <a:spcAft>
        <a:spcPct val="0"/>
      </a:spcAft>
      <a:defRPr sz="3200" kern="1200">
        <a:solidFill>
          <a:schemeClr val="tx1"/>
        </a:solidFill>
        <a:latin typeface="Arial" charset="0"/>
        <a:ea typeface="+mn-ea"/>
        <a:cs typeface="+mn-cs"/>
      </a:defRPr>
    </a:lvl1pPr>
    <a:lvl2pPr marL="457200" algn="l" rtl="0" fontAlgn="base">
      <a:spcBef>
        <a:spcPct val="0"/>
      </a:spcBef>
      <a:spcAft>
        <a:spcPct val="0"/>
      </a:spcAft>
      <a:defRPr sz="3200" kern="1200">
        <a:solidFill>
          <a:schemeClr val="tx1"/>
        </a:solidFill>
        <a:latin typeface="Arial" charset="0"/>
        <a:ea typeface="+mn-ea"/>
        <a:cs typeface="+mn-cs"/>
      </a:defRPr>
    </a:lvl2pPr>
    <a:lvl3pPr marL="914400" algn="l" rtl="0" fontAlgn="base">
      <a:spcBef>
        <a:spcPct val="0"/>
      </a:spcBef>
      <a:spcAft>
        <a:spcPct val="0"/>
      </a:spcAft>
      <a:defRPr sz="3200" kern="1200">
        <a:solidFill>
          <a:schemeClr val="tx1"/>
        </a:solidFill>
        <a:latin typeface="Arial" charset="0"/>
        <a:ea typeface="+mn-ea"/>
        <a:cs typeface="+mn-cs"/>
      </a:defRPr>
    </a:lvl3pPr>
    <a:lvl4pPr marL="1371600" algn="l" rtl="0" fontAlgn="base">
      <a:spcBef>
        <a:spcPct val="0"/>
      </a:spcBef>
      <a:spcAft>
        <a:spcPct val="0"/>
      </a:spcAft>
      <a:defRPr sz="3200" kern="1200">
        <a:solidFill>
          <a:schemeClr val="tx1"/>
        </a:solidFill>
        <a:latin typeface="Arial" charset="0"/>
        <a:ea typeface="+mn-ea"/>
        <a:cs typeface="+mn-cs"/>
      </a:defRPr>
    </a:lvl4pPr>
    <a:lvl5pPr marL="1828800" algn="l" rtl="0" fontAlgn="base">
      <a:spcBef>
        <a:spcPct val="0"/>
      </a:spcBef>
      <a:spcAft>
        <a:spcPct val="0"/>
      </a:spcAft>
      <a:defRPr sz="3200" kern="1200">
        <a:solidFill>
          <a:schemeClr val="tx1"/>
        </a:solidFill>
        <a:latin typeface="Arial" charset="0"/>
        <a:ea typeface="+mn-ea"/>
        <a:cs typeface="+mn-cs"/>
      </a:defRPr>
    </a:lvl5pPr>
    <a:lvl6pPr marL="2286000" algn="l" defTabSz="914400" rtl="0" eaLnBrk="1" latinLnBrk="0" hangingPunct="1">
      <a:defRPr sz="3200" kern="1200">
        <a:solidFill>
          <a:schemeClr val="tx1"/>
        </a:solidFill>
        <a:latin typeface="Arial" charset="0"/>
        <a:ea typeface="+mn-ea"/>
        <a:cs typeface="+mn-cs"/>
      </a:defRPr>
    </a:lvl6pPr>
    <a:lvl7pPr marL="2743200" algn="l" defTabSz="914400" rtl="0" eaLnBrk="1" latinLnBrk="0" hangingPunct="1">
      <a:defRPr sz="3200" kern="1200">
        <a:solidFill>
          <a:schemeClr val="tx1"/>
        </a:solidFill>
        <a:latin typeface="Arial" charset="0"/>
        <a:ea typeface="+mn-ea"/>
        <a:cs typeface="+mn-cs"/>
      </a:defRPr>
    </a:lvl7pPr>
    <a:lvl8pPr marL="3200400" algn="l" defTabSz="914400" rtl="0" eaLnBrk="1" latinLnBrk="0" hangingPunct="1">
      <a:defRPr sz="3200" kern="1200">
        <a:solidFill>
          <a:schemeClr val="tx1"/>
        </a:solidFill>
        <a:latin typeface="Arial" charset="0"/>
        <a:ea typeface="+mn-ea"/>
        <a:cs typeface="+mn-cs"/>
      </a:defRPr>
    </a:lvl8pPr>
    <a:lvl9pPr marL="3657600" algn="l" defTabSz="914400" rtl="0" eaLnBrk="1" latinLnBrk="0" hangingPunct="1">
      <a:defRPr sz="3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FFFFFF"/>
    <a:srgbClr val="006699"/>
    <a:srgbClr val="CCECFF"/>
    <a:srgbClr val="F8F8F8"/>
    <a:srgbClr val="003A74"/>
    <a:srgbClr val="FFFF66"/>
    <a:srgbClr val="366E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0" autoAdjust="0"/>
    <p:restoredTop sz="94676" autoAdjust="0"/>
  </p:normalViewPr>
  <p:slideViewPr>
    <p:cSldViewPr>
      <p:cViewPr>
        <p:scale>
          <a:sx n="22" d="100"/>
          <a:sy n="22" d="100"/>
        </p:scale>
        <p:origin x="519" y="108"/>
      </p:cViewPr>
      <p:guideLst>
        <p:guide orient="horz" pos="1036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0"/>
    <c:plotArea>
      <c:layout/>
      <c:bar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014D-49E5-A6CA-8AAFFE469438}"/>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014D-49E5-A6CA-8AAFFE469438}"/>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3.4</c:v>
                </c:pt>
              </c:numCache>
            </c:numRef>
          </c:val>
          <c:extLst>
            <c:ext xmlns:c16="http://schemas.microsoft.com/office/drawing/2014/chart" uri="{C3380CC4-5D6E-409C-BE32-E72D297353CC}">
              <c16:uniqueId val="{00000002-014D-49E5-A6CA-8AAFFE469438}"/>
            </c:ext>
          </c:extLst>
        </c:ser>
        <c:dLbls>
          <c:showLegendKey val="0"/>
          <c:showVal val="0"/>
          <c:showCatName val="0"/>
          <c:showSerName val="0"/>
          <c:showPercent val="0"/>
          <c:showBubbleSize val="0"/>
        </c:dLbls>
        <c:gapWidth val="150"/>
        <c:axId val="92998272"/>
        <c:axId val="93000064"/>
      </c:barChart>
      <c:catAx>
        <c:axId val="92998272"/>
        <c:scaling>
          <c:orientation val="minMax"/>
        </c:scaling>
        <c:delete val="0"/>
        <c:axPos val="b"/>
        <c:numFmt formatCode="General" sourceLinked="0"/>
        <c:majorTickMark val="out"/>
        <c:minorTickMark val="none"/>
        <c:tickLblPos val="nextTo"/>
        <c:crossAx val="93000064"/>
        <c:crosses val="autoZero"/>
        <c:auto val="1"/>
        <c:lblAlgn val="ctr"/>
        <c:lblOffset val="100"/>
        <c:noMultiLvlLbl val="0"/>
      </c:catAx>
      <c:valAx>
        <c:axId val="93000064"/>
        <c:scaling>
          <c:orientation val="minMax"/>
        </c:scaling>
        <c:delete val="0"/>
        <c:axPos val="l"/>
        <c:majorGridlines/>
        <c:numFmt formatCode="General" sourceLinked="1"/>
        <c:majorTickMark val="out"/>
        <c:minorTickMark val="none"/>
        <c:tickLblPos val="nextTo"/>
        <c:crossAx val="92998272"/>
        <c:crosses val="autoZero"/>
        <c:crossBetween val="between"/>
      </c:valAx>
    </c:plotArea>
    <c:legend>
      <c:legendPos val="r"/>
      <c:overlay val="0"/>
    </c:legend>
    <c:plotVisOnly val="1"/>
    <c:dispBlanksAs val="gap"/>
    <c:showDLblsOverMax val="0"/>
  </c:chart>
  <c:txPr>
    <a:bodyPr/>
    <a:lstStyle/>
    <a:p>
      <a:pPr>
        <a:defRPr sz="2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Instructions"/>
          <p:cNvSpPr/>
          <p:nvPr userDrawn="1"/>
        </p:nvSpPr>
        <p:spPr>
          <a:xfrm>
            <a:off x="-10515600" y="0"/>
            <a:ext cx="9601200" cy="3291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71421" tIns="171421" rIns="171421" bIns="171421"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800"/>
              </a:spcAft>
            </a:pPr>
            <a:r>
              <a:rPr lang="en-US" sz="7200" dirty="0">
                <a:solidFill>
                  <a:srgbClr val="7F7F7F"/>
                </a:solidFill>
                <a:latin typeface="Calibri" pitchFamily="34" charset="0"/>
                <a:cs typeface="Calibri" panose="020F0502020204030204" pitchFamily="34" charset="0"/>
              </a:rPr>
              <a:t>Poster Print Size:</a:t>
            </a:r>
            <a:endParaRPr sz="7200" dirty="0">
              <a:solidFill>
                <a:srgbClr val="7F7F7F"/>
              </a:solidFill>
              <a:latin typeface="Calibri" pitchFamily="34" charset="0"/>
              <a:cs typeface="Calibri" panose="020F0502020204030204" pitchFamily="34" charset="0"/>
            </a:endParaRPr>
          </a:p>
          <a:p>
            <a:pPr lvl="0">
              <a:spcBef>
                <a:spcPts val="0"/>
              </a:spcBef>
              <a:spcAft>
                <a:spcPts val="1800"/>
              </a:spcAft>
            </a:pPr>
            <a:r>
              <a:rPr lang="en-US" sz="4900" dirty="0">
                <a:solidFill>
                  <a:srgbClr val="7F7F7F"/>
                </a:solidFill>
                <a:latin typeface="Calibri" pitchFamily="34" charset="0"/>
                <a:cs typeface="Calibri" panose="020F0502020204030204" pitchFamily="34" charset="0"/>
              </a:rPr>
              <a:t>This poster template is 36” high by 48” wide. It can be used to print any poster with a 3:4 aspect ratio.</a:t>
            </a:r>
          </a:p>
          <a:p>
            <a:pPr lvl="0">
              <a:spcBef>
                <a:spcPts val="0"/>
              </a:spcBef>
              <a:spcAft>
                <a:spcPts val="1800"/>
              </a:spcAft>
            </a:pPr>
            <a:r>
              <a:rPr lang="en-US" sz="7200" dirty="0">
                <a:solidFill>
                  <a:srgbClr val="7F7F7F"/>
                </a:solidFill>
                <a:latin typeface="Calibri" pitchFamily="34" charset="0"/>
                <a:cs typeface="Calibri" panose="020F0502020204030204" pitchFamily="34" charset="0"/>
              </a:rPr>
              <a:t>Placeholders</a:t>
            </a:r>
            <a:r>
              <a:rPr sz="7200" dirty="0">
                <a:solidFill>
                  <a:srgbClr val="7F7F7F"/>
                </a:solidFill>
                <a:latin typeface="Calibri" pitchFamily="34" charset="0"/>
                <a:cs typeface="Calibri" panose="020F0502020204030204" pitchFamily="34" charset="0"/>
              </a:rPr>
              <a:t>:</a:t>
            </a:r>
          </a:p>
          <a:p>
            <a:pPr lvl="0">
              <a:spcBef>
                <a:spcPts val="0"/>
              </a:spcBef>
              <a:spcAft>
                <a:spcPts val="1800"/>
              </a:spcAft>
            </a:pPr>
            <a:r>
              <a:rPr sz="4900" dirty="0">
                <a:solidFill>
                  <a:srgbClr val="7F7F7F"/>
                </a:solidFill>
                <a:latin typeface="Calibri" pitchFamily="34" charset="0"/>
                <a:cs typeface="Calibri" panose="020F0502020204030204" pitchFamily="34" charset="0"/>
              </a:rPr>
              <a:t>The </a:t>
            </a:r>
            <a:r>
              <a:rPr lang="en-US" sz="4900" dirty="0">
                <a:solidFill>
                  <a:srgbClr val="7F7F7F"/>
                </a:solidFill>
                <a:latin typeface="Calibri" pitchFamily="34" charset="0"/>
                <a:cs typeface="Calibri" panose="020F0502020204030204" pitchFamily="34" charset="0"/>
              </a:rPr>
              <a:t>various elements included</a:t>
            </a:r>
            <a:r>
              <a:rPr sz="4900" dirty="0">
                <a:solidFill>
                  <a:srgbClr val="7F7F7F"/>
                </a:solidFill>
                <a:latin typeface="Calibri" pitchFamily="34" charset="0"/>
                <a:cs typeface="Calibri" panose="020F0502020204030204" pitchFamily="34" charset="0"/>
              </a:rPr>
              <a:t> in this </a:t>
            </a:r>
            <a:r>
              <a:rPr lang="en-US" sz="4900" dirty="0">
                <a:solidFill>
                  <a:srgbClr val="7F7F7F"/>
                </a:solidFill>
                <a:latin typeface="Calibri" pitchFamily="34" charset="0"/>
                <a:cs typeface="Calibri" panose="020F0502020204030204" pitchFamily="34" charset="0"/>
              </a:rPr>
              <a:t>poster are ones</a:t>
            </a:r>
            <a:r>
              <a:rPr lang="en-US" sz="4900" baseline="0" dirty="0">
                <a:solidFill>
                  <a:srgbClr val="7F7F7F"/>
                </a:solidFill>
                <a:latin typeface="Calibri" pitchFamily="34" charset="0"/>
                <a:cs typeface="Calibri" panose="020F0502020204030204" pitchFamily="34" charset="0"/>
              </a:rPr>
              <a:t> we often see in medical, research, and scientific posters.</a:t>
            </a:r>
            <a:r>
              <a:rPr sz="4900" dirty="0">
                <a:solidFill>
                  <a:srgbClr val="7F7F7F"/>
                </a:solidFill>
                <a:latin typeface="Calibri" pitchFamily="34" charset="0"/>
                <a:cs typeface="Calibri" panose="020F0502020204030204" pitchFamily="34" charset="0"/>
              </a:rPr>
              <a:t> </a:t>
            </a:r>
            <a:r>
              <a:rPr lang="en-US" sz="4900" dirty="0">
                <a:solidFill>
                  <a:srgbClr val="7F7F7F"/>
                </a:solidFill>
                <a:latin typeface="Calibri" pitchFamily="34" charset="0"/>
                <a:cs typeface="Calibri" panose="020F0502020204030204" pitchFamily="34" charset="0"/>
              </a:rPr>
              <a:t>Feel</a:t>
            </a:r>
            <a:r>
              <a:rPr lang="en-US" sz="49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800"/>
              </a:spcAft>
            </a:pPr>
            <a:r>
              <a:rPr lang="en-US" sz="7200" dirty="0">
                <a:solidFill>
                  <a:srgbClr val="7F7F7F"/>
                </a:solidFill>
                <a:latin typeface="Calibri" pitchFamily="34" charset="0"/>
                <a:cs typeface="Calibri" panose="020F0502020204030204" pitchFamily="34" charset="0"/>
              </a:rPr>
              <a:t>Image</a:t>
            </a:r>
            <a:r>
              <a:rPr lang="en-US" sz="7200" baseline="0" dirty="0">
                <a:solidFill>
                  <a:srgbClr val="7F7F7F"/>
                </a:solidFill>
                <a:latin typeface="Calibri" pitchFamily="34" charset="0"/>
                <a:cs typeface="Calibri" panose="020F0502020204030204" pitchFamily="34" charset="0"/>
              </a:rPr>
              <a:t> Quality</a:t>
            </a:r>
            <a:r>
              <a:rPr lang="en-US" sz="7200" dirty="0">
                <a:solidFill>
                  <a:srgbClr val="7F7F7F"/>
                </a:solidFill>
                <a:latin typeface="Calibri" pitchFamily="34" charset="0"/>
                <a:cs typeface="Calibri" panose="020F0502020204030204" pitchFamily="34" charset="0"/>
              </a:rPr>
              <a:t>:</a:t>
            </a:r>
          </a:p>
          <a:p>
            <a:pPr lvl="0">
              <a:spcBef>
                <a:spcPts val="0"/>
              </a:spcBef>
              <a:spcAft>
                <a:spcPts val="1800"/>
              </a:spcAft>
            </a:pPr>
            <a:r>
              <a:rPr lang="en-US" sz="4900" dirty="0">
                <a:solidFill>
                  <a:srgbClr val="7F7F7F"/>
                </a:solidFill>
                <a:latin typeface="Calibri" pitchFamily="34" charset="0"/>
                <a:cs typeface="Calibri" panose="020F0502020204030204" pitchFamily="34" charset="0"/>
              </a:rPr>
              <a:t>You can place digital photos or logo art in your poster file by selecting the </a:t>
            </a:r>
            <a:r>
              <a:rPr lang="en-US" sz="4900" b="1" dirty="0">
                <a:solidFill>
                  <a:srgbClr val="7F7F7F"/>
                </a:solidFill>
                <a:latin typeface="Calibri" pitchFamily="34" charset="0"/>
                <a:cs typeface="Calibri" panose="020F0502020204030204" pitchFamily="34" charset="0"/>
              </a:rPr>
              <a:t>Insert, Picture</a:t>
            </a:r>
            <a:r>
              <a:rPr lang="en-US" sz="49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900" b="1" dirty="0">
                <a:solidFill>
                  <a:srgbClr val="7F7F7F"/>
                </a:solidFill>
                <a:latin typeface="Calibri" pitchFamily="34" charset="0"/>
                <a:cs typeface="Calibri" panose="020F0502020204030204" pitchFamily="34" charset="0"/>
              </a:rPr>
              <a:t>150-200 pixels per inch in their final printed size</a:t>
            </a:r>
            <a:r>
              <a:rPr lang="en-US" sz="4900" dirty="0">
                <a:solidFill>
                  <a:srgbClr val="7F7F7F"/>
                </a:solidFill>
                <a:latin typeface="Calibri" pitchFamily="34" charset="0"/>
                <a:cs typeface="Calibri" panose="020F0502020204030204" pitchFamily="34" charset="0"/>
              </a:rPr>
              <a:t>. For instance, a 1600 x 1200 pixel</a:t>
            </a:r>
            <a:r>
              <a:rPr lang="en-US" sz="4900" baseline="0" dirty="0">
                <a:solidFill>
                  <a:srgbClr val="7F7F7F"/>
                </a:solidFill>
                <a:latin typeface="Calibri" pitchFamily="34" charset="0"/>
                <a:cs typeface="Calibri" panose="020F0502020204030204" pitchFamily="34" charset="0"/>
              </a:rPr>
              <a:t> photo will usually look fine up to </a:t>
            </a:r>
            <a:r>
              <a:rPr lang="en-US" sz="4900" dirty="0">
                <a:solidFill>
                  <a:srgbClr val="7F7F7F"/>
                </a:solidFill>
                <a:latin typeface="Calibri" pitchFamily="34" charset="0"/>
                <a:cs typeface="Calibri" panose="020F0502020204030204" pitchFamily="34" charset="0"/>
              </a:rPr>
              <a:t>8“-10” wide on your printed poster.</a:t>
            </a:r>
          </a:p>
          <a:p>
            <a:pPr lvl="0">
              <a:spcBef>
                <a:spcPts val="0"/>
              </a:spcBef>
              <a:spcAft>
                <a:spcPts val="1800"/>
              </a:spcAft>
            </a:pPr>
            <a:r>
              <a:rPr lang="en-US" sz="49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800"/>
              </a:spcAft>
            </a:pPr>
            <a:r>
              <a:rPr lang="en-US" sz="49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800"/>
              </a:spcAft>
            </a:pPr>
            <a:br>
              <a:rPr lang="en-US" sz="3600" dirty="0">
                <a:solidFill>
                  <a:srgbClr val="7F7F7F"/>
                </a:solidFill>
                <a:latin typeface="Calibri" pitchFamily="34" charset="0"/>
                <a:cs typeface="Calibri" panose="020F0502020204030204" pitchFamily="34" charset="0"/>
              </a:rPr>
            </a:br>
            <a:r>
              <a:rPr lang="en-US" sz="3600" dirty="0">
                <a:solidFill>
                  <a:srgbClr val="7F7F7F"/>
                </a:solidFill>
                <a:latin typeface="Calibri" pitchFamily="34" charset="0"/>
                <a:cs typeface="Calibri" panose="020F0502020204030204" pitchFamily="34" charset="0"/>
              </a:rPr>
              <a:t>[This sidebar area does not print.]</a:t>
            </a:r>
          </a:p>
        </p:txBody>
      </p:sp>
      <p:grpSp>
        <p:nvGrpSpPr>
          <p:cNvPr id="5" name="Group 4"/>
          <p:cNvGrpSpPr/>
          <p:nvPr userDrawn="1"/>
        </p:nvGrpSpPr>
        <p:grpSpPr>
          <a:xfrm>
            <a:off x="44805600" y="0"/>
            <a:ext cx="9601200" cy="32918400"/>
            <a:chOff x="33832800" y="0"/>
            <a:chExt cx="12801600" cy="43891200"/>
          </a:xfrm>
        </p:grpSpPr>
        <p:sp>
          <p:nvSpPr>
            <p:cNvPr id="6"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800"/>
                </a:spcAft>
              </a:pPr>
              <a:r>
                <a:rPr lang="en-US" sz="7200" dirty="0">
                  <a:solidFill>
                    <a:schemeClr val="bg1">
                      <a:lumMod val="50000"/>
                    </a:schemeClr>
                  </a:solidFill>
                  <a:latin typeface="Calibri" pitchFamily="34" charset="0"/>
                  <a:cs typeface="Calibri" panose="020F0502020204030204" pitchFamily="34" charset="0"/>
                </a:rPr>
                <a:t>Change</a:t>
              </a:r>
              <a:r>
                <a:rPr lang="en-US" sz="7200" baseline="0" dirty="0">
                  <a:solidFill>
                    <a:schemeClr val="bg1">
                      <a:lumMod val="50000"/>
                    </a:schemeClr>
                  </a:solidFill>
                  <a:latin typeface="Calibri" pitchFamily="34" charset="0"/>
                  <a:cs typeface="Calibri" panose="020F0502020204030204" pitchFamily="34" charset="0"/>
                </a:rPr>
                <a:t> Color Theme</a:t>
              </a:r>
              <a:r>
                <a:rPr lang="en-US" sz="7200" dirty="0">
                  <a:solidFill>
                    <a:schemeClr val="bg1">
                      <a:lumMod val="50000"/>
                    </a:schemeClr>
                  </a:solidFill>
                  <a:latin typeface="Calibri" pitchFamily="34" charset="0"/>
                  <a:cs typeface="Calibri" panose="020F0502020204030204" pitchFamily="34" charset="0"/>
                </a:rPr>
                <a:t>:</a:t>
              </a:r>
              <a:endParaRPr sz="720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r>
                <a:rPr lang="en-US" sz="49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9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800"/>
                </a:spcAft>
              </a:pPr>
              <a:r>
                <a:rPr lang="en-US" sz="4900" baseline="0" dirty="0">
                  <a:solidFill>
                    <a:schemeClr val="bg1">
                      <a:lumMod val="50000"/>
                    </a:schemeClr>
                  </a:solidFill>
                  <a:latin typeface="Calibri" pitchFamily="34" charset="0"/>
                  <a:cs typeface="Calibri" panose="020F0502020204030204" pitchFamily="34" charset="0"/>
                </a:rPr>
                <a:t>To change the color theme, select the </a:t>
              </a:r>
              <a:r>
                <a:rPr lang="en-US" sz="4900" b="1" baseline="0" dirty="0">
                  <a:solidFill>
                    <a:schemeClr val="bg1">
                      <a:lumMod val="50000"/>
                    </a:schemeClr>
                  </a:solidFill>
                  <a:latin typeface="Calibri" pitchFamily="34" charset="0"/>
                  <a:cs typeface="Calibri" panose="020F0502020204030204" pitchFamily="34" charset="0"/>
                </a:rPr>
                <a:t>Design</a:t>
              </a:r>
              <a:r>
                <a:rPr lang="en-US" sz="4900" baseline="0" dirty="0">
                  <a:solidFill>
                    <a:schemeClr val="bg1">
                      <a:lumMod val="50000"/>
                    </a:schemeClr>
                  </a:solidFill>
                  <a:latin typeface="Calibri" pitchFamily="34" charset="0"/>
                  <a:cs typeface="Calibri" panose="020F0502020204030204" pitchFamily="34" charset="0"/>
                </a:rPr>
                <a:t> tab, then select the </a:t>
              </a:r>
              <a:r>
                <a:rPr lang="en-US" sz="4900" b="1" baseline="0" dirty="0">
                  <a:solidFill>
                    <a:schemeClr val="bg1">
                      <a:lumMod val="50000"/>
                    </a:schemeClr>
                  </a:solidFill>
                  <a:latin typeface="Calibri" pitchFamily="34" charset="0"/>
                  <a:cs typeface="Calibri" panose="020F0502020204030204" pitchFamily="34" charset="0"/>
                </a:rPr>
                <a:t>Colors</a:t>
              </a:r>
              <a:r>
                <a:rPr lang="en-US" sz="49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r>
                <a:rPr lang="en-US" sz="49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800"/>
                </a:spcAft>
              </a:pPr>
              <a:r>
                <a:rPr lang="en-US" sz="72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800"/>
                </a:spcAft>
              </a:pPr>
              <a:r>
                <a:rPr lang="en-US" sz="4900" dirty="0">
                  <a:solidFill>
                    <a:schemeClr val="bg1">
                      <a:lumMod val="50000"/>
                    </a:schemeClr>
                  </a:solidFill>
                  <a:latin typeface="Calibri" pitchFamily="34" charset="0"/>
                  <a:cs typeface="Calibri" panose="020F0502020204030204" pitchFamily="34" charset="0"/>
                </a:rPr>
                <a:t>Once your poster file is ready, visit</a:t>
              </a:r>
              <a:r>
                <a:rPr lang="en-US" sz="4900" baseline="0" dirty="0">
                  <a:solidFill>
                    <a:schemeClr val="bg1">
                      <a:lumMod val="50000"/>
                    </a:schemeClr>
                  </a:solidFill>
                  <a:latin typeface="Calibri" pitchFamily="34" charset="0"/>
                  <a:cs typeface="Calibri" panose="020F0502020204030204" pitchFamily="34" charset="0"/>
                </a:rPr>
                <a:t> </a:t>
              </a:r>
              <a:r>
                <a:rPr lang="en-US" sz="4900" b="1" baseline="0" dirty="0">
                  <a:solidFill>
                    <a:schemeClr val="bg1">
                      <a:lumMod val="50000"/>
                    </a:schemeClr>
                  </a:solidFill>
                  <a:latin typeface="Calibri" pitchFamily="34" charset="0"/>
                  <a:cs typeface="Calibri" panose="020F0502020204030204" pitchFamily="34" charset="0"/>
                </a:rPr>
                <a:t>www.genigraphics.com</a:t>
              </a:r>
              <a:r>
                <a:rPr lang="en-US" sz="49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800"/>
                </a:spcAft>
              </a:pPr>
              <a:r>
                <a:rPr lang="en-US" sz="49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9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900" baseline="0" dirty="0">
                  <a:solidFill>
                    <a:schemeClr val="bg1">
                      <a:lumMod val="50000"/>
                    </a:schemeClr>
                  </a:solidFill>
                  <a:latin typeface="Calibri" pitchFamily="34" charset="0"/>
                  <a:cs typeface="Calibri" panose="020F0502020204030204" pitchFamily="34" charset="0"/>
                </a:rPr>
                <a:t>US and Canada:  1-800-790-4001</a:t>
              </a:r>
              <a:br>
                <a:rPr lang="en-US" sz="4900" baseline="0" dirty="0">
                  <a:solidFill>
                    <a:schemeClr val="bg1">
                      <a:lumMod val="50000"/>
                    </a:schemeClr>
                  </a:solidFill>
                  <a:latin typeface="Calibri" pitchFamily="34" charset="0"/>
                  <a:cs typeface="Calibri" panose="020F0502020204030204" pitchFamily="34" charset="0"/>
                </a:rPr>
              </a:br>
              <a:r>
                <a:rPr lang="en-US" sz="49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3600" dirty="0">
                  <a:solidFill>
                    <a:schemeClr val="bg1">
                      <a:lumMod val="50000"/>
                    </a:schemeClr>
                  </a:solidFill>
                  <a:latin typeface="Calibri" pitchFamily="34" charset="0"/>
                  <a:cs typeface="Calibri" panose="020F0502020204030204" pitchFamily="34" charset="0"/>
                </a:rPr>
              </a:br>
              <a:r>
                <a:rPr lang="en-US" sz="3600" dirty="0">
                  <a:solidFill>
                    <a:schemeClr val="bg1">
                      <a:lumMod val="50000"/>
                    </a:schemeClr>
                  </a:solidFill>
                  <a:latin typeface="Calibri" pitchFamily="34" charset="0"/>
                  <a:cs typeface="Calibri" panose="020F0502020204030204" pitchFamily="34" charset="0"/>
                </a:rPr>
                <a:t>[This sidebar area does not print.]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260274"/>
              <a:ext cx="11904515" cy="10246926"/>
            </a:xfrm>
            <a:prstGeom prst="rect">
              <a:avLst/>
            </a:prstGeom>
          </p:spPr>
        </p:pic>
      </p:grpSp>
    </p:spTree>
    <p:extLst>
      <p:ext uri="{BB962C8B-B14F-4D97-AF65-F5344CB8AC3E}">
        <p14:creationId xmlns:p14="http://schemas.microsoft.com/office/powerpoint/2010/main" val="1858251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userDrawn="1"/>
        </p:nvSpPr>
        <p:spPr bwMode="auto">
          <a:xfrm>
            <a:off x="0" y="5483224"/>
            <a:ext cx="9140825" cy="27432000"/>
          </a:xfrm>
          <a:prstGeom prst="rect">
            <a:avLst/>
          </a:prstGeom>
          <a:solidFill>
            <a:schemeClr val="accent1">
              <a:lumMod val="75000"/>
            </a:schemeClr>
          </a:solidFill>
          <a:ln>
            <a:noFill/>
          </a:ln>
          <a:effectLst/>
        </p:spPr>
        <p:txBody>
          <a:bodyPr wrap="none" lIns="457200" tIns="228600" rIns="457200" bIns="457200"/>
          <a:lstStyle/>
          <a:p>
            <a:pPr algn="ctr" defTabSz="4389438"/>
            <a:endParaRPr lang="en-US" sz="4800" dirty="0">
              <a:latin typeface="Calibri" pitchFamily="34" charset="0"/>
            </a:endParaRPr>
          </a:p>
        </p:txBody>
      </p:sp>
      <p:sp>
        <p:nvSpPr>
          <p:cNvPr id="1032" name="Rectangle 8"/>
          <p:cNvSpPr>
            <a:spLocks noChangeArrowheads="1"/>
          </p:cNvSpPr>
          <p:nvPr userDrawn="1"/>
        </p:nvSpPr>
        <p:spPr bwMode="auto">
          <a:xfrm>
            <a:off x="9140825" y="0"/>
            <a:ext cx="34747200" cy="5484813"/>
          </a:xfrm>
          <a:prstGeom prst="rect">
            <a:avLst/>
          </a:prstGeom>
          <a:solidFill>
            <a:schemeClr val="accent1">
              <a:lumMod val="75000"/>
            </a:schemeClr>
          </a:solidFill>
          <a:ln>
            <a:noFill/>
          </a:ln>
          <a:effectLst/>
        </p:spPr>
        <p:txBody>
          <a:bodyPr wrap="none" lIns="457200" tIns="457200" rIns="457200" bIns="457200"/>
          <a:lstStyle/>
          <a:p>
            <a:endParaRPr lang="en-US" dirty="0">
              <a:latin typeface="Calibri" pitchFamily="34" charset="0"/>
            </a:endParaRPr>
          </a:p>
        </p:txBody>
      </p:sp>
      <p:sp>
        <p:nvSpPr>
          <p:cNvPr id="1033" name="Rectangle 9"/>
          <p:cNvSpPr>
            <a:spLocks noChangeArrowheads="1"/>
          </p:cNvSpPr>
          <p:nvPr userDrawn="1"/>
        </p:nvSpPr>
        <p:spPr bwMode="auto">
          <a:xfrm>
            <a:off x="9140825" y="5483224"/>
            <a:ext cx="34747200" cy="27432000"/>
          </a:xfrm>
          <a:prstGeom prst="rect">
            <a:avLst/>
          </a:prstGeom>
          <a:solidFill>
            <a:schemeClr val="bg2"/>
          </a:solidFill>
          <a:ln>
            <a:noFill/>
          </a:ln>
          <a:effectLst/>
        </p:spPr>
        <p:txBody>
          <a:bodyPr wrap="none" lIns="457200" tIns="457200" rIns="457200" bIns="457200"/>
          <a:lstStyle/>
          <a:p>
            <a:endParaRPr lang="en-US" dirty="0">
              <a:latin typeface="Calibri" pitchFamily="34" charset="0"/>
            </a:endParaRPr>
          </a:p>
        </p:txBody>
      </p:sp>
      <p:sp>
        <p:nvSpPr>
          <p:cNvPr id="1035" name="Line 11"/>
          <p:cNvSpPr>
            <a:spLocks noChangeShapeType="1"/>
          </p:cNvSpPr>
          <p:nvPr userDrawn="1"/>
        </p:nvSpPr>
        <p:spPr bwMode="auto">
          <a:xfrm>
            <a:off x="9144000" y="0"/>
            <a:ext cx="0" cy="329184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Calibri" pitchFamily="34" charset="0"/>
            </a:endParaRPr>
          </a:p>
        </p:txBody>
      </p:sp>
      <p:sp>
        <p:nvSpPr>
          <p:cNvPr id="1036" name="Line 12"/>
          <p:cNvSpPr>
            <a:spLocks noChangeShapeType="1"/>
          </p:cNvSpPr>
          <p:nvPr userDrawn="1"/>
        </p:nvSpPr>
        <p:spPr bwMode="auto">
          <a:xfrm>
            <a:off x="0" y="5486400"/>
            <a:ext cx="43891200"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Calibri" pitchFamily="34" charset="0"/>
            </a:endParaRP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404800" y="32613600"/>
            <a:ext cx="5297435" cy="18592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4389438" rtl="0" fontAlgn="base">
        <a:spcBef>
          <a:spcPct val="0"/>
        </a:spcBef>
        <a:spcAft>
          <a:spcPct val="0"/>
        </a:spcAft>
        <a:defRPr sz="21100">
          <a:solidFill>
            <a:schemeClr val="tx2"/>
          </a:solidFill>
          <a:latin typeface="+mj-lt"/>
          <a:ea typeface="+mj-ea"/>
          <a:cs typeface="+mj-cs"/>
        </a:defRPr>
      </a:lvl1pPr>
      <a:lvl2pPr algn="ctr" defTabSz="4389438" rtl="0" fontAlgn="base">
        <a:spcBef>
          <a:spcPct val="0"/>
        </a:spcBef>
        <a:spcAft>
          <a:spcPct val="0"/>
        </a:spcAft>
        <a:defRPr sz="21100">
          <a:solidFill>
            <a:schemeClr val="tx2"/>
          </a:solidFill>
          <a:latin typeface="Arial" charset="0"/>
        </a:defRPr>
      </a:lvl2pPr>
      <a:lvl3pPr algn="ctr" defTabSz="4389438" rtl="0" fontAlgn="base">
        <a:spcBef>
          <a:spcPct val="0"/>
        </a:spcBef>
        <a:spcAft>
          <a:spcPct val="0"/>
        </a:spcAft>
        <a:defRPr sz="21100">
          <a:solidFill>
            <a:schemeClr val="tx2"/>
          </a:solidFill>
          <a:latin typeface="Arial" charset="0"/>
        </a:defRPr>
      </a:lvl3pPr>
      <a:lvl4pPr algn="ctr" defTabSz="4389438" rtl="0" fontAlgn="base">
        <a:spcBef>
          <a:spcPct val="0"/>
        </a:spcBef>
        <a:spcAft>
          <a:spcPct val="0"/>
        </a:spcAft>
        <a:defRPr sz="21100">
          <a:solidFill>
            <a:schemeClr val="tx2"/>
          </a:solidFill>
          <a:latin typeface="Arial" charset="0"/>
        </a:defRPr>
      </a:lvl4pPr>
      <a:lvl5pPr algn="ctr" defTabSz="4389438" rtl="0" fontAlgn="base">
        <a:spcBef>
          <a:spcPct val="0"/>
        </a:spcBef>
        <a:spcAft>
          <a:spcPct val="0"/>
        </a:spcAft>
        <a:defRPr sz="21100">
          <a:solidFill>
            <a:schemeClr val="tx2"/>
          </a:solidFill>
          <a:latin typeface="Arial" charset="0"/>
        </a:defRPr>
      </a:lvl5pPr>
      <a:lvl6pPr marL="457200" algn="ctr" defTabSz="4389438" rtl="0" fontAlgn="base">
        <a:spcBef>
          <a:spcPct val="0"/>
        </a:spcBef>
        <a:spcAft>
          <a:spcPct val="0"/>
        </a:spcAft>
        <a:defRPr sz="21100">
          <a:solidFill>
            <a:schemeClr val="tx2"/>
          </a:solidFill>
          <a:latin typeface="Arial" charset="0"/>
        </a:defRPr>
      </a:lvl6pPr>
      <a:lvl7pPr marL="914400" algn="ctr" defTabSz="4389438" rtl="0" fontAlgn="base">
        <a:spcBef>
          <a:spcPct val="0"/>
        </a:spcBef>
        <a:spcAft>
          <a:spcPct val="0"/>
        </a:spcAft>
        <a:defRPr sz="21100">
          <a:solidFill>
            <a:schemeClr val="tx2"/>
          </a:solidFill>
          <a:latin typeface="Arial" charset="0"/>
        </a:defRPr>
      </a:lvl7pPr>
      <a:lvl8pPr marL="1371600" algn="ctr" defTabSz="4389438" rtl="0" fontAlgn="base">
        <a:spcBef>
          <a:spcPct val="0"/>
        </a:spcBef>
        <a:spcAft>
          <a:spcPct val="0"/>
        </a:spcAft>
        <a:defRPr sz="21100">
          <a:solidFill>
            <a:schemeClr val="tx2"/>
          </a:solidFill>
          <a:latin typeface="Arial" charset="0"/>
        </a:defRPr>
      </a:lvl8pPr>
      <a:lvl9pPr marL="1828800" algn="ctr" defTabSz="4389438" rtl="0" fontAlgn="base">
        <a:spcBef>
          <a:spcPct val="0"/>
        </a:spcBef>
        <a:spcAft>
          <a:spcPct val="0"/>
        </a:spcAft>
        <a:defRPr sz="21100">
          <a:solidFill>
            <a:schemeClr val="tx2"/>
          </a:solidFill>
          <a:latin typeface="Arial" charset="0"/>
        </a:defRPr>
      </a:lvl9pPr>
    </p:titleStyle>
    <p:bodyStyle>
      <a:lvl1pPr marL="1646238" indent="-1646238" algn="l" defTabSz="4389438" rtl="0" fontAlgn="base">
        <a:spcBef>
          <a:spcPct val="20000"/>
        </a:spcBef>
        <a:spcAft>
          <a:spcPct val="0"/>
        </a:spcAft>
        <a:buChar char="•"/>
        <a:defRPr sz="15400">
          <a:solidFill>
            <a:schemeClr val="tx1"/>
          </a:solidFill>
          <a:latin typeface="+mn-lt"/>
          <a:ea typeface="+mn-ea"/>
          <a:cs typeface="+mn-cs"/>
        </a:defRPr>
      </a:lvl1pPr>
      <a:lvl2pPr marL="3565525" indent="-1371600" algn="l" defTabSz="4389438" rtl="0" fontAlgn="base">
        <a:spcBef>
          <a:spcPct val="20000"/>
        </a:spcBef>
        <a:spcAft>
          <a:spcPct val="0"/>
        </a:spcAft>
        <a:buChar char="–"/>
        <a:defRPr sz="13400">
          <a:solidFill>
            <a:schemeClr val="tx1"/>
          </a:solidFill>
          <a:latin typeface="+mn-lt"/>
        </a:defRPr>
      </a:lvl2pPr>
      <a:lvl3pPr marL="5486400" indent="-1096963" algn="l" defTabSz="4389438" rtl="0" fontAlgn="base">
        <a:spcBef>
          <a:spcPct val="20000"/>
        </a:spcBef>
        <a:spcAft>
          <a:spcPct val="0"/>
        </a:spcAft>
        <a:buChar char="•"/>
        <a:defRPr sz="11500">
          <a:solidFill>
            <a:schemeClr val="tx1"/>
          </a:solidFill>
          <a:latin typeface="+mn-lt"/>
        </a:defRPr>
      </a:lvl3pPr>
      <a:lvl4pPr marL="7680325" indent="-1096963" algn="l" defTabSz="4389438" rtl="0" fontAlgn="base">
        <a:spcBef>
          <a:spcPct val="20000"/>
        </a:spcBef>
        <a:spcAft>
          <a:spcPct val="0"/>
        </a:spcAft>
        <a:buChar char="–"/>
        <a:defRPr sz="9600">
          <a:solidFill>
            <a:schemeClr val="tx1"/>
          </a:solidFill>
          <a:latin typeface="+mn-lt"/>
        </a:defRPr>
      </a:lvl4pPr>
      <a:lvl5pPr marL="9875838" indent="-1096963" algn="l" defTabSz="4389438" rtl="0" fontAlgn="base">
        <a:spcBef>
          <a:spcPct val="20000"/>
        </a:spcBef>
        <a:spcAft>
          <a:spcPct val="0"/>
        </a:spcAft>
        <a:buChar char="»"/>
        <a:defRPr sz="9600">
          <a:solidFill>
            <a:schemeClr val="tx1"/>
          </a:solidFill>
          <a:latin typeface="+mn-lt"/>
        </a:defRPr>
      </a:lvl5pPr>
      <a:lvl6pPr marL="10333038" indent="-1096963" algn="l" defTabSz="4389438" rtl="0" fontAlgn="base">
        <a:spcBef>
          <a:spcPct val="20000"/>
        </a:spcBef>
        <a:spcAft>
          <a:spcPct val="0"/>
        </a:spcAft>
        <a:buChar char="»"/>
        <a:defRPr sz="9600">
          <a:solidFill>
            <a:schemeClr val="tx1"/>
          </a:solidFill>
          <a:latin typeface="+mn-lt"/>
        </a:defRPr>
      </a:lvl6pPr>
      <a:lvl7pPr marL="10790238" indent="-1096963" algn="l" defTabSz="4389438" rtl="0" fontAlgn="base">
        <a:spcBef>
          <a:spcPct val="20000"/>
        </a:spcBef>
        <a:spcAft>
          <a:spcPct val="0"/>
        </a:spcAft>
        <a:buChar char="»"/>
        <a:defRPr sz="9600">
          <a:solidFill>
            <a:schemeClr val="tx1"/>
          </a:solidFill>
          <a:latin typeface="+mn-lt"/>
        </a:defRPr>
      </a:lvl7pPr>
      <a:lvl8pPr marL="11247438" indent="-1096963" algn="l" defTabSz="4389438" rtl="0" fontAlgn="base">
        <a:spcBef>
          <a:spcPct val="20000"/>
        </a:spcBef>
        <a:spcAft>
          <a:spcPct val="0"/>
        </a:spcAft>
        <a:buChar char="»"/>
        <a:defRPr sz="9600">
          <a:solidFill>
            <a:schemeClr val="tx1"/>
          </a:solidFill>
          <a:latin typeface="+mn-lt"/>
        </a:defRPr>
      </a:lvl8pPr>
      <a:lvl9pPr marL="11704638" indent="-1096963" algn="l" defTabSz="4389438" rtl="0" fontAlgn="base">
        <a:spcBef>
          <a:spcPct val="20000"/>
        </a:spcBef>
        <a:spcAft>
          <a:spcPct val="0"/>
        </a:spcAft>
        <a:buChar char="»"/>
        <a:defRPr sz="9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3" name="Text Box 15"/>
          <p:cNvSpPr txBox="1">
            <a:spLocks noChangeArrowheads="1"/>
          </p:cNvSpPr>
          <p:nvPr/>
        </p:nvSpPr>
        <p:spPr bwMode="auto">
          <a:xfrm>
            <a:off x="9140825" y="0"/>
            <a:ext cx="34736088" cy="2741613"/>
          </a:xfrm>
          <a:prstGeom prst="rect">
            <a:avLst/>
          </a:prstGeom>
          <a:solidFill>
            <a:srgbClr val="C00000"/>
          </a:solidFill>
          <a:ln>
            <a:noFill/>
          </a:ln>
          <a:effectLst/>
        </p:spPr>
        <p:txBody>
          <a:bodyPr lIns="457200" tIns="914400" rIns="457200" bIns="457200" anchor="ctr" anchorCtr="1"/>
          <a:lstStyle>
            <a:lvl1pPr defTabSz="4389438">
              <a:defRPr>
                <a:solidFill>
                  <a:schemeClr val="tx1"/>
                </a:solidFill>
                <a:latin typeface="Arial" charset="0"/>
              </a:defRPr>
            </a:lvl1pPr>
            <a:lvl2pPr defTabSz="4389438">
              <a:defRPr>
                <a:solidFill>
                  <a:schemeClr val="tx1"/>
                </a:solidFill>
                <a:latin typeface="Arial" charset="0"/>
              </a:defRPr>
            </a:lvl2pPr>
            <a:lvl3pPr defTabSz="4389438">
              <a:defRPr>
                <a:solidFill>
                  <a:schemeClr val="tx1"/>
                </a:solidFill>
                <a:latin typeface="Arial" charset="0"/>
              </a:defRPr>
            </a:lvl3pPr>
            <a:lvl4pPr defTabSz="4389438">
              <a:defRPr>
                <a:solidFill>
                  <a:schemeClr val="tx1"/>
                </a:solidFill>
                <a:latin typeface="Arial" charset="0"/>
              </a:defRPr>
            </a:lvl4pPr>
            <a:lvl5pPr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r>
              <a:rPr lang="en-US" sz="8000" b="1" dirty="0">
                <a:solidFill>
                  <a:schemeClr val="bg1"/>
                </a:solidFill>
                <a:latin typeface="Calibri" pitchFamily="34" charset="0"/>
              </a:rPr>
              <a:t>What Do Consumers In The Spokane &amp; Metropolitan Area Prioritize More: Pricing Or Quality Of A Product?</a:t>
            </a:r>
          </a:p>
        </p:txBody>
      </p:sp>
      <p:sp>
        <p:nvSpPr>
          <p:cNvPr id="2064" name="Text Box 16"/>
          <p:cNvSpPr txBox="1">
            <a:spLocks noChangeArrowheads="1"/>
          </p:cNvSpPr>
          <p:nvPr/>
        </p:nvSpPr>
        <p:spPr bwMode="auto">
          <a:xfrm>
            <a:off x="9140825" y="2741613"/>
            <a:ext cx="34736088" cy="2741612"/>
          </a:xfrm>
          <a:prstGeom prst="rect">
            <a:avLst/>
          </a:prstGeom>
          <a:solidFill>
            <a:srgbClr val="C00000"/>
          </a:solidFill>
          <a:ln>
            <a:noFill/>
          </a:ln>
          <a:effectLst/>
        </p:spPr>
        <p:txBody>
          <a:bodyPr lIns="457200" tIns="457200" rIns="457200" bIns="457200" anchor="ctr" anchorCtr="1"/>
          <a:lstStyle>
            <a:lvl1pPr defTabSz="4389438">
              <a:defRPr>
                <a:solidFill>
                  <a:schemeClr val="tx1"/>
                </a:solidFill>
                <a:latin typeface="Arial" charset="0"/>
              </a:defRPr>
            </a:lvl1pPr>
            <a:lvl2pPr defTabSz="4389438">
              <a:defRPr>
                <a:solidFill>
                  <a:schemeClr val="tx1"/>
                </a:solidFill>
                <a:latin typeface="Arial" charset="0"/>
              </a:defRPr>
            </a:lvl2pPr>
            <a:lvl3pPr defTabSz="4389438">
              <a:defRPr>
                <a:solidFill>
                  <a:schemeClr val="tx1"/>
                </a:solidFill>
                <a:latin typeface="Arial" charset="0"/>
              </a:defRPr>
            </a:lvl3pPr>
            <a:lvl4pPr defTabSz="4389438">
              <a:defRPr>
                <a:solidFill>
                  <a:schemeClr val="tx1"/>
                </a:solidFill>
                <a:latin typeface="Arial" charset="0"/>
              </a:defRPr>
            </a:lvl4pPr>
            <a:lvl5pPr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r>
              <a:rPr lang="en-US" sz="5400" dirty="0">
                <a:solidFill>
                  <a:schemeClr val="bg1"/>
                </a:solidFill>
                <a:latin typeface="Calibri" pitchFamily="34" charset="0"/>
              </a:rPr>
              <a:t>Christopher Nava, UD</a:t>
            </a:r>
            <a:r>
              <a:rPr lang="en-US" sz="5400" baseline="30000" dirty="0">
                <a:solidFill>
                  <a:schemeClr val="bg1"/>
                </a:solidFill>
                <a:latin typeface="Calibri" pitchFamily="34" charset="0"/>
              </a:rPr>
              <a:t>1</a:t>
            </a:r>
            <a:r>
              <a:rPr lang="en-US" sz="5400" dirty="0">
                <a:solidFill>
                  <a:schemeClr val="bg1"/>
                </a:solidFill>
                <a:latin typeface="Calibri" pitchFamily="34" charset="0"/>
              </a:rPr>
              <a:t>; Habib Islam, PhD</a:t>
            </a:r>
            <a:r>
              <a:rPr lang="en-US" sz="5400" baseline="30000" dirty="0">
                <a:solidFill>
                  <a:schemeClr val="bg1"/>
                </a:solidFill>
                <a:latin typeface="Calibri" pitchFamily="34" charset="0"/>
              </a:rPr>
              <a:t>2</a:t>
            </a:r>
          </a:p>
          <a:p>
            <a:pPr algn="ctr"/>
            <a:r>
              <a:rPr lang="en-US" sz="5400" baseline="30000" dirty="0">
                <a:solidFill>
                  <a:schemeClr val="bg1"/>
                </a:solidFill>
                <a:latin typeface="Calibri" pitchFamily="34" charset="0"/>
              </a:rPr>
              <a:t>EASTERN WASHINGTON UNIVERSITY</a:t>
            </a:r>
            <a:r>
              <a:rPr lang="en-US" sz="5400" dirty="0">
                <a:solidFill>
                  <a:schemeClr val="bg1"/>
                </a:solidFill>
                <a:latin typeface="Calibri" pitchFamily="34" charset="0"/>
              </a:rPr>
              <a:t>, </a:t>
            </a:r>
            <a:r>
              <a:rPr lang="en-US" sz="5400" baseline="30000" dirty="0">
                <a:solidFill>
                  <a:schemeClr val="bg1"/>
                </a:solidFill>
                <a:latin typeface="Calibri" pitchFamily="34" charset="0"/>
              </a:rPr>
              <a:t>SCHOOL OF BUSINESS</a:t>
            </a:r>
            <a:endParaRPr lang="en-US" sz="5400" dirty="0">
              <a:solidFill>
                <a:schemeClr val="bg1"/>
              </a:solidFill>
              <a:latin typeface="Calibri" pitchFamily="34" charset="0"/>
            </a:endParaRPr>
          </a:p>
        </p:txBody>
      </p:sp>
      <p:sp>
        <p:nvSpPr>
          <p:cNvPr id="2071" name="Text Box 23"/>
          <p:cNvSpPr txBox="1">
            <a:spLocks noChangeArrowheads="1"/>
          </p:cNvSpPr>
          <p:nvPr/>
        </p:nvSpPr>
        <p:spPr bwMode="auto">
          <a:xfrm>
            <a:off x="9173496" y="5486400"/>
            <a:ext cx="10940130" cy="1371600"/>
          </a:xfrm>
          <a:prstGeom prst="rect">
            <a:avLst/>
          </a:prstGeom>
          <a:solidFill>
            <a:schemeClr val="tx1"/>
          </a:solidFill>
          <a:ln>
            <a:solidFill>
              <a:schemeClr val="tx1"/>
            </a:solidFill>
          </a:ln>
          <a:effectLst/>
        </p:spPr>
        <p:txBody>
          <a:bodyPr wrap="none" lIns="228600" tIns="228600" rIns="228600" bIns="228600" anchor="ctr" anchorCtr="1"/>
          <a:lstStyle>
            <a:lvl1pPr defTabSz="4389438">
              <a:defRPr>
                <a:solidFill>
                  <a:schemeClr val="tx1"/>
                </a:solidFill>
                <a:latin typeface="Arial" charset="0"/>
              </a:defRPr>
            </a:lvl1pPr>
            <a:lvl2pPr defTabSz="4389438">
              <a:defRPr>
                <a:solidFill>
                  <a:schemeClr val="tx1"/>
                </a:solidFill>
                <a:latin typeface="Arial" charset="0"/>
              </a:defRPr>
            </a:lvl2pPr>
            <a:lvl3pPr defTabSz="4389438">
              <a:defRPr>
                <a:solidFill>
                  <a:schemeClr val="tx1"/>
                </a:solidFill>
                <a:latin typeface="Arial" charset="0"/>
              </a:defRPr>
            </a:lvl3pPr>
            <a:lvl4pPr defTabSz="4389438">
              <a:defRPr>
                <a:solidFill>
                  <a:schemeClr val="tx1"/>
                </a:solidFill>
                <a:latin typeface="Arial" charset="0"/>
              </a:defRPr>
            </a:lvl4pPr>
            <a:lvl5pPr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r>
              <a:rPr lang="en-US" sz="4800" b="1" dirty="0">
                <a:solidFill>
                  <a:schemeClr val="bg1"/>
                </a:solidFill>
                <a:latin typeface="+mn-lt"/>
              </a:rPr>
              <a:t>INTRODUCTION</a:t>
            </a:r>
          </a:p>
        </p:txBody>
      </p:sp>
      <p:sp>
        <p:nvSpPr>
          <p:cNvPr id="2073" name="Text Box 25"/>
          <p:cNvSpPr txBox="1">
            <a:spLocks noChangeArrowheads="1"/>
          </p:cNvSpPr>
          <p:nvPr/>
        </p:nvSpPr>
        <p:spPr bwMode="auto">
          <a:xfrm>
            <a:off x="9140826" y="21488400"/>
            <a:ext cx="10972800" cy="1371600"/>
          </a:xfrm>
          <a:prstGeom prst="rect">
            <a:avLst/>
          </a:prstGeom>
          <a:solidFill>
            <a:schemeClr val="tx1"/>
          </a:solidFill>
          <a:ln>
            <a:noFill/>
          </a:ln>
          <a:effectLst/>
        </p:spPr>
        <p:txBody>
          <a:bodyPr wrap="none" lIns="228600" tIns="228600" rIns="228600" bIns="228600" anchor="ctr" anchorCtr="1"/>
          <a:lstStyle>
            <a:lvl1pPr defTabSz="4389438">
              <a:defRPr>
                <a:solidFill>
                  <a:schemeClr val="tx1"/>
                </a:solidFill>
                <a:latin typeface="Arial" charset="0"/>
              </a:defRPr>
            </a:lvl1pPr>
            <a:lvl2pPr defTabSz="4389438">
              <a:defRPr>
                <a:solidFill>
                  <a:schemeClr val="tx1"/>
                </a:solidFill>
                <a:latin typeface="Arial" charset="0"/>
              </a:defRPr>
            </a:lvl2pPr>
            <a:lvl3pPr defTabSz="4389438">
              <a:defRPr>
                <a:solidFill>
                  <a:schemeClr val="tx1"/>
                </a:solidFill>
                <a:latin typeface="Arial" charset="0"/>
              </a:defRPr>
            </a:lvl3pPr>
            <a:lvl4pPr defTabSz="4389438">
              <a:defRPr>
                <a:solidFill>
                  <a:schemeClr val="tx1"/>
                </a:solidFill>
                <a:latin typeface="Arial" charset="0"/>
              </a:defRPr>
            </a:lvl4pPr>
            <a:lvl5pPr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r>
              <a:rPr lang="en-US" sz="4800" b="1" dirty="0">
                <a:solidFill>
                  <a:schemeClr val="bg1"/>
                </a:solidFill>
                <a:latin typeface="Calibri" pitchFamily="34" charset="0"/>
              </a:rPr>
              <a:t>METHODS AND </a:t>
            </a:r>
            <a:r>
              <a:rPr lang="en-US" sz="4800" b="1" dirty="0">
                <a:solidFill>
                  <a:schemeClr val="bg1"/>
                </a:solidFill>
                <a:latin typeface="+mn-lt"/>
              </a:rPr>
              <a:t>MATERIALS</a:t>
            </a:r>
          </a:p>
        </p:txBody>
      </p:sp>
      <p:sp>
        <p:nvSpPr>
          <p:cNvPr id="2075" name="Text Box 27"/>
          <p:cNvSpPr txBox="1">
            <a:spLocks noChangeArrowheads="1"/>
          </p:cNvSpPr>
          <p:nvPr/>
        </p:nvSpPr>
        <p:spPr bwMode="auto">
          <a:xfrm>
            <a:off x="32430577" y="16908620"/>
            <a:ext cx="10788865" cy="1371600"/>
          </a:xfrm>
          <a:prstGeom prst="rect">
            <a:avLst/>
          </a:prstGeom>
          <a:solidFill>
            <a:schemeClr val="tx1"/>
          </a:solidFill>
          <a:ln>
            <a:noFill/>
          </a:ln>
          <a:effectLst/>
        </p:spPr>
        <p:txBody>
          <a:bodyPr wrap="none" lIns="228600" tIns="228600" rIns="228600" bIns="228600" anchor="ctr" anchorCtr="1"/>
          <a:lstStyle>
            <a:lvl1pPr defTabSz="4389438">
              <a:defRPr>
                <a:solidFill>
                  <a:schemeClr val="tx1"/>
                </a:solidFill>
                <a:latin typeface="Arial" charset="0"/>
              </a:defRPr>
            </a:lvl1pPr>
            <a:lvl2pPr defTabSz="4389438">
              <a:defRPr>
                <a:solidFill>
                  <a:schemeClr val="tx1"/>
                </a:solidFill>
                <a:latin typeface="Arial" charset="0"/>
              </a:defRPr>
            </a:lvl2pPr>
            <a:lvl3pPr defTabSz="4389438">
              <a:defRPr>
                <a:solidFill>
                  <a:schemeClr val="tx1"/>
                </a:solidFill>
                <a:latin typeface="Arial" charset="0"/>
              </a:defRPr>
            </a:lvl3pPr>
            <a:lvl4pPr defTabSz="4389438">
              <a:defRPr>
                <a:solidFill>
                  <a:schemeClr val="tx1"/>
                </a:solidFill>
                <a:latin typeface="Arial" charset="0"/>
              </a:defRPr>
            </a:lvl4pPr>
            <a:lvl5pPr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r>
              <a:rPr lang="en-US" sz="4800" b="1" dirty="0">
                <a:solidFill>
                  <a:schemeClr val="bg1"/>
                </a:solidFill>
                <a:latin typeface="+mn-lt"/>
              </a:rPr>
              <a:t>CONCLUSIONS</a:t>
            </a:r>
          </a:p>
        </p:txBody>
      </p:sp>
      <p:sp>
        <p:nvSpPr>
          <p:cNvPr id="2076" name="Text Box 28"/>
          <p:cNvSpPr txBox="1">
            <a:spLocks noChangeArrowheads="1"/>
          </p:cNvSpPr>
          <p:nvPr/>
        </p:nvSpPr>
        <p:spPr bwMode="auto">
          <a:xfrm>
            <a:off x="32907288" y="5486400"/>
            <a:ext cx="11008646" cy="1371600"/>
          </a:xfrm>
          <a:prstGeom prst="rect">
            <a:avLst/>
          </a:prstGeom>
          <a:solidFill>
            <a:schemeClr val="tx1"/>
          </a:solidFill>
          <a:ln>
            <a:noFill/>
          </a:ln>
          <a:effectLst/>
        </p:spPr>
        <p:txBody>
          <a:bodyPr wrap="none" lIns="228600" tIns="228600" rIns="228600" bIns="228600" anchor="ctr" anchorCtr="1"/>
          <a:lstStyle>
            <a:lvl1pPr defTabSz="4389438">
              <a:defRPr>
                <a:solidFill>
                  <a:schemeClr val="tx1"/>
                </a:solidFill>
                <a:latin typeface="Arial" charset="0"/>
              </a:defRPr>
            </a:lvl1pPr>
            <a:lvl2pPr defTabSz="4389438">
              <a:defRPr>
                <a:solidFill>
                  <a:schemeClr val="tx1"/>
                </a:solidFill>
                <a:latin typeface="Arial" charset="0"/>
              </a:defRPr>
            </a:lvl2pPr>
            <a:lvl3pPr defTabSz="4389438">
              <a:defRPr>
                <a:solidFill>
                  <a:schemeClr val="tx1"/>
                </a:solidFill>
                <a:latin typeface="Arial" charset="0"/>
              </a:defRPr>
            </a:lvl3pPr>
            <a:lvl4pPr defTabSz="4389438">
              <a:defRPr>
                <a:solidFill>
                  <a:schemeClr val="tx1"/>
                </a:solidFill>
                <a:latin typeface="Arial" charset="0"/>
              </a:defRPr>
            </a:lvl4pPr>
            <a:lvl5pPr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r>
              <a:rPr lang="en-US" sz="4800" b="1" dirty="0">
                <a:solidFill>
                  <a:schemeClr val="bg1"/>
                </a:solidFill>
                <a:latin typeface="+mn-lt"/>
              </a:rPr>
              <a:t>DISCUSSION</a:t>
            </a:r>
          </a:p>
        </p:txBody>
      </p:sp>
      <p:sp>
        <p:nvSpPr>
          <p:cNvPr id="2077" name="Text Box 29"/>
          <p:cNvSpPr txBox="1">
            <a:spLocks noChangeArrowheads="1"/>
          </p:cNvSpPr>
          <p:nvPr/>
        </p:nvSpPr>
        <p:spPr bwMode="auto">
          <a:xfrm>
            <a:off x="19888201" y="5483225"/>
            <a:ext cx="13015912" cy="1371600"/>
          </a:xfrm>
          <a:prstGeom prst="rect">
            <a:avLst/>
          </a:prstGeom>
          <a:solidFill>
            <a:schemeClr val="tx1"/>
          </a:solidFill>
          <a:ln>
            <a:noFill/>
          </a:ln>
          <a:effectLst/>
        </p:spPr>
        <p:txBody>
          <a:bodyPr wrap="none" lIns="228600" tIns="228600" rIns="228600" bIns="228600" anchor="ctr" anchorCtr="1"/>
          <a:lstStyle>
            <a:lvl1pPr defTabSz="4389438">
              <a:defRPr>
                <a:solidFill>
                  <a:schemeClr val="tx1"/>
                </a:solidFill>
                <a:latin typeface="Arial" charset="0"/>
              </a:defRPr>
            </a:lvl1pPr>
            <a:lvl2pPr defTabSz="4389438">
              <a:defRPr>
                <a:solidFill>
                  <a:schemeClr val="tx1"/>
                </a:solidFill>
                <a:latin typeface="Arial" charset="0"/>
              </a:defRPr>
            </a:lvl2pPr>
            <a:lvl3pPr defTabSz="4389438">
              <a:defRPr>
                <a:solidFill>
                  <a:schemeClr val="tx1"/>
                </a:solidFill>
                <a:latin typeface="Arial" charset="0"/>
              </a:defRPr>
            </a:lvl3pPr>
            <a:lvl4pPr defTabSz="4389438">
              <a:defRPr>
                <a:solidFill>
                  <a:schemeClr val="tx1"/>
                </a:solidFill>
                <a:latin typeface="Arial" charset="0"/>
              </a:defRPr>
            </a:lvl4pPr>
            <a:lvl5pPr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r>
              <a:rPr lang="en-US" sz="4800" b="1" dirty="0">
                <a:solidFill>
                  <a:schemeClr val="bg1"/>
                </a:solidFill>
                <a:latin typeface="+mn-lt"/>
              </a:rPr>
              <a:t>RESULTS</a:t>
            </a:r>
          </a:p>
        </p:txBody>
      </p:sp>
      <p:sp>
        <p:nvSpPr>
          <p:cNvPr id="2078" name="Text Box 30"/>
          <p:cNvSpPr txBox="1">
            <a:spLocks noChangeArrowheads="1"/>
          </p:cNvSpPr>
          <p:nvPr/>
        </p:nvSpPr>
        <p:spPr bwMode="auto">
          <a:xfrm>
            <a:off x="32430577" y="22174200"/>
            <a:ext cx="11008646" cy="1371600"/>
          </a:xfrm>
          <a:prstGeom prst="rect">
            <a:avLst/>
          </a:prstGeom>
          <a:solidFill>
            <a:schemeClr val="tx1"/>
          </a:solidFill>
          <a:ln>
            <a:noFill/>
          </a:ln>
          <a:effectLst/>
        </p:spPr>
        <p:txBody>
          <a:bodyPr wrap="none" lIns="228600" tIns="228600" rIns="228600" bIns="228600" anchor="ctr" anchorCtr="1"/>
          <a:lstStyle>
            <a:lvl1pPr defTabSz="4389438">
              <a:defRPr>
                <a:solidFill>
                  <a:schemeClr val="tx1"/>
                </a:solidFill>
                <a:latin typeface="Arial" charset="0"/>
              </a:defRPr>
            </a:lvl1pPr>
            <a:lvl2pPr defTabSz="4389438">
              <a:defRPr>
                <a:solidFill>
                  <a:schemeClr val="tx1"/>
                </a:solidFill>
                <a:latin typeface="Arial" charset="0"/>
              </a:defRPr>
            </a:lvl2pPr>
            <a:lvl3pPr defTabSz="4389438">
              <a:defRPr>
                <a:solidFill>
                  <a:schemeClr val="tx1"/>
                </a:solidFill>
                <a:latin typeface="Arial" charset="0"/>
              </a:defRPr>
            </a:lvl3pPr>
            <a:lvl4pPr defTabSz="4389438">
              <a:defRPr>
                <a:solidFill>
                  <a:schemeClr val="tx1"/>
                </a:solidFill>
                <a:latin typeface="Arial" charset="0"/>
              </a:defRPr>
            </a:lvl4pPr>
            <a:lvl5pPr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r>
              <a:rPr lang="en-US" sz="4800" b="1" dirty="0">
                <a:solidFill>
                  <a:schemeClr val="bg1"/>
                </a:solidFill>
                <a:latin typeface="+mn-lt"/>
              </a:rPr>
              <a:t>REFERENCES</a:t>
            </a:r>
          </a:p>
        </p:txBody>
      </p:sp>
      <p:sp>
        <p:nvSpPr>
          <p:cNvPr id="2166" name="Text Box 118"/>
          <p:cNvSpPr txBox="1">
            <a:spLocks noChangeArrowheads="1"/>
          </p:cNvSpPr>
          <p:nvPr/>
        </p:nvSpPr>
        <p:spPr bwMode="auto">
          <a:xfrm>
            <a:off x="-3176" y="5483225"/>
            <a:ext cx="9151936" cy="1371600"/>
          </a:xfrm>
          <a:prstGeom prst="rect">
            <a:avLst/>
          </a:prstGeom>
          <a:solidFill>
            <a:srgbClr val="C00000"/>
          </a:solidFill>
          <a:ln>
            <a:noFill/>
          </a:ln>
          <a:effectLst/>
        </p:spPr>
        <p:txBody>
          <a:bodyPr wrap="none" lIns="228600" tIns="228600" rIns="228600" bIns="228600" anchor="ctr" anchorCtr="0"/>
          <a:lstStyle>
            <a:lvl1pPr defTabSz="4389438">
              <a:defRPr>
                <a:solidFill>
                  <a:schemeClr val="tx1"/>
                </a:solidFill>
                <a:latin typeface="Arial" charset="0"/>
              </a:defRPr>
            </a:lvl1pPr>
            <a:lvl2pPr defTabSz="4389438">
              <a:defRPr>
                <a:solidFill>
                  <a:schemeClr val="tx1"/>
                </a:solidFill>
                <a:latin typeface="Arial" charset="0"/>
              </a:defRPr>
            </a:lvl2pPr>
            <a:lvl3pPr defTabSz="4389438">
              <a:defRPr>
                <a:solidFill>
                  <a:schemeClr val="tx1"/>
                </a:solidFill>
                <a:latin typeface="Arial" charset="0"/>
              </a:defRPr>
            </a:lvl3pPr>
            <a:lvl4pPr defTabSz="4389438">
              <a:defRPr>
                <a:solidFill>
                  <a:schemeClr val="tx1"/>
                </a:solidFill>
                <a:latin typeface="Arial" charset="0"/>
              </a:defRPr>
            </a:lvl4pPr>
            <a:lvl5pPr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r>
              <a:rPr lang="en-US" sz="4800" u="sng" dirty="0">
                <a:solidFill>
                  <a:schemeClr val="bg1"/>
                </a:solidFill>
                <a:latin typeface="Calibri" pitchFamily="34" charset="0"/>
              </a:rPr>
              <a:t>ABSTRACT</a:t>
            </a:r>
          </a:p>
        </p:txBody>
      </p:sp>
      <p:sp>
        <p:nvSpPr>
          <p:cNvPr id="2167" name="Text Box 119"/>
          <p:cNvSpPr txBox="1">
            <a:spLocks noChangeArrowheads="1"/>
          </p:cNvSpPr>
          <p:nvPr/>
        </p:nvSpPr>
        <p:spPr bwMode="auto">
          <a:xfrm>
            <a:off x="-3176" y="25374600"/>
            <a:ext cx="9159208" cy="3876675"/>
          </a:xfrm>
          <a:prstGeom prst="rect">
            <a:avLst/>
          </a:prstGeom>
          <a:solidFill>
            <a:srgbClr val="C00000"/>
          </a:solidFill>
          <a:ln>
            <a:noFill/>
          </a:ln>
          <a:effectLst/>
        </p:spPr>
        <p:txBody>
          <a:bodyPr wrap="none" lIns="228600" tIns="228600" rIns="228600" bIns="228600" anchor="ctr" anchorCtr="0"/>
          <a:lstStyle>
            <a:lvl1pPr defTabSz="4389438">
              <a:defRPr>
                <a:solidFill>
                  <a:schemeClr val="tx1"/>
                </a:solidFill>
                <a:latin typeface="Arial" charset="0"/>
              </a:defRPr>
            </a:lvl1pPr>
            <a:lvl2pPr defTabSz="4389438">
              <a:defRPr>
                <a:solidFill>
                  <a:schemeClr val="tx1"/>
                </a:solidFill>
                <a:latin typeface="Arial" charset="0"/>
              </a:defRPr>
            </a:lvl2pPr>
            <a:lvl3pPr defTabSz="4389438">
              <a:defRPr>
                <a:solidFill>
                  <a:schemeClr val="tx1"/>
                </a:solidFill>
                <a:latin typeface="Arial" charset="0"/>
              </a:defRPr>
            </a:lvl3pPr>
            <a:lvl4pPr defTabSz="4389438">
              <a:defRPr>
                <a:solidFill>
                  <a:schemeClr val="tx1"/>
                </a:solidFill>
                <a:latin typeface="Arial" charset="0"/>
              </a:defRPr>
            </a:lvl4pPr>
            <a:lvl5pPr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endParaRPr lang="en-US" sz="4800" u="sng" dirty="0">
              <a:solidFill>
                <a:schemeClr val="bg1"/>
              </a:solidFill>
              <a:latin typeface="Calibri" pitchFamily="34" charset="0"/>
            </a:endParaRPr>
          </a:p>
          <a:p>
            <a:endParaRPr lang="en-US" sz="4800" u="sng" dirty="0">
              <a:solidFill>
                <a:schemeClr val="bg1"/>
              </a:solidFill>
              <a:latin typeface="Calibri" pitchFamily="34" charset="0"/>
            </a:endParaRPr>
          </a:p>
          <a:p>
            <a:endParaRPr lang="en-US" sz="4800" u="sng" dirty="0">
              <a:solidFill>
                <a:schemeClr val="bg1"/>
              </a:solidFill>
              <a:latin typeface="Calibri" pitchFamily="34" charset="0"/>
            </a:endParaRPr>
          </a:p>
          <a:p>
            <a:endParaRPr lang="en-US" sz="4800" u="sng" dirty="0">
              <a:solidFill>
                <a:schemeClr val="bg1"/>
              </a:solidFill>
              <a:latin typeface="Calibri" pitchFamily="34" charset="0"/>
            </a:endParaRPr>
          </a:p>
          <a:p>
            <a:r>
              <a:rPr lang="en-US" sz="4800" u="sng" dirty="0">
                <a:solidFill>
                  <a:schemeClr val="bg1"/>
                </a:solidFill>
                <a:latin typeface="Calibri" pitchFamily="34" charset="0"/>
              </a:rPr>
              <a:t>CONTACT</a:t>
            </a:r>
          </a:p>
        </p:txBody>
      </p:sp>
      <p:sp>
        <p:nvSpPr>
          <p:cNvPr id="2181" name="Text Box 133"/>
          <p:cNvSpPr txBox="1">
            <a:spLocks noChangeArrowheads="1"/>
          </p:cNvSpPr>
          <p:nvPr/>
        </p:nvSpPr>
        <p:spPr bwMode="auto">
          <a:xfrm>
            <a:off x="0" y="29251275"/>
            <a:ext cx="9156032" cy="3667125"/>
          </a:xfrm>
          <a:prstGeom prst="rect">
            <a:avLst/>
          </a:prstGeom>
          <a:solidFill>
            <a:srgbClr val="C00000"/>
          </a:solidFill>
          <a:ln>
            <a:noFill/>
          </a:ln>
          <a:effectLst/>
        </p:spPr>
        <p:txBody>
          <a:bodyPr lIns="228600" tIns="228600" rIns="228600" bIns="228600"/>
          <a:lstStyle/>
          <a:p>
            <a:r>
              <a:rPr lang="en-US" sz="2800" dirty="0">
                <a:solidFill>
                  <a:schemeClr val="bg1"/>
                </a:solidFill>
                <a:latin typeface="Calibri" pitchFamily="34" charset="0"/>
              </a:rPr>
              <a:t>Christopher Nava</a:t>
            </a:r>
          </a:p>
          <a:p>
            <a:r>
              <a:rPr lang="en-US" sz="2800" dirty="0">
                <a:solidFill>
                  <a:schemeClr val="bg1"/>
                </a:solidFill>
                <a:latin typeface="Calibri" pitchFamily="34" charset="0"/>
              </a:rPr>
              <a:t>Eastern Washington University</a:t>
            </a:r>
          </a:p>
          <a:p>
            <a:r>
              <a:rPr lang="en-US" sz="2800" dirty="0">
                <a:solidFill>
                  <a:schemeClr val="bg1"/>
                </a:solidFill>
                <a:latin typeface="Calibri" pitchFamily="34" charset="0"/>
              </a:rPr>
              <a:t>Email: cnava4@ewu.edu</a:t>
            </a:r>
          </a:p>
        </p:txBody>
      </p:sp>
      <p:sp>
        <p:nvSpPr>
          <p:cNvPr id="2182" name="Text Box 134"/>
          <p:cNvSpPr txBox="1">
            <a:spLocks noChangeArrowheads="1"/>
          </p:cNvSpPr>
          <p:nvPr/>
        </p:nvSpPr>
        <p:spPr bwMode="auto">
          <a:xfrm>
            <a:off x="7271" y="6815019"/>
            <a:ext cx="9148761" cy="13665279"/>
          </a:xfrm>
          <a:prstGeom prst="rect">
            <a:avLst/>
          </a:prstGeom>
          <a:solidFill>
            <a:srgbClr val="C00000"/>
          </a:solidFill>
          <a:ln>
            <a:noFill/>
          </a:ln>
          <a:effectLst/>
        </p:spPr>
        <p:txBody>
          <a:bodyPr wrap="square" lIns="182880" tIns="182880" rIns="182880" bIns="182880">
            <a:spAutoFit/>
          </a:bodyPr>
          <a:lstStyle/>
          <a:p>
            <a:pPr defTabSz="3291573" fontAlgn="auto">
              <a:spcBef>
                <a:spcPts val="0"/>
              </a:spcBef>
              <a:spcAft>
                <a:spcPts val="0"/>
              </a:spcAft>
            </a:pPr>
            <a:r>
              <a:rPr lang="en-US" dirty="0">
                <a:solidFill>
                  <a:schemeClr val="bg1"/>
                </a:solidFill>
                <a:effectLst/>
                <a:latin typeface="+mn-lt"/>
                <a:ea typeface="SimSun" panose="02010600030101010101" pitchFamily="2" charset="-122"/>
                <a:cs typeface="Times New Roman" panose="02020603050405020304" pitchFamily="18" charset="0"/>
              </a:rPr>
              <a:t>Businesses want to make as much money as possible, while consumers want to spend the least amount of money possible. The consumer can never have the best quality of a product for free. This study aims to examine whether the established trends in consumer behavior regarding pricing versus quality preferences apply to the Spokane and metropolitan area. Spokane and the metropolitan area will be divided into various regions to capture a diverse range of location, age, gender, and household income. Participants will be surveyed with questions about their shopping preferences for distinct categories of pricing preference, quality preference, brand and factors influencing their decisions. Data collected will be analyzed to find trends and patterns in consumer preferences, offering valuable insights into the trade-offs between shopping preferences, price, quality, and influence factors. The findings of this research will contribute to a better understanding of consumer behavior in the Spokane area, potentially guiding retailers and marketers in their strategic decision-making processes and helping them tailor their offerings to meet consumer demands effectively.</a:t>
            </a:r>
          </a:p>
          <a:p>
            <a:pPr defTabSz="3291573" fontAlgn="auto">
              <a:spcBef>
                <a:spcPts val="0"/>
              </a:spcBef>
              <a:spcAft>
                <a:spcPts val="0"/>
              </a:spcAft>
            </a:pPr>
            <a:endParaRPr lang="en-US" dirty="0">
              <a:solidFill>
                <a:schemeClr val="bg1"/>
              </a:solidFill>
              <a:latin typeface="Calibri" pitchFamily="34" charset="0"/>
            </a:endParaRPr>
          </a:p>
        </p:txBody>
      </p:sp>
      <p:sp>
        <p:nvSpPr>
          <p:cNvPr id="2183" name="Text Box 135"/>
          <p:cNvSpPr txBox="1">
            <a:spLocks noChangeArrowheads="1"/>
          </p:cNvSpPr>
          <p:nvPr/>
        </p:nvSpPr>
        <p:spPr bwMode="auto">
          <a:xfrm>
            <a:off x="20155823" y="6854825"/>
            <a:ext cx="12748289" cy="9233297"/>
          </a:xfrm>
          <a:prstGeom prst="rect">
            <a:avLst/>
          </a:prstGeom>
          <a:solidFill>
            <a:schemeClr val="bg1"/>
          </a:solidFill>
          <a:ln>
            <a:noFill/>
          </a:ln>
          <a:effectLst/>
        </p:spPr>
        <p:txBody>
          <a:bodyPr wrap="square" lIns="182880" tIns="182880" rIns="182880" bIns="182880">
            <a:spAutoFit/>
          </a:bodyPr>
          <a:lstStyle/>
          <a:p>
            <a:pPr defTabSz="3291573" fontAlgn="auto">
              <a:spcBef>
                <a:spcPts val="0"/>
              </a:spcBef>
              <a:spcAft>
                <a:spcPts val="0"/>
              </a:spcAft>
            </a:pPr>
            <a:r>
              <a:rPr lang="en-US" dirty="0">
                <a:solidFill>
                  <a:prstClr val="black"/>
                </a:solidFill>
                <a:latin typeface="Calibri" pitchFamily="34" charset="0"/>
              </a:rPr>
              <a:t>Click here to insert your Results text. Type it in or copy and paste from your Word document or other source.</a:t>
            </a:r>
          </a:p>
          <a:p>
            <a:pPr defTabSz="3291573" fontAlgn="auto">
              <a:spcBef>
                <a:spcPts val="0"/>
              </a:spcBef>
              <a:spcAft>
                <a:spcPts val="0"/>
              </a:spcAft>
            </a:pPr>
            <a:endParaRPr lang="en-US" dirty="0">
              <a:solidFill>
                <a:prstClr val="black"/>
              </a:solidFill>
              <a:latin typeface="Calibri" pitchFamily="34" charset="0"/>
            </a:endParaRPr>
          </a:p>
          <a:p>
            <a:pPr defTabSz="3291573" fontAlgn="auto">
              <a:spcBef>
                <a:spcPts val="0"/>
              </a:spcBef>
              <a:spcAft>
                <a:spcPts val="0"/>
              </a:spcAft>
            </a:pPr>
            <a:r>
              <a:rPr lang="en-US" dirty="0">
                <a:solidFill>
                  <a:prstClr val="black"/>
                </a:solidFill>
                <a:latin typeface="Calibri" pitchFamily="34" charset="0"/>
              </a:rPr>
              <a:t>This text box will automatically re-size to your text. To turn off that feature, right click inside this box and go to </a:t>
            </a:r>
            <a:r>
              <a:rPr lang="en-US" b="1" dirty="0">
                <a:solidFill>
                  <a:prstClr val="black"/>
                </a:solidFill>
                <a:latin typeface="Calibri" pitchFamily="34" charset="0"/>
              </a:rPr>
              <a:t>Format Shape, Text Box, Autofit</a:t>
            </a:r>
            <a:r>
              <a:rPr lang="en-US" dirty="0">
                <a:solidFill>
                  <a:prstClr val="black"/>
                </a:solidFill>
                <a:latin typeface="Calibri" pitchFamily="34" charset="0"/>
              </a:rPr>
              <a:t>, and select the “Do Not Autofit” radio button.</a:t>
            </a:r>
          </a:p>
          <a:p>
            <a:pPr defTabSz="3291573" fontAlgn="auto">
              <a:spcBef>
                <a:spcPts val="0"/>
              </a:spcBef>
              <a:spcAft>
                <a:spcPts val="0"/>
              </a:spcAft>
            </a:pPr>
            <a:endParaRPr lang="en-US" dirty="0">
              <a:solidFill>
                <a:prstClr val="black"/>
              </a:solidFill>
              <a:latin typeface="Calibri" pitchFamily="34" charset="0"/>
            </a:endParaRPr>
          </a:p>
          <a:p>
            <a:pPr defTabSz="3291573" fontAlgn="auto">
              <a:spcBef>
                <a:spcPts val="0"/>
              </a:spcBef>
              <a:spcAft>
                <a:spcPts val="0"/>
              </a:spcAft>
            </a:pPr>
            <a:r>
              <a:rPr lang="en-US" dirty="0">
                <a:solidFill>
                  <a:prstClr val="black"/>
                </a:solidFill>
                <a:latin typeface="Calibri" pitchFamily="34" charset="0"/>
              </a:rPr>
              <a:t>To change the font style of this text box: Click on the border once to highlight the entire text box, then </a:t>
            </a:r>
            <a:r>
              <a:rPr lang="en-US" dirty="0">
                <a:latin typeface="Calibri" pitchFamily="34" charset="0"/>
              </a:rPr>
              <a:t>select a different font or font size that suits you. This text is Calibri 32pt and is easily read up to 4 feet away on a 36x48 poster.</a:t>
            </a:r>
          </a:p>
          <a:p>
            <a:pPr defTabSz="3291573" fontAlgn="auto">
              <a:spcBef>
                <a:spcPts val="0"/>
              </a:spcBef>
              <a:spcAft>
                <a:spcPts val="0"/>
              </a:spcAft>
            </a:pPr>
            <a:endParaRPr lang="en-US" dirty="0">
              <a:solidFill>
                <a:prstClr val="black"/>
              </a:solidFill>
              <a:latin typeface="Calibri" pitchFamily="34" charset="0"/>
            </a:endParaRPr>
          </a:p>
          <a:p>
            <a:pPr defTabSz="3291573" fontAlgn="auto">
              <a:spcBef>
                <a:spcPts val="0"/>
              </a:spcBef>
              <a:spcAft>
                <a:spcPts val="0"/>
              </a:spcAft>
            </a:pPr>
            <a:r>
              <a:rPr lang="en-US" dirty="0">
                <a:solidFill>
                  <a:prstClr val="black"/>
                </a:solidFill>
                <a:latin typeface="Calibri" pitchFamily="34" charset="0"/>
              </a:rPr>
              <a:t>Zoom out to 100% to preview what this will look like on your printed poster.</a:t>
            </a:r>
          </a:p>
          <a:p>
            <a:pPr defTabSz="3291573" fontAlgn="auto">
              <a:spcBef>
                <a:spcPts val="0"/>
              </a:spcBef>
              <a:spcAft>
                <a:spcPts val="0"/>
              </a:spcAft>
            </a:pPr>
            <a:endParaRPr lang="en-US" dirty="0">
              <a:solidFill>
                <a:prstClr val="black"/>
              </a:solidFill>
              <a:latin typeface="Calibri" pitchFamily="34" charset="0"/>
            </a:endParaRPr>
          </a:p>
          <a:p>
            <a:pPr defTabSz="3291573" fontAlgn="auto">
              <a:spcBef>
                <a:spcPts val="0"/>
              </a:spcBef>
              <a:spcAft>
                <a:spcPts val="0"/>
              </a:spcAft>
            </a:pPr>
            <a:r>
              <a:rPr lang="en-US" dirty="0">
                <a:solidFill>
                  <a:prstClr val="black"/>
                </a:solidFill>
                <a:latin typeface="Calibri" pitchFamily="34" charset="0"/>
              </a:rPr>
              <a:t>Speaking of Results, yours will look better if you remember to run a spell-check on your poster! After you’ve added your content click on </a:t>
            </a:r>
            <a:r>
              <a:rPr lang="en-US" b="1" dirty="0">
                <a:solidFill>
                  <a:prstClr val="black"/>
                </a:solidFill>
                <a:latin typeface="Calibri" pitchFamily="34" charset="0"/>
              </a:rPr>
              <a:t>Review</a:t>
            </a:r>
            <a:r>
              <a:rPr lang="en-US" dirty="0">
                <a:solidFill>
                  <a:prstClr val="black"/>
                </a:solidFill>
                <a:latin typeface="Calibri" pitchFamily="34" charset="0"/>
              </a:rPr>
              <a:t>, </a:t>
            </a:r>
            <a:r>
              <a:rPr lang="en-US" b="1" dirty="0">
                <a:solidFill>
                  <a:prstClr val="black"/>
                </a:solidFill>
                <a:latin typeface="Calibri" pitchFamily="34" charset="0"/>
              </a:rPr>
              <a:t>Spelling</a:t>
            </a:r>
            <a:r>
              <a:rPr lang="en-US" dirty="0">
                <a:solidFill>
                  <a:prstClr val="black"/>
                </a:solidFill>
                <a:latin typeface="Calibri" pitchFamily="34" charset="0"/>
              </a:rPr>
              <a:t>, or press F7.</a:t>
            </a:r>
          </a:p>
        </p:txBody>
      </p:sp>
      <p:sp>
        <p:nvSpPr>
          <p:cNvPr id="2184" name="Text Box 136"/>
          <p:cNvSpPr txBox="1">
            <a:spLocks noChangeArrowheads="1"/>
          </p:cNvSpPr>
          <p:nvPr/>
        </p:nvSpPr>
        <p:spPr bwMode="auto">
          <a:xfrm>
            <a:off x="32907288" y="6854825"/>
            <a:ext cx="10055225" cy="9725739"/>
          </a:xfrm>
          <a:prstGeom prst="rect">
            <a:avLst/>
          </a:prstGeom>
          <a:solidFill>
            <a:schemeClr val="bg1"/>
          </a:solidFill>
          <a:ln>
            <a:noFill/>
          </a:ln>
          <a:effectLst/>
        </p:spPr>
        <p:txBody>
          <a:bodyPr lIns="182880" tIns="182880" rIns="182880" bIns="182880">
            <a:spAutoFit/>
          </a:bodyPr>
          <a:lstStyle/>
          <a:p>
            <a:pPr defTabSz="3291573" fontAlgn="auto">
              <a:spcBef>
                <a:spcPts val="0"/>
              </a:spcBef>
              <a:spcAft>
                <a:spcPts val="0"/>
              </a:spcAft>
            </a:pPr>
            <a:r>
              <a:rPr lang="en-US" dirty="0">
                <a:solidFill>
                  <a:prstClr val="black"/>
                </a:solidFill>
                <a:latin typeface="Calibri" pitchFamily="34" charset="0"/>
              </a:rPr>
              <a:t>Click here to insert your Discussion text. Type it in or copy and paste from your Word document or other source.</a:t>
            </a:r>
          </a:p>
          <a:p>
            <a:pPr defTabSz="3291573" fontAlgn="auto">
              <a:spcBef>
                <a:spcPts val="0"/>
              </a:spcBef>
              <a:spcAft>
                <a:spcPts val="0"/>
              </a:spcAft>
            </a:pPr>
            <a:endParaRPr lang="en-US" dirty="0">
              <a:solidFill>
                <a:prstClr val="black"/>
              </a:solidFill>
              <a:latin typeface="Calibri" pitchFamily="34" charset="0"/>
            </a:endParaRPr>
          </a:p>
          <a:p>
            <a:pPr defTabSz="3291573" fontAlgn="auto">
              <a:spcBef>
                <a:spcPts val="0"/>
              </a:spcBef>
              <a:spcAft>
                <a:spcPts val="0"/>
              </a:spcAft>
            </a:pPr>
            <a:r>
              <a:rPr lang="en-US" dirty="0">
                <a:solidFill>
                  <a:prstClr val="black"/>
                </a:solidFill>
                <a:latin typeface="Calibri" pitchFamily="34" charset="0"/>
              </a:rPr>
              <a:t>This text box will automatically re-size to your text. To turn off that feature, right click inside this box and go to </a:t>
            </a:r>
            <a:r>
              <a:rPr lang="en-US" b="1" dirty="0">
                <a:solidFill>
                  <a:prstClr val="black"/>
                </a:solidFill>
                <a:latin typeface="Calibri" pitchFamily="34" charset="0"/>
              </a:rPr>
              <a:t>Format Shape, Text Box, Autofit</a:t>
            </a:r>
            <a:r>
              <a:rPr lang="en-US" dirty="0">
                <a:solidFill>
                  <a:prstClr val="black"/>
                </a:solidFill>
                <a:latin typeface="Calibri" pitchFamily="34" charset="0"/>
              </a:rPr>
              <a:t>, and select the “Do Not Autofit” radio button.</a:t>
            </a:r>
          </a:p>
          <a:p>
            <a:pPr defTabSz="3291573" fontAlgn="auto">
              <a:spcBef>
                <a:spcPts val="0"/>
              </a:spcBef>
              <a:spcAft>
                <a:spcPts val="0"/>
              </a:spcAft>
            </a:pPr>
            <a:endParaRPr lang="en-US" dirty="0">
              <a:solidFill>
                <a:prstClr val="black"/>
              </a:solidFill>
              <a:latin typeface="Calibri" pitchFamily="34" charset="0"/>
            </a:endParaRPr>
          </a:p>
          <a:p>
            <a:pPr defTabSz="3291573" fontAlgn="auto">
              <a:spcBef>
                <a:spcPts val="0"/>
              </a:spcBef>
              <a:spcAft>
                <a:spcPts val="0"/>
              </a:spcAft>
            </a:pPr>
            <a:r>
              <a:rPr lang="en-US" dirty="0">
                <a:solidFill>
                  <a:prstClr val="black"/>
                </a:solidFill>
                <a:latin typeface="Calibri" pitchFamily="34" charset="0"/>
              </a:rPr>
              <a:t>To change the font style of this text box: Click on the border once to highlight the entire text box, then select a different font or font size that suits you. </a:t>
            </a:r>
            <a:r>
              <a:rPr lang="en-US" dirty="0">
                <a:latin typeface="Calibri" pitchFamily="34" charset="0"/>
              </a:rPr>
              <a:t>This text is Calibri 32pt and is easily read up to 4 feet away on a 36x48 poster.</a:t>
            </a:r>
          </a:p>
          <a:p>
            <a:pPr defTabSz="3291573" fontAlgn="auto">
              <a:spcBef>
                <a:spcPts val="0"/>
              </a:spcBef>
              <a:spcAft>
                <a:spcPts val="0"/>
              </a:spcAft>
            </a:pPr>
            <a:endParaRPr lang="en-US" dirty="0">
              <a:solidFill>
                <a:prstClr val="black"/>
              </a:solidFill>
              <a:latin typeface="Calibri" pitchFamily="34" charset="0"/>
            </a:endParaRPr>
          </a:p>
          <a:p>
            <a:pPr defTabSz="3291573" fontAlgn="auto">
              <a:spcBef>
                <a:spcPts val="0"/>
              </a:spcBef>
              <a:spcAft>
                <a:spcPts val="0"/>
              </a:spcAft>
            </a:pPr>
            <a:r>
              <a:rPr lang="en-US" dirty="0">
                <a:solidFill>
                  <a:prstClr val="black"/>
                </a:solidFill>
                <a:latin typeface="Calibri" pitchFamily="34" charset="0"/>
              </a:rPr>
              <a:t>To change the background color of any text box,  click once on the box so it is outlined with a dashed border. Then select </a:t>
            </a:r>
            <a:r>
              <a:rPr lang="en-US" b="1" dirty="0">
                <a:solidFill>
                  <a:prstClr val="black"/>
                </a:solidFill>
                <a:latin typeface="Calibri" pitchFamily="34" charset="0"/>
              </a:rPr>
              <a:t>Shape Fill</a:t>
            </a:r>
            <a:r>
              <a:rPr lang="en-US" dirty="0">
                <a:solidFill>
                  <a:prstClr val="black"/>
                </a:solidFill>
                <a:latin typeface="Calibri" pitchFamily="34" charset="0"/>
              </a:rPr>
              <a:t> from the </a:t>
            </a:r>
            <a:r>
              <a:rPr lang="en-US" b="1" dirty="0">
                <a:solidFill>
                  <a:prstClr val="black"/>
                </a:solidFill>
                <a:latin typeface="Calibri" pitchFamily="34" charset="0"/>
              </a:rPr>
              <a:t>Drawing Tools, Format</a:t>
            </a:r>
            <a:r>
              <a:rPr lang="en-US" dirty="0">
                <a:solidFill>
                  <a:prstClr val="black"/>
                </a:solidFill>
                <a:latin typeface="Calibri" pitchFamily="34" charset="0"/>
              </a:rPr>
              <a:t> tab on the ribbon bar above. It’s the one with the ‘paint can’ icon.</a:t>
            </a:r>
          </a:p>
        </p:txBody>
      </p:sp>
      <p:sp>
        <p:nvSpPr>
          <p:cNvPr id="2185" name="Text Box 137"/>
          <p:cNvSpPr txBox="1">
            <a:spLocks noChangeArrowheads="1"/>
          </p:cNvSpPr>
          <p:nvPr/>
        </p:nvSpPr>
        <p:spPr bwMode="auto">
          <a:xfrm>
            <a:off x="9190959" y="22882146"/>
            <a:ext cx="10919492" cy="7755969"/>
          </a:xfrm>
          <a:prstGeom prst="rect">
            <a:avLst/>
          </a:prstGeom>
          <a:solidFill>
            <a:schemeClr val="bg1"/>
          </a:solidFill>
          <a:ln>
            <a:noFill/>
          </a:ln>
          <a:effectLst/>
        </p:spPr>
        <p:txBody>
          <a:bodyPr wrap="square" lIns="182880" tIns="182880" rIns="182880" bIns="182880">
            <a:spAutoFit/>
          </a:bodyPr>
          <a:lstStyle/>
          <a:p>
            <a:r>
              <a:rPr lang="en-US" b="1" u="sng" dirty="0">
                <a:solidFill>
                  <a:prstClr val="black"/>
                </a:solidFill>
                <a:latin typeface="+mn-lt"/>
                <a:ea typeface="SimSun" panose="02010600030101010101" pitchFamily="2" charset="-122"/>
                <a:cs typeface="Times New Roman" panose="02020603050405020304" pitchFamily="18" charset="0"/>
              </a:rPr>
              <a:t>Participants: </a:t>
            </a:r>
          </a:p>
          <a:p>
            <a:r>
              <a:rPr lang="en-US" dirty="0">
                <a:solidFill>
                  <a:prstClr val="black"/>
                </a:solidFill>
                <a:latin typeface="+mn-lt"/>
                <a:ea typeface="SimSun" panose="02010600030101010101" pitchFamily="2" charset="-122"/>
                <a:cs typeface="Times New Roman" panose="02020603050405020304" pitchFamily="18" charset="0"/>
              </a:rPr>
              <a:t>	- 18 &amp; older consumers from West Plains, Spokane, Spokane Valley, &amp; Liberty Lake.</a:t>
            </a:r>
          </a:p>
          <a:p>
            <a:r>
              <a:rPr lang="en-US" dirty="0">
                <a:solidFill>
                  <a:prstClr val="black"/>
                </a:solidFill>
                <a:latin typeface="+mn-lt"/>
                <a:ea typeface="SimSun" panose="02010600030101010101" pitchFamily="2" charset="-122"/>
                <a:cs typeface="Times New Roman" panose="02020603050405020304" pitchFamily="18" charset="0"/>
              </a:rPr>
              <a:t>	- Minimum of 30 participants from each region giving a total of 120. </a:t>
            </a:r>
          </a:p>
          <a:p>
            <a:endParaRPr lang="en-US" dirty="0">
              <a:solidFill>
                <a:prstClr val="black"/>
              </a:solidFill>
              <a:latin typeface="+mn-lt"/>
              <a:ea typeface="SimSun" panose="02010600030101010101" pitchFamily="2" charset="-122"/>
              <a:cs typeface="Times New Roman" panose="02020603050405020304" pitchFamily="18" charset="0"/>
            </a:endParaRPr>
          </a:p>
          <a:p>
            <a:r>
              <a:rPr lang="en-US" b="1" u="sng" dirty="0">
                <a:solidFill>
                  <a:prstClr val="black"/>
                </a:solidFill>
                <a:latin typeface="+mn-lt"/>
                <a:ea typeface="SimSun" panose="02010600030101010101" pitchFamily="2" charset="-122"/>
                <a:cs typeface="Times New Roman" panose="02020603050405020304" pitchFamily="18" charset="0"/>
              </a:rPr>
              <a:t>Survey:</a:t>
            </a:r>
          </a:p>
          <a:p>
            <a:r>
              <a:rPr lang="en-US" dirty="0">
                <a:solidFill>
                  <a:prstClr val="black"/>
                </a:solidFill>
                <a:latin typeface="+mn-lt"/>
                <a:ea typeface="SimSun" panose="02010600030101010101" pitchFamily="2" charset="-122"/>
                <a:cs typeface="Times New Roman" panose="02020603050405020304" pitchFamily="18" charset="0"/>
              </a:rPr>
              <a:t>	- S</a:t>
            </a:r>
            <a:r>
              <a:rPr lang="en-US" dirty="0">
                <a:effectLst/>
                <a:latin typeface="+mn-lt"/>
                <a:ea typeface="SimSun" panose="02010600030101010101" pitchFamily="2" charset="-122"/>
                <a:cs typeface="Times New Roman" panose="02020603050405020304" pitchFamily="18" charset="0"/>
              </a:rPr>
              <a:t>eries of questions across various product categories, such as hygiene, entertainment, transportation, groceries, and clothing.</a:t>
            </a:r>
          </a:p>
          <a:p>
            <a:endParaRPr lang="en-US" dirty="0">
              <a:latin typeface="+mn-lt"/>
              <a:ea typeface="SimSun" panose="02010600030101010101" pitchFamily="2" charset="-122"/>
              <a:cs typeface="Times New Roman" panose="02020603050405020304" pitchFamily="18" charset="0"/>
            </a:endParaRPr>
          </a:p>
          <a:p>
            <a:r>
              <a:rPr lang="en-US" b="1" u="sng" dirty="0">
                <a:effectLst/>
                <a:latin typeface="+mn-lt"/>
                <a:ea typeface="SimSun" panose="02010600030101010101" pitchFamily="2" charset="-122"/>
                <a:cs typeface="Times New Roman" panose="02020603050405020304" pitchFamily="18" charset="0"/>
              </a:rPr>
              <a:t>Qualitative: </a:t>
            </a:r>
          </a:p>
          <a:p>
            <a:r>
              <a:rPr lang="en-US" dirty="0">
                <a:latin typeface="+mn-lt"/>
                <a:ea typeface="SimSun" panose="02010600030101010101" pitchFamily="2" charset="-122"/>
                <a:cs typeface="Times New Roman" panose="02020603050405020304" pitchFamily="18" charset="0"/>
              </a:rPr>
              <a:t>	- F</a:t>
            </a:r>
            <a:r>
              <a:rPr lang="en-US" dirty="0">
                <a:effectLst/>
                <a:latin typeface="+mn-lt"/>
                <a:ea typeface="SimSun" panose="02010600030101010101" pitchFamily="2" charset="-122"/>
                <a:cs typeface="Times New Roman" panose="02020603050405020304" pitchFamily="18" charset="0"/>
              </a:rPr>
              <a:t>ind common themes and patterns, which will be categorized and presented as key factors influencing consumer decisions.</a:t>
            </a:r>
            <a:endParaRPr lang="en-US" b="1" u="sng" dirty="0">
              <a:effectLst/>
              <a:latin typeface="+mn-lt"/>
              <a:ea typeface="SimSun" panose="02010600030101010101" pitchFamily="2" charset="-122"/>
              <a:cs typeface="Times New Roman" panose="02020603050405020304" pitchFamily="18" charset="0"/>
            </a:endParaRPr>
          </a:p>
        </p:txBody>
      </p:sp>
      <p:sp>
        <p:nvSpPr>
          <p:cNvPr id="2186" name="Text Box 138"/>
          <p:cNvSpPr txBox="1">
            <a:spLocks noChangeArrowheads="1"/>
          </p:cNvSpPr>
          <p:nvPr/>
        </p:nvSpPr>
        <p:spPr bwMode="auto">
          <a:xfrm>
            <a:off x="33070800" y="18322393"/>
            <a:ext cx="10788865" cy="3816429"/>
          </a:xfrm>
          <a:prstGeom prst="rect">
            <a:avLst/>
          </a:prstGeom>
          <a:solidFill>
            <a:schemeClr val="bg1"/>
          </a:solidFill>
          <a:ln>
            <a:noFill/>
          </a:ln>
          <a:effectLst/>
        </p:spPr>
        <p:txBody>
          <a:bodyPr wrap="square" lIns="182880" tIns="182880" rIns="182880" bIns="182880">
            <a:spAutoFit/>
          </a:bodyPr>
          <a:lstStyle/>
          <a:p>
            <a:pPr defTabSz="3291573" fontAlgn="auto">
              <a:spcBef>
                <a:spcPts val="0"/>
              </a:spcBef>
              <a:spcAft>
                <a:spcPts val="0"/>
              </a:spcAft>
            </a:pPr>
            <a:r>
              <a:rPr lang="en-US" dirty="0">
                <a:solidFill>
                  <a:prstClr val="black"/>
                </a:solidFill>
                <a:latin typeface="Calibri" pitchFamily="34" charset="0"/>
              </a:rPr>
              <a:t>Click here to insert your Conclusions text. Type it in or copy and paste from your Word document or other source.</a:t>
            </a:r>
          </a:p>
          <a:p>
            <a:pPr defTabSz="3291573" fontAlgn="auto">
              <a:spcBef>
                <a:spcPts val="0"/>
              </a:spcBef>
              <a:spcAft>
                <a:spcPts val="0"/>
              </a:spcAft>
            </a:pPr>
            <a:endParaRPr lang="en-US" dirty="0">
              <a:solidFill>
                <a:prstClr val="black"/>
              </a:solidFill>
              <a:latin typeface="Calibri" pitchFamily="34" charset="0"/>
            </a:endParaRPr>
          </a:p>
          <a:p>
            <a:pPr defTabSz="3291573" fontAlgn="auto">
              <a:spcBef>
                <a:spcPts val="0"/>
              </a:spcBef>
              <a:spcAft>
                <a:spcPts val="0"/>
              </a:spcAft>
            </a:pPr>
            <a:r>
              <a:rPr lang="en-US" dirty="0">
                <a:solidFill>
                  <a:prstClr val="black"/>
                </a:solidFill>
                <a:latin typeface="Calibri" pitchFamily="34" charset="0"/>
              </a:rPr>
              <a:t>This text box will automatically re-size to your text. To turn off that feature, right click inside this box and go to </a:t>
            </a:r>
            <a:r>
              <a:rPr lang="en-US" b="1" dirty="0">
                <a:solidFill>
                  <a:prstClr val="black"/>
                </a:solidFill>
                <a:latin typeface="Calibri" pitchFamily="34" charset="0"/>
              </a:rPr>
              <a:t>Format Shape, Text Box, Autofit</a:t>
            </a:r>
            <a:r>
              <a:rPr lang="en-US" dirty="0">
                <a:solidFill>
                  <a:prstClr val="black"/>
                </a:solidFill>
                <a:latin typeface="Calibri" pitchFamily="34" charset="0"/>
              </a:rPr>
              <a:t>, and select the “Do Not Autofit” radio button.</a:t>
            </a:r>
          </a:p>
        </p:txBody>
      </p:sp>
      <mc:AlternateContent xmlns:mc="http://schemas.openxmlformats.org/markup-compatibility/2006">
        <mc:Choice xmlns:a14="http://schemas.microsoft.com/office/drawing/2010/main" Requires="a14">
          <p:sp>
            <p:nvSpPr>
              <p:cNvPr id="2187" name="Text Box 139"/>
              <p:cNvSpPr txBox="1">
                <a:spLocks noChangeArrowheads="1"/>
              </p:cNvSpPr>
              <p:nvPr/>
            </p:nvSpPr>
            <p:spPr bwMode="auto">
              <a:xfrm>
                <a:off x="9198229" y="6854825"/>
                <a:ext cx="10912221" cy="13206308"/>
              </a:xfrm>
              <a:prstGeom prst="rect">
                <a:avLst/>
              </a:prstGeom>
              <a:solidFill>
                <a:schemeClr val="bg1"/>
              </a:solidFill>
              <a:ln>
                <a:noFill/>
              </a:ln>
              <a:effectLst/>
            </p:spPr>
            <p:txBody>
              <a:bodyPr wrap="square" lIns="182880" tIns="182880" rIns="182880" bIns="182880">
                <a:spAutoFit/>
              </a:bodyPr>
              <a:lstStyle/>
              <a:p>
                <a:pPr eaLnBrk="1" hangingPunct="1"/>
                <a:r>
                  <a:rPr lang="en-US" b="1" dirty="0">
                    <a:latin typeface="Calibri" pitchFamily="34" charset="0"/>
                  </a:rPr>
                  <a:t>Genigraphics®</a:t>
                </a:r>
                <a:r>
                  <a:rPr lang="en-US" dirty="0">
                    <a:latin typeface="Calibri" pitchFamily="34" charset="0"/>
                  </a:rPr>
                  <a:t> has provided this template to assist in preparation of a medical or scientific research poster. The dimensions are set to 36” high by 48” wide but prints can be scaled up or down in size to any dimension with a 3:4 aspect ratio. For example, if you order a 30” x 40” poster using this template, we will print the file at 83.3% of its original size. </a:t>
                </a:r>
                <a:r>
                  <a:rPr lang="en-US" b="1" dirty="0">
                    <a:latin typeface="Calibri" pitchFamily="34" charset="0"/>
                  </a:rPr>
                  <a:t>The most critical factor is that your template and poster dimensions must be proportional:</a:t>
                </a:r>
              </a:p>
              <a:p>
                <a:pPr defTabSz="3291573" fontAlgn="auto">
                  <a:spcBef>
                    <a:spcPts val="0"/>
                  </a:spcBef>
                  <a:spcAft>
                    <a:spcPts val="0"/>
                  </a:spcAft>
                </a:pPr>
                <a:endParaRPr lang="en-US" b="1" dirty="0">
                  <a:solidFill>
                    <a:prstClr val="black"/>
                  </a:solidFill>
                  <a:latin typeface="Calibri" pitchFamily="34" charset="0"/>
                </a:endParaRPr>
              </a:p>
              <a:p>
                <a:pPr defTabSz="3291573" fontAlgn="auto">
                  <a:spcBef>
                    <a:spcPts val="0"/>
                  </a:spcBef>
                  <a:spcAft>
                    <a:spcPts val="0"/>
                  </a:spcAft>
                </a:pPr>
                <a14:m>
                  <m:oMathPara xmlns:m="http://schemas.openxmlformats.org/officeDocument/2006/math">
                    <m:oMathParaPr>
                      <m:jc m:val="centerGroup"/>
                    </m:oMathParaPr>
                    <m:oMath xmlns:m="http://schemas.openxmlformats.org/officeDocument/2006/math">
                      <m:box>
                        <m:boxPr>
                          <m:ctrlPr>
                            <a:rPr lang="en-US" b="1" i="1">
                              <a:solidFill>
                                <a:prstClr val="black"/>
                              </a:solidFill>
                              <a:latin typeface="Cambria Math" panose="02040503050406030204" pitchFamily="18" charset="0"/>
                            </a:rPr>
                          </m:ctrlPr>
                        </m:boxPr>
                        <m:e>
                          <m:f>
                            <m:fPr>
                              <m:ctrlPr>
                                <a:rPr lang="en-US" b="1" i="1">
                                  <a:solidFill>
                                    <a:prstClr val="black"/>
                                  </a:solidFill>
                                  <a:latin typeface="Cambria Math" panose="02040503050406030204" pitchFamily="18" charset="0"/>
                                </a:rPr>
                              </m:ctrlPr>
                            </m:fPr>
                            <m:num>
                              <m:r>
                                <a:rPr lang="en-US" b="1" i="1">
                                  <a:solidFill>
                                    <a:prstClr val="black"/>
                                  </a:solidFill>
                                  <a:latin typeface="Cambria Math"/>
                                </a:rPr>
                                <m:t>𝒕𝒆𝒎𝒑𝒍𝒂𝒕𝒆</m:t>
                              </m:r>
                              <m:r>
                                <a:rPr lang="en-US" b="1" i="1">
                                  <a:solidFill>
                                    <a:prstClr val="black"/>
                                  </a:solidFill>
                                  <a:latin typeface="Cambria Math"/>
                                </a:rPr>
                                <m:t> </m:t>
                              </m:r>
                              <m:r>
                                <a:rPr lang="en-US" b="1" i="1">
                                  <a:solidFill>
                                    <a:prstClr val="black"/>
                                  </a:solidFill>
                                  <a:latin typeface="Cambria Math"/>
                                </a:rPr>
                                <m:t>𝒉𝒆𝒊𝒈𝒉𝒕</m:t>
                              </m:r>
                            </m:num>
                            <m:den>
                              <m:r>
                                <a:rPr lang="en-US" b="1" i="1">
                                  <a:solidFill>
                                    <a:prstClr val="black"/>
                                  </a:solidFill>
                                  <a:latin typeface="Cambria Math"/>
                                </a:rPr>
                                <m:t>𝒕𝒆𝒎𝒑𝒍𝒂𝒕𝒆</m:t>
                              </m:r>
                              <m:r>
                                <a:rPr lang="en-US" b="1" i="1">
                                  <a:solidFill>
                                    <a:prstClr val="black"/>
                                  </a:solidFill>
                                  <a:latin typeface="Cambria Math"/>
                                </a:rPr>
                                <m:t> </m:t>
                              </m:r>
                              <m:r>
                                <a:rPr lang="en-US" b="1" i="1">
                                  <a:solidFill>
                                    <a:prstClr val="black"/>
                                  </a:solidFill>
                                  <a:latin typeface="Cambria Math"/>
                                </a:rPr>
                                <m:t>𝒘𝒊𝒅𝒕𝒉</m:t>
                              </m:r>
                            </m:den>
                          </m:f>
                        </m:e>
                      </m:box>
                      <m:r>
                        <a:rPr lang="en-US" b="1" i="1">
                          <a:solidFill>
                            <a:prstClr val="black"/>
                          </a:solidFill>
                          <a:latin typeface="Cambria Math"/>
                        </a:rPr>
                        <m:t> = </m:t>
                      </m:r>
                      <m:box>
                        <m:boxPr>
                          <m:ctrlPr>
                            <a:rPr lang="en-US" b="1" i="1">
                              <a:solidFill>
                                <a:prstClr val="black"/>
                              </a:solidFill>
                              <a:latin typeface="Cambria Math" panose="02040503050406030204" pitchFamily="18" charset="0"/>
                            </a:rPr>
                          </m:ctrlPr>
                        </m:boxPr>
                        <m:e>
                          <m:f>
                            <m:fPr>
                              <m:ctrlPr>
                                <a:rPr lang="en-US" b="1" i="1">
                                  <a:solidFill>
                                    <a:prstClr val="black"/>
                                  </a:solidFill>
                                  <a:latin typeface="Cambria Math" panose="02040503050406030204" pitchFamily="18" charset="0"/>
                                </a:rPr>
                              </m:ctrlPr>
                            </m:fPr>
                            <m:num>
                              <m:r>
                                <a:rPr lang="en-US" b="1" i="1">
                                  <a:solidFill>
                                    <a:prstClr val="black"/>
                                  </a:solidFill>
                                  <a:latin typeface="Cambria Math"/>
                                </a:rPr>
                                <m:t>𝒅𝒆𝒔𝒊𝒓𝒆𝒅</m:t>
                              </m:r>
                              <m:r>
                                <a:rPr lang="en-US" b="1" i="1">
                                  <a:solidFill>
                                    <a:prstClr val="black"/>
                                  </a:solidFill>
                                  <a:latin typeface="Cambria Math"/>
                                </a:rPr>
                                <m:t> </m:t>
                              </m:r>
                              <m:r>
                                <a:rPr lang="en-US" b="1" i="1">
                                  <a:solidFill>
                                    <a:prstClr val="black"/>
                                  </a:solidFill>
                                  <a:latin typeface="Cambria Math"/>
                                </a:rPr>
                                <m:t>𝒑𝒓𝒊𝒏𝒕</m:t>
                              </m:r>
                              <m:r>
                                <a:rPr lang="en-US" b="1" i="1">
                                  <a:solidFill>
                                    <a:prstClr val="black"/>
                                  </a:solidFill>
                                  <a:latin typeface="Cambria Math"/>
                                </a:rPr>
                                <m:t> </m:t>
                              </m:r>
                              <m:r>
                                <a:rPr lang="en-US" b="1" i="1">
                                  <a:solidFill>
                                    <a:prstClr val="black"/>
                                  </a:solidFill>
                                  <a:latin typeface="Cambria Math"/>
                                </a:rPr>
                                <m:t>𝒉𝒆𝒊𝒈𝒉𝒕</m:t>
                              </m:r>
                            </m:num>
                            <m:den>
                              <m:r>
                                <a:rPr lang="en-US" b="1" i="1">
                                  <a:solidFill>
                                    <a:prstClr val="black"/>
                                  </a:solidFill>
                                  <a:latin typeface="Cambria Math"/>
                                </a:rPr>
                                <m:t>𝒅𝒆𝒔𝒊𝒓𝒆𝒅</m:t>
                              </m:r>
                              <m:r>
                                <a:rPr lang="en-US" b="1" i="1">
                                  <a:solidFill>
                                    <a:prstClr val="black"/>
                                  </a:solidFill>
                                  <a:latin typeface="Cambria Math"/>
                                </a:rPr>
                                <m:t> </m:t>
                              </m:r>
                              <m:r>
                                <a:rPr lang="en-US" b="1" i="1">
                                  <a:solidFill>
                                    <a:prstClr val="black"/>
                                  </a:solidFill>
                                  <a:latin typeface="Cambria Math"/>
                                </a:rPr>
                                <m:t>𝒑𝒓𝒊𝒏𝒕</m:t>
                              </m:r>
                              <m:r>
                                <a:rPr lang="en-US" b="1" i="1">
                                  <a:solidFill>
                                    <a:prstClr val="black"/>
                                  </a:solidFill>
                                  <a:latin typeface="Cambria Math"/>
                                </a:rPr>
                                <m:t> </m:t>
                              </m:r>
                              <m:r>
                                <a:rPr lang="en-US" b="1" i="1">
                                  <a:solidFill>
                                    <a:prstClr val="black"/>
                                  </a:solidFill>
                                  <a:latin typeface="Cambria Math"/>
                                </a:rPr>
                                <m:t>𝒘𝒊𝒅𝒕𝒉</m:t>
                              </m:r>
                            </m:den>
                          </m:f>
                        </m:e>
                      </m:box>
                    </m:oMath>
                  </m:oMathPara>
                </a14:m>
                <a:endParaRPr lang="en-US" b="1" dirty="0">
                  <a:solidFill>
                    <a:prstClr val="black"/>
                  </a:solidFill>
                  <a:latin typeface="Calibri" pitchFamily="34" charset="0"/>
                </a:endParaRPr>
              </a:p>
              <a:p>
                <a:pPr defTabSz="3291573" fontAlgn="auto">
                  <a:spcBef>
                    <a:spcPts val="0"/>
                  </a:spcBef>
                  <a:spcAft>
                    <a:spcPts val="0"/>
                  </a:spcAft>
                </a:pPr>
                <a:endParaRPr lang="en-US" dirty="0">
                  <a:solidFill>
                    <a:prstClr val="black"/>
                  </a:solidFill>
                  <a:latin typeface="Calibri" pitchFamily="34" charset="0"/>
                </a:endParaRPr>
              </a:p>
              <a:p>
                <a:pPr defTabSz="3291573" fontAlgn="auto">
                  <a:spcBef>
                    <a:spcPts val="0"/>
                  </a:spcBef>
                  <a:spcAft>
                    <a:spcPts val="0"/>
                  </a:spcAft>
                </a:pPr>
                <a:r>
                  <a:rPr lang="en-US" dirty="0">
                    <a:solidFill>
                      <a:prstClr val="black"/>
                    </a:solidFill>
                    <a:latin typeface="Calibri" pitchFamily="34" charset="0"/>
                  </a:rPr>
                  <a:t>Order your poster from Genigraphics and we will perform a free design review and advise you if we see anything that may be a concern for printing. We’ll even help tidy things up.</a:t>
                </a:r>
              </a:p>
              <a:p>
                <a:pPr defTabSz="3291573" fontAlgn="auto">
                  <a:spcBef>
                    <a:spcPts val="0"/>
                  </a:spcBef>
                  <a:spcAft>
                    <a:spcPts val="0"/>
                  </a:spcAft>
                </a:pPr>
                <a:endParaRPr lang="en-US" dirty="0">
                  <a:solidFill>
                    <a:prstClr val="black"/>
                  </a:solidFill>
                  <a:latin typeface="Calibri" pitchFamily="34" charset="0"/>
                </a:endParaRPr>
              </a:p>
              <a:p>
                <a:pPr defTabSz="3291573" fontAlgn="auto">
                  <a:spcBef>
                    <a:spcPts val="0"/>
                  </a:spcBef>
                  <a:spcAft>
                    <a:spcPts val="0"/>
                  </a:spcAft>
                </a:pPr>
                <a:r>
                  <a:rPr lang="en-US" dirty="0">
                    <a:solidFill>
                      <a:prstClr val="black"/>
                    </a:solidFill>
                    <a:latin typeface="Calibri" pitchFamily="34" charset="0"/>
                  </a:rPr>
                  <a:t>We have more history with PowerPoint® than any other printing company. In fact, we helped Microsoft® design the software and we created all of the original color themes, templates, and clip art galleries. We know how to make your printed poster look just like it does on screen. Other printing companies and copy centers will blindly convert your file to another format prior to printing. This can result in text shifting, symbols changing, and altered colors. We know the secrets to avoid those issues. So choose Genigraphics for the most accurate reproduction available.</a:t>
                </a:r>
              </a:p>
            </p:txBody>
          </p:sp>
        </mc:Choice>
        <mc:Fallback>
          <p:sp>
            <p:nvSpPr>
              <p:cNvPr id="2187" name="Text Box 139"/>
              <p:cNvSpPr txBox="1">
                <a:spLocks noRot="1" noChangeAspect="1" noMove="1" noResize="1" noEditPoints="1" noAdjustHandles="1" noChangeArrowheads="1" noChangeShapeType="1" noTextEdit="1"/>
              </p:cNvSpPr>
              <p:nvPr/>
            </p:nvSpPr>
            <p:spPr bwMode="auto">
              <a:xfrm>
                <a:off x="9198229" y="6854825"/>
                <a:ext cx="10912221" cy="13206308"/>
              </a:xfrm>
              <a:prstGeom prst="rect">
                <a:avLst/>
              </a:prstGeom>
              <a:blipFill>
                <a:blip r:embed="rId2"/>
                <a:stretch>
                  <a:fillRect l="-615" r="-1229"/>
                </a:stretch>
              </a:blipFill>
              <a:ln>
                <a:noFill/>
              </a:ln>
              <a:effectLst/>
            </p:spPr>
            <p:txBody>
              <a:bodyPr/>
              <a:lstStyle/>
              <a:p>
                <a:r>
                  <a:rPr lang="en-US">
                    <a:noFill/>
                  </a:rPr>
                  <a:t> </a:t>
                </a:r>
              </a:p>
            </p:txBody>
          </p:sp>
        </mc:Fallback>
      </mc:AlternateContent>
      <p:sp>
        <p:nvSpPr>
          <p:cNvPr id="2188" name="Text Box 140"/>
          <p:cNvSpPr txBox="1">
            <a:spLocks noChangeArrowheads="1"/>
          </p:cNvSpPr>
          <p:nvPr/>
        </p:nvSpPr>
        <p:spPr bwMode="auto">
          <a:xfrm>
            <a:off x="32860783" y="23630034"/>
            <a:ext cx="10952377" cy="2031325"/>
          </a:xfrm>
          <a:prstGeom prst="rect">
            <a:avLst/>
          </a:prstGeom>
          <a:solidFill>
            <a:schemeClr val="bg1"/>
          </a:solidFill>
          <a:ln>
            <a:noFill/>
          </a:ln>
          <a:effectLst/>
        </p:spPr>
        <p:txBody>
          <a:bodyPr wrap="square" lIns="182880" tIns="182880" rIns="182880" bIns="182880">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spcAft>
                <a:spcPct val="50000"/>
              </a:spcAft>
              <a:buFontTx/>
              <a:buAutoNum type="arabicPeriod"/>
            </a:pPr>
            <a:r>
              <a:rPr lang="en-US" sz="2400" dirty="0">
                <a:latin typeface="Calibri" pitchFamily="34" charset="0"/>
              </a:rPr>
              <a:t>Click here to insert your References. Type it in or copy and paste from your Word document or other source.</a:t>
            </a:r>
          </a:p>
          <a:p>
            <a:pPr>
              <a:spcAft>
                <a:spcPct val="50000"/>
              </a:spcAft>
              <a:buFontTx/>
              <a:buAutoNum type="arabicPeriod"/>
            </a:pPr>
            <a:r>
              <a:rPr lang="en-US" sz="2400" dirty="0">
                <a:latin typeface="Calibri" pitchFamily="34" charset="0"/>
              </a:rPr>
              <a:t>Click on the border once to highlight and select a different font or font size that suits you. This text is in Calibri 24pt and is easily readable up to 3 feet away. </a:t>
            </a:r>
          </a:p>
        </p:txBody>
      </p:sp>
      <p:sp>
        <p:nvSpPr>
          <p:cNvPr id="75" name="Text Box 240"/>
          <p:cNvSpPr txBox="1">
            <a:spLocks noChangeArrowheads="1"/>
          </p:cNvSpPr>
          <p:nvPr/>
        </p:nvSpPr>
        <p:spPr bwMode="auto">
          <a:xfrm>
            <a:off x="21137408" y="31435470"/>
            <a:ext cx="3158996" cy="377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75" tIns="34287" rIns="68575" bIns="34287">
            <a:spAutoFit/>
          </a:bodyPr>
          <a:lstStyle>
            <a:lvl1pPr defTabSz="4022725">
              <a:defRPr>
                <a:solidFill>
                  <a:schemeClr val="tx1"/>
                </a:solidFill>
                <a:latin typeface="Arial" pitchFamily="34" charset="0"/>
              </a:defRPr>
            </a:lvl1pPr>
            <a:lvl2pPr marL="419100" defTabSz="4022725">
              <a:defRPr>
                <a:solidFill>
                  <a:schemeClr val="tx1"/>
                </a:solidFill>
                <a:latin typeface="Arial" pitchFamily="34" charset="0"/>
              </a:defRPr>
            </a:lvl2pPr>
            <a:lvl3pPr marL="838200" defTabSz="4022725">
              <a:defRPr>
                <a:solidFill>
                  <a:schemeClr val="tx1"/>
                </a:solidFill>
                <a:latin typeface="Arial" pitchFamily="34" charset="0"/>
              </a:defRPr>
            </a:lvl3pPr>
            <a:lvl4pPr marL="1257300" defTabSz="4022725">
              <a:defRPr>
                <a:solidFill>
                  <a:schemeClr val="tx1"/>
                </a:solidFill>
                <a:latin typeface="Arial" pitchFamily="34" charset="0"/>
              </a:defRPr>
            </a:lvl4pPr>
            <a:lvl5pPr marL="1676400" defTabSz="4022725">
              <a:defRPr>
                <a:solidFill>
                  <a:schemeClr val="tx1"/>
                </a:solidFill>
                <a:latin typeface="Arial" pitchFamily="34" charset="0"/>
              </a:defRPr>
            </a:lvl5pPr>
            <a:lvl6pPr marL="2133600" defTabSz="4022725" fontAlgn="base">
              <a:spcBef>
                <a:spcPct val="0"/>
              </a:spcBef>
              <a:spcAft>
                <a:spcPct val="0"/>
              </a:spcAft>
              <a:defRPr>
                <a:solidFill>
                  <a:schemeClr val="tx1"/>
                </a:solidFill>
                <a:latin typeface="Arial" pitchFamily="34" charset="0"/>
              </a:defRPr>
            </a:lvl6pPr>
            <a:lvl7pPr marL="2590800" defTabSz="4022725" fontAlgn="base">
              <a:spcBef>
                <a:spcPct val="0"/>
              </a:spcBef>
              <a:spcAft>
                <a:spcPct val="0"/>
              </a:spcAft>
              <a:defRPr>
                <a:solidFill>
                  <a:schemeClr val="tx1"/>
                </a:solidFill>
                <a:latin typeface="Arial" pitchFamily="34" charset="0"/>
              </a:defRPr>
            </a:lvl7pPr>
            <a:lvl8pPr marL="3048000" defTabSz="4022725" fontAlgn="base">
              <a:spcBef>
                <a:spcPct val="0"/>
              </a:spcBef>
              <a:spcAft>
                <a:spcPct val="0"/>
              </a:spcAft>
              <a:defRPr>
                <a:solidFill>
                  <a:schemeClr val="tx1"/>
                </a:solidFill>
                <a:latin typeface="Arial" pitchFamily="34" charset="0"/>
              </a:defRPr>
            </a:lvl8pPr>
            <a:lvl9pPr marL="3505200" defTabSz="4022725" fontAlgn="base">
              <a:spcBef>
                <a:spcPct val="0"/>
              </a:spcBef>
              <a:spcAft>
                <a:spcPct val="0"/>
              </a:spcAft>
              <a:defRPr>
                <a:solidFill>
                  <a:schemeClr val="tx1"/>
                </a:solidFill>
                <a:latin typeface="Arial" pitchFamily="34" charset="0"/>
              </a:defRPr>
            </a:lvl9pPr>
          </a:lstStyle>
          <a:p>
            <a:pPr algn="ctr"/>
            <a:r>
              <a:rPr lang="en-US" sz="2000" b="1" dirty="0">
                <a:solidFill>
                  <a:schemeClr val="accent1">
                    <a:lumMod val="50000"/>
                  </a:schemeClr>
                </a:solidFill>
                <a:latin typeface="Calibri" pitchFamily="34" charset="0"/>
              </a:rPr>
              <a:t>Chart 1.</a:t>
            </a:r>
            <a:r>
              <a:rPr lang="en-US" sz="2000" dirty="0">
                <a:solidFill>
                  <a:schemeClr val="accent1">
                    <a:lumMod val="50000"/>
                  </a:schemeClr>
                </a:solidFill>
                <a:latin typeface="Calibri" pitchFamily="34" charset="0"/>
              </a:rPr>
              <a:t> Label in 20pt Calibri.</a:t>
            </a:r>
          </a:p>
        </p:txBody>
      </p:sp>
      <p:sp>
        <p:nvSpPr>
          <p:cNvPr id="76" name="Text Box 241"/>
          <p:cNvSpPr txBox="1">
            <a:spLocks noChangeArrowheads="1"/>
          </p:cNvSpPr>
          <p:nvPr/>
        </p:nvSpPr>
        <p:spPr bwMode="auto">
          <a:xfrm>
            <a:off x="21124493" y="16389684"/>
            <a:ext cx="3142774" cy="377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75" tIns="34287" rIns="68575" bIns="34287">
            <a:spAutoFit/>
          </a:bodyPr>
          <a:lstStyle>
            <a:lvl1pPr defTabSz="4022725">
              <a:defRPr>
                <a:solidFill>
                  <a:schemeClr val="tx1"/>
                </a:solidFill>
                <a:latin typeface="Arial" pitchFamily="34" charset="0"/>
              </a:defRPr>
            </a:lvl1pPr>
            <a:lvl2pPr marL="419100" defTabSz="4022725">
              <a:defRPr>
                <a:solidFill>
                  <a:schemeClr val="tx1"/>
                </a:solidFill>
                <a:latin typeface="Arial" pitchFamily="34" charset="0"/>
              </a:defRPr>
            </a:lvl2pPr>
            <a:lvl3pPr marL="838200" defTabSz="4022725">
              <a:defRPr>
                <a:solidFill>
                  <a:schemeClr val="tx1"/>
                </a:solidFill>
                <a:latin typeface="Arial" pitchFamily="34" charset="0"/>
              </a:defRPr>
            </a:lvl3pPr>
            <a:lvl4pPr marL="1257300" defTabSz="4022725">
              <a:defRPr>
                <a:solidFill>
                  <a:schemeClr val="tx1"/>
                </a:solidFill>
                <a:latin typeface="Arial" pitchFamily="34" charset="0"/>
              </a:defRPr>
            </a:lvl4pPr>
            <a:lvl5pPr marL="1676400" defTabSz="4022725">
              <a:defRPr>
                <a:solidFill>
                  <a:schemeClr val="tx1"/>
                </a:solidFill>
                <a:latin typeface="Arial" pitchFamily="34" charset="0"/>
              </a:defRPr>
            </a:lvl5pPr>
            <a:lvl6pPr marL="2133600" defTabSz="4022725" fontAlgn="base">
              <a:spcBef>
                <a:spcPct val="0"/>
              </a:spcBef>
              <a:spcAft>
                <a:spcPct val="0"/>
              </a:spcAft>
              <a:defRPr>
                <a:solidFill>
                  <a:schemeClr val="tx1"/>
                </a:solidFill>
                <a:latin typeface="Arial" pitchFamily="34" charset="0"/>
              </a:defRPr>
            </a:lvl6pPr>
            <a:lvl7pPr marL="2590800" defTabSz="4022725" fontAlgn="base">
              <a:spcBef>
                <a:spcPct val="0"/>
              </a:spcBef>
              <a:spcAft>
                <a:spcPct val="0"/>
              </a:spcAft>
              <a:defRPr>
                <a:solidFill>
                  <a:schemeClr val="tx1"/>
                </a:solidFill>
                <a:latin typeface="Arial" pitchFamily="34" charset="0"/>
              </a:defRPr>
            </a:lvl7pPr>
            <a:lvl8pPr marL="3048000" defTabSz="4022725" fontAlgn="base">
              <a:spcBef>
                <a:spcPct val="0"/>
              </a:spcBef>
              <a:spcAft>
                <a:spcPct val="0"/>
              </a:spcAft>
              <a:defRPr>
                <a:solidFill>
                  <a:schemeClr val="tx1"/>
                </a:solidFill>
                <a:latin typeface="Arial" pitchFamily="34" charset="0"/>
              </a:defRPr>
            </a:lvl8pPr>
            <a:lvl9pPr marL="3505200" defTabSz="4022725" fontAlgn="base">
              <a:spcBef>
                <a:spcPct val="0"/>
              </a:spcBef>
              <a:spcAft>
                <a:spcPct val="0"/>
              </a:spcAft>
              <a:defRPr>
                <a:solidFill>
                  <a:schemeClr val="tx1"/>
                </a:solidFill>
                <a:latin typeface="Arial" pitchFamily="34" charset="0"/>
              </a:defRPr>
            </a:lvl9pPr>
          </a:lstStyle>
          <a:p>
            <a:pPr algn="ctr"/>
            <a:r>
              <a:rPr lang="en-US" sz="2000" b="1" dirty="0">
                <a:solidFill>
                  <a:schemeClr val="accent1">
                    <a:lumMod val="50000"/>
                  </a:schemeClr>
                </a:solidFill>
                <a:latin typeface="Calibri" pitchFamily="34" charset="0"/>
              </a:rPr>
              <a:t>Table 1.</a:t>
            </a:r>
            <a:r>
              <a:rPr lang="en-US" sz="2000" dirty="0">
                <a:solidFill>
                  <a:schemeClr val="accent1">
                    <a:lumMod val="50000"/>
                  </a:schemeClr>
                </a:solidFill>
                <a:latin typeface="Calibri" pitchFamily="34" charset="0"/>
              </a:rPr>
              <a:t> Label in 20pt Calibri.</a:t>
            </a:r>
          </a:p>
        </p:txBody>
      </p:sp>
      <p:graphicFrame>
        <p:nvGraphicFramePr>
          <p:cNvPr id="77" name="Content Placeholder 114" descr="Sample table with 4 columns, 7 rows." title="Sample Table"/>
          <p:cNvGraphicFramePr>
            <a:graphicFrameLocks/>
          </p:cNvGraphicFramePr>
          <p:nvPr>
            <p:extLst>
              <p:ext uri="{D42A27DB-BD31-4B8C-83A1-F6EECF244321}">
                <p14:modId xmlns:p14="http://schemas.microsoft.com/office/powerpoint/2010/main" val="3668307024"/>
              </p:ext>
            </p:extLst>
          </p:nvPr>
        </p:nvGraphicFramePr>
        <p:xfrm>
          <a:off x="21056950" y="16950793"/>
          <a:ext cx="10919260" cy="6312719"/>
        </p:xfrm>
        <a:graphic>
          <a:graphicData uri="http://schemas.openxmlformats.org/drawingml/2006/table">
            <a:tbl>
              <a:tblPr firstRow="1" bandRow="1">
                <a:tableStyleId>{B301B821-A1FF-4177-AEE7-76D212191A09}</a:tableStyleId>
              </a:tblPr>
              <a:tblGrid>
                <a:gridCol w="2729815">
                  <a:extLst>
                    <a:ext uri="{9D8B030D-6E8A-4147-A177-3AD203B41FA5}">
                      <a16:colId xmlns:a16="http://schemas.microsoft.com/office/drawing/2014/main" val="20000"/>
                    </a:ext>
                  </a:extLst>
                </a:gridCol>
                <a:gridCol w="2729815">
                  <a:extLst>
                    <a:ext uri="{9D8B030D-6E8A-4147-A177-3AD203B41FA5}">
                      <a16:colId xmlns:a16="http://schemas.microsoft.com/office/drawing/2014/main" val="20001"/>
                    </a:ext>
                  </a:extLst>
                </a:gridCol>
                <a:gridCol w="2729815">
                  <a:extLst>
                    <a:ext uri="{9D8B030D-6E8A-4147-A177-3AD203B41FA5}">
                      <a16:colId xmlns:a16="http://schemas.microsoft.com/office/drawing/2014/main" val="20002"/>
                    </a:ext>
                  </a:extLst>
                </a:gridCol>
                <a:gridCol w="2729815">
                  <a:extLst>
                    <a:ext uri="{9D8B030D-6E8A-4147-A177-3AD203B41FA5}">
                      <a16:colId xmlns:a16="http://schemas.microsoft.com/office/drawing/2014/main" val="20003"/>
                    </a:ext>
                  </a:extLst>
                </a:gridCol>
              </a:tblGrid>
              <a:tr h="901817">
                <a:tc>
                  <a:txBody>
                    <a:bodyPr/>
                    <a:lstStyle/>
                    <a:p>
                      <a:endParaRPr lang="en-US" sz="2800" dirty="0"/>
                    </a:p>
                  </a:txBody>
                  <a:tcPr marT="34290" marB="34290" anchor="ctr"/>
                </a:tc>
                <a:tc>
                  <a:txBody>
                    <a:bodyPr/>
                    <a:lstStyle/>
                    <a:p>
                      <a:pPr algn="ctr"/>
                      <a:r>
                        <a:rPr lang="en-US" sz="2800" dirty="0"/>
                        <a:t>Heading</a:t>
                      </a:r>
                    </a:p>
                  </a:txBody>
                  <a:tcPr marT="34290" marB="34290" anchor="ctr"/>
                </a:tc>
                <a:tc>
                  <a:txBody>
                    <a:bodyPr/>
                    <a:lstStyle/>
                    <a:p>
                      <a:pPr algn="ctr"/>
                      <a:r>
                        <a:rPr lang="en-US" sz="2800" dirty="0"/>
                        <a:t>Heading</a:t>
                      </a:r>
                    </a:p>
                  </a:txBody>
                  <a:tcPr marT="34290" marB="34290" anchor="ctr"/>
                </a:tc>
                <a:tc>
                  <a:txBody>
                    <a:bodyPr/>
                    <a:lstStyle/>
                    <a:p>
                      <a:pPr algn="ctr"/>
                      <a:r>
                        <a:rPr lang="en-US" sz="2800" dirty="0"/>
                        <a:t>Heading</a:t>
                      </a:r>
                    </a:p>
                  </a:txBody>
                  <a:tcPr marT="34290" marB="34290" anchor="ctr"/>
                </a:tc>
                <a:extLst>
                  <a:ext uri="{0D108BD9-81ED-4DB2-BD59-A6C34878D82A}">
                    <a16:rowId xmlns:a16="http://schemas.microsoft.com/office/drawing/2014/main" val="10000"/>
                  </a:ext>
                </a:extLst>
              </a:tr>
              <a:tr h="901817">
                <a:tc>
                  <a:txBody>
                    <a:bodyPr/>
                    <a:lstStyle/>
                    <a:p>
                      <a:r>
                        <a:rPr lang="en-US" sz="2800" dirty="0"/>
                        <a:t>Item</a:t>
                      </a:r>
                    </a:p>
                  </a:txBody>
                  <a:tcPr marT="34290" marB="34290" anchor="ctr"/>
                </a:tc>
                <a:tc>
                  <a:txBody>
                    <a:bodyPr/>
                    <a:lstStyle/>
                    <a:p>
                      <a:pPr algn="ctr"/>
                      <a:r>
                        <a:rPr lang="en-US" sz="2800" dirty="0"/>
                        <a:t>800</a:t>
                      </a:r>
                    </a:p>
                  </a:txBody>
                  <a:tcPr marT="34290" marB="34290" anchor="ctr"/>
                </a:tc>
                <a:tc>
                  <a:txBody>
                    <a:bodyPr/>
                    <a:lstStyle/>
                    <a:p>
                      <a:pPr algn="ctr"/>
                      <a:r>
                        <a:rPr lang="en-US" sz="2800" dirty="0"/>
                        <a:t>790</a:t>
                      </a:r>
                    </a:p>
                  </a:txBody>
                  <a:tcPr marT="34290" marB="34290" anchor="ctr"/>
                </a:tc>
                <a:tc>
                  <a:txBody>
                    <a:bodyPr/>
                    <a:lstStyle/>
                    <a:p>
                      <a:pPr algn="ctr"/>
                      <a:r>
                        <a:rPr lang="en-US" sz="2800" dirty="0"/>
                        <a:t>4001</a:t>
                      </a:r>
                    </a:p>
                  </a:txBody>
                  <a:tcPr marT="34290" marB="34290" anchor="ctr"/>
                </a:tc>
                <a:extLst>
                  <a:ext uri="{0D108BD9-81ED-4DB2-BD59-A6C34878D82A}">
                    <a16:rowId xmlns:a16="http://schemas.microsoft.com/office/drawing/2014/main" val="10001"/>
                  </a:ext>
                </a:extLst>
              </a:tr>
              <a:tr h="901817">
                <a:tc>
                  <a:txBody>
                    <a:bodyPr/>
                    <a:lstStyle/>
                    <a:p>
                      <a:r>
                        <a:rPr lang="en-US" sz="2800" dirty="0"/>
                        <a:t>Item</a:t>
                      </a:r>
                    </a:p>
                  </a:txBody>
                  <a:tcPr marT="34290" marB="34290" anchor="ctr"/>
                </a:tc>
                <a:tc>
                  <a:txBody>
                    <a:bodyPr/>
                    <a:lstStyle/>
                    <a:p>
                      <a:pPr algn="ctr"/>
                      <a:r>
                        <a:rPr lang="en-US" sz="2800" dirty="0"/>
                        <a:t>356</a:t>
                      </a:r>
                    </a:p>
                  </a:txBody>
                  <a:tcPr marT="34290" marB="34290" anchor="ctr"/>
                </a:tc>
                <a:tc>
                  <a:txBody>
                    <a:bodyPr/>
                    <a:lstStyle/>
                    <a:p>
                      <a:pPr algn="ctr"/>
                      <a:r>
                        <a:rPr lang="en-US" sz="2800" dirty="0"/>
                        <a:t>856</a:t>
                      </a:r>
                    </a:p>
                  </a:txBody>
                  <a:tcPr marT="34290" marB="34290" anchor="ctr"/>
                </a:tc>
                <a:tc>
                  <a:txBody>
                    <a:bodyPr/>
                    <a:lstStyle/>
                    <a:p>
                      <a:pPr algn="ctr"/>
                      <a:r>
                        <a:rPr lang="en-US" sz="2800" dirty="0"/>
                        <a:t>290</a:t>
                      </a:r>
                    </a:p>
                  </a:txBody>
                  <a:tcPr marT="34290" marB="34290" anchor="ctr"/>
                </a:tc>
                <a:extLst>
                  <a:ext uri="{0D108BD9-81ED-4DB2-BD59-A6C34878D82A}">
                    <a16:rowId xmlns:a16="http://schemas.microsoft.com/office/drawing/2014/main" val="10002"/>
                  </a:ext>
                </a:extLst>
              </a:tr>
              <a:tr h="901817">
                <a:tc>
                  <a:txBody>
                    <a:bodyPr/>
                    <a:lstStyle/>
                    <a:p>
                      <a:r>
                        <a:rPr lang="en-US" sz="2800" dirty="0"/>
                        <a:t>Item</a:t>
                      </a:r>
                    </a:p>
                  </a:txBody>
                  <a:tcPr marT="34290" marB="34290" anchor="ctr"/>
                </a:tc>
                <a:tc>
                  <a:txBody>
                    <a:bodyPr/>
                    <a:lstStyle/>
                    <a:p>
                      <a:pPr algn="ctr"/>
                      <a:r>
                        <a:rPr lang="en-US" sz="2800" dirty="0"/>
                        <a:t>228</a:t>
                      </a:r>
                    </a:p>
                  </a:txBody>
                  <a:tcPr marT="34290" marB="34290" anchor="ctr"/>
                </a:tc>
                <a:tc>
                  <a:txBody>
                    <a:bodyPr/>
                    <a:lstStyle/>
                    <a:p>
                      <a:pPr algn="ctr"/>
                      <a:r>
                        <a:rPr lang="en-US" sz="2800" dirty="0"/>
                        <a:t>134</a:t>
                      </a:r>
                    </a:p>
                  </a:txBody>
                  <a:tcPr marT="34290" marB="34290" anchor="ctr"/>
                </a:tc>
                <a:tc>
                  <a:txBody>
                    <a:bodyPr/>
                    <a:lstStyle/>
                    <a:p>
                      <a:pPr algn="ctr"/>
                      <a:r>
                        <a:rPr lang="en-US" sz="2800" dirty="0"/>
                        <a:t>238</a:t>
                      </a:r>
                    </a:p>
                  </a:txBody>
                  <a:tcPr marT="34290" marB="34290" anchor="ctr"/>
                </a:tc>
                <a:extLst>
                  <a:ext uri="{0D108BD9-81ED-4DB2-BD59-A6C34878D82A}">
                    <a16:rowId xmlns:a16="http://schemas.microsoft.com/office/drawing/2014/main" val="10003"/>
                  </a:ext>
                </a:extLst>
              </a:tr>
              <a:tr h="901817">
                <a:tc>
                  <a:txBody>
                    <a:bodyPr/>
                    <a:lstStyle/>
                    <a:p>
                      <a:r>
                        <a:rPr lang="en-US" sz="2800" dirty="0"/>
                        <a:t>Item</a:t>
                      </a:r>
                    </a:p>
                  </a:txBody>
                  <a:tcPr marT="34290" marB="34290" anchor="ctr"/>
                </a:tc>
                <a:tc>
                  <a:txBody>
                    <a:bodyPr/>
                    <a:lstStyle/>
                    <a:p>
                      <a:pPr algn="ctr"/>
                      <a:r>
                        <a:rPr lang="en-US" sz="2800" dirty="0"/>
                        <a:t>954</a:t>
                      </a:r>
                    </a:p>
                  </a:txBody>
                  <a:tcPr marT="34290" marB="34290" anchor="ctr"/>
                </a:tc>
                <a:tc>
                  <a:txBody>
                    <a:bodyPr/>
                    <a:lstStyle/>
                    <a:p>
                      <a:pPr algn="ctr"/>
                      <a:r>
                        <a:rPr lang="en-US" sz="2800" dirty="0"/>
                        <a:t>875</a:t>
                      </a:r>
                    </a:p>
                  </a:txBody>
                  <a:tcPr marT="34290" marB="34290" anchor="ctr"/>
                </a:tc>
                <a:tc>
                  <a:txBody>
                    <a:bodyPr/>
                    <a:lstStyle/>
                    <a:p>
                      <a:pPr algn="ctr"/>
                      <a:r>
                        <a:rPr lang="en-US" sz="2800" dirty="0"/>
                        <a:t>976</a:t>
                      </a:r>
                    </a:p>
                  </a:txBody>
                  <a:tcPr marT="34290" marB="34290" anchor="ctr"/>
                </a:tc>
                <a:extLst>
                  <a:ext uri="{0D108BD9-81ED-4DB2-BD59-A6C34878D82A}">
                    <a16:rowId xmlns:a16="http://schemas.microsoft.com/office/drawing/2014/main" val="10004"/>
                  </a:ext>
                </a:extLst>
              </a:tr>
              <a:tr h="901817">
                <a:tc>
                  <a:txBody>
                    <a:bodyPr/>
                    <a:lstStyle/>
                    <a:p>
                      <a:r>
                        <a:rPr lang="en-US" sz="2800" dirty="0"/>
                        <a:t>Item</a:t>
                      </a:r>
                    </a:p>
                  </a:txBody>
                  <a:tcPr marT="34290" marB="34290" anchor="ctr"/>
                </a:tc>
                <a:tc>
                  <a:txBody>
                    <a:bodyPr/>
                    <a:lstStyle/>
                    <a:p>
                      <a:pPr algn="ctr"/>
                      <a:r>
                        <a:rPr lang="en-US" sz="2800" dirty="0"/>
                        <a:t>324</a:t>
                      </a:r>
                    </a:p>
                  </a:txBody>
                  <a:tcPr marT="34290" marB="34290" anchor="ctr"/>
                </a:tc>
                <a:tc>
                  <a:txBody>
                    <a:bodyPr/>
                    <a:lstStyle/>
                    <a:p>
                      <a:pPr algn="ctr"/>
                      <a:r>
                        <a:rPr lang="en-US" sz="2800" dirty="0"/>
                        <a:t>325</a:t>
                      </a:r>
                    </a:p>
                  </a:txBody>
                  <a:tcPr marT="34290" marB="34290" anchor="ctr"/>
                </a:tc>
                <a:tc>
                  <a:txBody>
                    <a:bodyPr/>
                    <a:lstStyle/>
                    <a:p>
                      <a:pPr algn="ctr"/>
                      <a:r>
                        <a:rPr lang="en-US" sz="2800" dirty="0"/>
                        <a:t>301</a:t>
                      </a:r>
                    </a:p>
                  </a:txBody>
                  <a:tcPr marT="34290" marB="34290" anchor="ctr"/>
                </a:tc>
                <a:extLst>
                  <a:ext uri="{0D108BD9-81ED-4DB2-BD59-A6C34878D82A}">
                    <a16:rowId xmlns:a16="http://schemas.microsoft.com/office/drawing/2014/main" val="10005"/>
                  </a:ext>
                </a:extLst>
              </a:tr>
              <a:tr h="901817">
                <a:tc>
                  <a:txBody>
                    <a:bodyPr/>
                    <a:lstStyle/>
                    <a:p>
                      <a:r>
                        <a:rPr lang="en-US" sz="2800" dirty="0"/>
                        <a:t>Item</a:t>
                      </a:r>
                    </a:p>
                  </a:txBody>
                  <a:tcPr marT="34290" marB="34290" anchor="ctr"/>
                </a:tc>
                <a:tc>
                  <a:txBody>
                    <a:bodyPr/>
                    <a:lstStyle/>
                    <a:p>
                      <a:pPr algn="ctr"/>
                      <a:r>
                        <a:rPr lang="en-US" sz="2800" dirty="0"/>
                        <a:t>199</a:t>
                      </a:r>
                    </a:p>
                  </a:txBody>
                  <a:tcPr marT="34290" marB="34290" anchor="ctr"/>
                </a:tc>
                <a:tc>
                  <a:txBody>
                    <a:bodyPr/>
                    <a:lstStyle/>
                    <a:p>
                      <a:pPr algn="ctr"/>
                      <a:r>
                        <a:rPr lang="en-US" sz="2800" dirty="0"/>
                        <a:t>137</a:t>
                      </a:r>
                    </a:p>
                  </a:txBody>
                  <a:tcPr marT="34290" marB="34290" anchor="ctr"/>
                </a:tc>
                <a:tc>
                  <a:txBody>
                    <a:bodyPr/>
                    <a:lstStyle/>
                    <a:p>
                      <a:pPr algn="ctr"/>
                      <a:r>
                        <a:rPr lang="en-US" sz="2800" dirty="0"/>
                        <a:t>186</a:t>
                      </a:r>
                    </a:p>
                  </a:txBody>
                  <a:tcPr marT="34290" marB="34290" anchor="ctr"/>
                </a:tc>
                <a:extLst>
                  <a:ext uri="{0D108BD9-81ED-4DB2-BD59-A6C34878D82A}">
                    <a16:rowId xmlns:a16="http://schemas.microsoft.com/office/drawing/2014/main" val="10006"/>
                  </a:ext>
                </a:extLst>
              </a:tr>
            </a:tbl>
          </a:graphicData>
        </a:graphic>
      </p:graphicFrame>
      <p:graphicFrame>
        <p:nvGraphicFramePr>
          <p:cNvPr id="78" name="Chart 77"/>
          <p:cNvGraphicFramePr/>
          <p:nvPr>
            <p:extLst>
              <p:ext uri="{D42A27DB-BD31-4B8C-83A1-F6EECF244321}">
                <p14:modId xmlns:p14="http://schemas.microsoft.com/office/powerpoint/2010/main" val="4079486075"/>
              </p:ext>
            </p:extLst>
          </p:nvPr>
        </p:nvGraphicFramePr>
        <p:xfrm>
          <a:off x="21023263" y="24079201"/>
          <a:ext cx="10981657" cy="7078202"/>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descr="A logo with text and a bird">
            <a:extLst>
              <a:ext uri="{FF2B5EF4-FFF2-40B4-BE49-F238E27FC236}">
                <a16:creationId xmlns:a16="http://schemas.microsoft.com/office/drawing/2014/main" id="{0E2E5D87-86ED-178E-8545-B99F1AE73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8762" cy="5486400"/>
          </a:xfrm>
          <a:prstGeom prst="rect">
            <a:avLst/>
          </a:prstGeom>
        </p:spPr>
      </p:pic>
      <p:sp>
        <p:nvSpPr>
          <p:cNvPr id="12" name="TextBox 11">
            <a:extLst>
              <a:ext uri="{FF2B5EF4-FFF2-40B4-BE49-F238E27FC236}">
                <a16:creationId xmlns:a16="http://schemas.microsoft.com/office/drawing/2014/main" id="{CC9DBE5F-A044-ECF0-4C97-527211BE40ED}"/>
              </a:ext>
            </a:extLst>
          </p:cNvPr>
          <p:cNvSpPr txBox="1"/>
          <p:nvPr/>
        </p:nvSpPr>
        <p:spPr>
          <a:xfrm>
            <a:off x="14287" y="20480298"/>
            <a:ext cx="9159208" cy="5122902"/>
          </a:xfrm>
          <a:prstGeom prst="rect">
            <a:avLst/>
          </a:prstGeom>
          <a:solidFill>
            <a:srgbClr val="C00000"/>
          </a:solidFill>
        </p:spPr>
        <p:txBody>
          <a:bodyPr wrap="square" rtlCol="0">
            <a:spAutoFit/>
          </a:bodyPr>
          <a:lstStyle/>
          <a:p>
            <a:endParaRPr lang="en-US" dirty="0"/>
          </a:p>
        </p:txBody>
      </p:sp>
    </p:spTree>
  </p:cSld>
  <p:clrMapOvr>
    <a:masterClrMapping/>
  </p:clrMapOvr>
</p:sld>
</file>

<file path=ppt/theme/theme1.xml><?xml version="1.0" encoding="utf-8"?>
<a:theme xmlns:a="http://schemas.openxmlformats.org/drawingml/2006/main" name="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712</TotalTime>
  <Words>1075</Words>
  <Application>Microsoft Office PowerPoint</Application>
  <PresentationFormat>Custom</PresentationFormat>
  <Paragraphs>85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Cambria Math</vt:lpstr>
      <vt:lpstr>Default Design</vt:lpstr>
      <vt:lpstr>PowerPoint Presentation</vt:lpstr>
    </vt:vector>
  </TitlesOfParts>
  <Company>Genigraphics 800.790.4001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36x48</dc:title>
  <dc:creator>Genigraphics 800.790.4001</dc:creator>
  <dc:description>To order poster prints visit us at www.genigraphics.com</dc:description>
  <cp:lastModifiedBy>chris nava</cp:lastModifiedBy>
  <cp:revision>34</cp:revision>
  <dcterms:created xsi:type="dcterms:W3CDTF">2008-05-03T03:01:56Z</dcterms:created>
  <dcterms:modified xsi:type="dcterms:W3CDTF">2024-08-08T22:32:21Z</dcterms:modified>
</cp:coreProperties>
</file>