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F0F3"/>
    <a:srgbClr val="E4EEF3"/>
    <a:srgbClr val="0E2841"/>
    <a:srgbClr val="FFC482"/>
    <a:srgbClr val="750D37"/>
    <a:srgbClr val="FF5B75"/>
    <a:srgbClr val="0B758A"/>
    <a:srgbClr val="FFB25D"/>
    <a:srgbClr val="A2124C"/>
    <a:srgbClr val="A4A8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980" autoAdjust="0"/>
  </p:normalViewPr>
  <p:slideViewPr>
    <p:cSldViewPr snapToGrid="0">
      <p:cViewPr>
        <p:scale>
          <a:sx n="30" d="100"/>
          <a:sy n="30" d="100"/>
        </p:scale>
        <p:origin x="-660"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2"/>
                </a:solidFill>
                <a:latin typeface="Helvetica" panose="020B0604020202020204" pitchFamily="34" charset="0"/>
                <a:ea typeface="+mn-ea"/>
                <a:cs typeface="+mn-cs"/>
              </a:defRPr>
            </a:pPr>
            <a:r>
              <a:rPr lang="en-US" sz="2400" baseline="0" dirty="0">
                <a:solidFill>
                  <a:schemeClr val="tx2"/>
                </a:solidFill>
              </a:rPr>
              <a:t>FATCOD Scores across Specialties</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2"/>
              </a:solidFill>
              <a:latin typeface="Helvetica" panose="020B0604020202020204" pitchFamily="34" charset="0"/>
              <a:ea typeface="+mn-ea"/>
              <a:cs typeface="+mn-cs"/>
            </a:defRPr>
          </a:pPr>
          <a:endParaRPr lang="en-US"/>
        </a:p>
      </c:txPr>
    </c:title>
    <c:autoTitleDeleted val="0"/>
    <c:plotArea>
      <c:layout/>
      <c:barChart>
        <c:barDir val="col"/>
        <c:grouping val="clustered"/>
        <c:varyColors val="0"/>
        <c:ser>
          <c:idx val="0"/>
          <c:order val="0"/>
          <c:tx>
            <c:strRef>
              <c:f>Sheet1!$B$1</c:f>
              <c:strCache>
                <c:ptCount val="1"/>
                <c:pt idx="0">
                  <c:v>Non-direct patient care</c:v>
                </c:pt>
              </c:strCache>
            </c:strRef>
          </c:tx>
          <c:spPr>
            <a:solidFill>
              <a:schemeClr val="accent1"/>
            </a:solidFill>
            <a:ln>
              <a:noFill/>
            </a:ln>
            <a:effectLst/>
          </c:spPr>
          <c:invertIfNegative val="0"/>
          <c:dPt>
            <c:idx val="0"/>
            <c:invertIfNegative val="0"/>
            <c:bubble3D val="0"/>
            <c:spPr>
              <a:solidFill>
                <a:srgbClr val="659157"/>
              </a:solidFill>
              <a:ln>
                <a:noFill/>
              </a:ln>
              <a:effectLst/>
            </c:spPr>
            <c:extLst>
              <c:ext xmlns:c16="http://schemas.microsoft.com/office/drawing/2014/chart" uri="{C3380CC4-5D6E-409C-BE32-E72D297353CC}">
                <c16:uniqueId val="{00000004-67D7-4326-8D18-AF8DA8F496FC}"/>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Helvetica" panose="020B06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FATCOD Scores</c:v>
                </c:pt>
              </c:strCache>
            </c:strRef>
          </c:cat>
          <c:val>
            <c:numRef>
              <c:f>Sheet1!$B$2</c:f>
              <c:numCache>
                <c:formatCode>General</c:formatCode>
                <c:ptCount val="1"/>
                <c:pt idx="0">
                  <c:v>141.25</c:v>
                </c:pt>
              </c:numCache>
            </c:numRef>
          </c:val>
          <c:extLst>
            <c:ext xmlns:c16="http://schemas.microsoft.com/office/drawing/2014/chart" uri="{C3380CC4-5D6E-409C-BE32-E72D297353CC}">
              <c16:uniqueId val="{00000000-67D7-4326-8D18-AF8DA8F496FC}"/>
            </c:ext>
          </c:extLst>
        </c:ser>
        <c:ser>
          <c:idx val="1"/>
          <c:order val="1"/>
          <c:tx>
            <c:strRef>
              <c:f>Sheet1!$C$1</c:f>
              <c:strCache>
                <c:ptCount val="1"/>
                <c:pt idx="0">
                  <c:v>Palliative &amp; Hospice</c:v>
                </c:pt>
              </c:strCache>
            </c:strRef>
          </c:tx>
          <c:spPr>
            <a:solidFill>
              <a:schemeClr val="accent2"/>
            </a:solidFill>
            <a:ln>
              <a:noFill/>
            </a:ln>
            <a:effectLst/>
          </c:spPr>
          <c:invertIfNegative val="0"/>
          <c:dPt>
            <c:idx val="0"/>
            <c:invertIfNegative val="0"/>
            <c:bubble3D val="0"/>
            <c:spPr>
              <a:solidFill>
                <a:srgbClr val="FFC482"/>
              </a:solidFill>
              <a:ln>
                <a:noFill/>
              </a:ln>
              <a:effectLst/>
            </c:spPr>
            <c:extLst>
              <c:ext xmlns:c16="http://schemas.microsoft.com/office/drawing/2014/chart" uri="{C3380CC4-5D6E-409C-BE32-E72D297353CC}">
                <c16:uniqueId val="{00000005-67D7-4326-8D18-AF8DA8F496FC}"/>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Helvetica" panose="020B06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FATCOD Scores</c:v>
                </c:pt>
              </c:strCache>
            </c:strRef>
          </c:cat>
          <c:val>
            <c:numRef>
              <c:f>Sheet1!$C$2</c:f>
              <c:numCache>
                <c:formatCode>General</c:formatCode>
                <c:ptCount val="1"/>
                <c:pt idx="0">
                  <c:v>138.9</c:v>
                </c:pt>
              </c:numCache>
            </c:numRef>
          </c:val>
          <c:extLst>
            <c:ext xmlns:c16="http://schemas.microsoft.com/office/drawing/2014/chart" uri="{C3380CC4-5D6E-409C-BE32-E72D297353CC}">
              <c16:uniqueId val="{00000001-67D7-4326-8D18-AF8DA8F496FC}"/>
            </c:ext>
          </c:extLst>
        </c:ser>
        <c:ser>
          <c:idx val="2"/>
          <c:order val="2"/>
          <c:tx>
            <c:strRef>
              <c:f>Sheet1!$D$1</c:f>
              <c:strCache>
                <c:ptCount val="1"/>
                <c:pt idx="0">
                  <c:v>Critical care</c:v>
                </c:pt>
              </c:strCache>
            </c:strRef>
          </c:tx>
          <c:spPr>
            <a:solidFill>
              <a:srgbClr val="FF5B75"/>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Helvetica" panose="020B06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FATCOD Scores</c:v>
                </c:pt>
              </c:strCache>
            </c:strRef>
          </c:cat>
          <c:val>
            <c:numRef>
              <c:f>Sheet1!$D$2</c:f>
              <c:numCache>
                <c:formatCode>General</c:formatCode>
                <c:ptCount val="1"/>
                <c:pt idx="0">
                  <c:v>128.87100000000001</c:v>
                </c:pt>
              </c:numCache>
            </c:numRef>
          </c:val>
          <c:extLst>
            <c:ext xmlns:c16="http://schemas.microsoft.com/office/drawing/2014/chart" uri="{C3380CC4-5D6E-409C-BE32-E72D297353CC}">
              <c16:uniqueId val="{00000002-67D7-4326-8D18-AF8DA8F496FC}"/>
            </c:ext>
          </c:extLst>
        </c:ser>
        <c:ser>
          <c:idx val="3"/>
          <c:order val="3"/>
          <c:tx>
            <c:strRef>
              <c:f>Sheet1!$E$1</c:f>
              <c:strCache>
                <c:ptCount val="1"/>
                <c:pt idx="0">
                  <c:v>Cardiovascular</c:v>
                </c:pt>
              </c:strCache>
            </c:strRef>
          </c:tx>
          <c:spPr>
            <a:solidFill>
              <a:schemeClr val="accent4"/>
            </a:solidFill>
            <a:ln>
              <a:noFill/>
            </a:ln>
            <a:effectLst/>
          </c:spPr>
          <c:invertIfNegative val="0"/>
          <c:dPt>
            <c:idx val="0"/>
            <c:invertIfNegative val="0"/>
            <c:bubble3D val="0"/>
            <c:spPr>
              <a:solidFill>
                <a:srgbClr val="0B758A"/>
              </a:solidFill>
              <a:ln>
                <a:noFill/>
              </a:ln>
              <a:effectLst/>
            </c:spPr>
            <c:extLst>
              <c:ext xmlns:c16="http://schemas.microsoft.com/office/drawing/2014/chart" uri="{C3380CC4-5D6E-409C-BE32-E72D297353CC}">
                <c16:uniqueId val="{00000006-67D7-4326-8D18-AF8DA8F496FC}"/>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Helvetica" panose="020B06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FATCOD Scores</c:v>
                </c:pt>
              </c:strCache>
            </c:strRef>
          </c:cat>
          <c:val>
            <c:numRef>
              <c:f>Sheet1!$E$2</c:f>
              <c:numCache>
                <c:formatCode>General</c:formatCode>
                <c:ptCount val="1"/>
                <c:pt idx="0">
                  <c:v>126.125</c:v>
                </c:pt>
              </c:numCache>
            </c:numRef>
          </c:val>
          <c:extLst>
            <c:ext xmlns:c16="http://schemas.microsoft.com/office/drawing/2014/chart" uri="{C3380CC4-5D6E-409C-BE32-E72D297353CC}">
              <c16:uniqueId val="{00000003-67D7-4326-8D18-AF8DA8F496FC}"/>
            </c:ext>
          </c:extLst>
        </c:ser>
        <c:dLbls>
          <c:dLblPos val="outEnd"/>
          <c:showLegendKey val="0"/>
          <c:showVal val="1"/>
          <c:showCatName val="0"/>
          <c:showSerName val="0"/>
          <c:showPercent val="0"/>
          <c:showBubbleSize val="0"/>
        </c:dLbls>
        <c:gapWidth val="219"/>
        <c:overlap val="-27"/>
        <c:axId val="1698695840"/>
        <c:axId val="1698693440"/>
      </c:barChart>
      <c:catAx>
        <c:axId val="169869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Helvetica" panose="020B0604020202020204" pitchFamily="34" charset="0"/>
                <a:ea typeface="+mn-ea"/>
                <a:cs typeface="+mn-cs"/>
              </a:defRPr>
            </a:pPr>
            <a:endParaRPr lang="en-US"/>
          </a:p>
        </c:txPr>
        <c:crossAx val="1698693440"/>
        <c:crosses val="autoZero"/>
        <c:auto val="1"/>
        <c:lblAlgn val="ctr"/>
        <c:lblOffset val="100"/>
        <c:noMultiLvlLbl val="0"/>
      </c:catAx>
      <c:valAx>
        <c:axId val="1698693440"/>
        <c:scaling>
          <c:orientation val="minMax"/>
        </c:scaling>
        <c:delete val="0"/>
        <c:axPos val="l"/>
        <c:majorGridlines>
          <c:spPr>
            <a:ln w="9525" cap="flat" cmpd="sng" algn="ctr">
              <a:solidFill>
                <a:schemeClr val="tx2"/>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200" b="0" i="0" u="none" strike="noStrike" kern="1200" baseline="0">
                <a:solidFill>
                  <a:schemeClr val="tx2"/>
                </a:solidFill>
                <a:latin typeface="Helvetica" panose="020B0604020202020204" pitchFamily="34" charset="0"/>
                <a:ea typeface="+mn-ea"/>
                <a:cs typeface="+mn-cs"/>
              </a:defRPr>
            </a:pPr>
            <a:endParaRPr lang="en-US"/>
          </a:p>
        </c:txPr>
        <c:crossAx val="169869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2"/>
              </a:solidFill>
              <a:latin typeface="Helvetica" panose="020B0604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baseline="0">
          <a:latin typeface="Helvetica"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8893-453D-9B99-BC4F3D8B1DEC}"/>
              </c:ext>
            </c:extLst>
          </c:dPt>
          <c:dPt>
            <c:idx val="1"/>
            <c:bubble3D val="0"/>
            <c:spPr>
              <a:solidFill>
                <a:srgbClr val="FFC482"/>
              </a:solidFill>
              <a:ln w="19050">
                <a:noFill/>
              </a:ln>
              <a:effectLst/>
            </c:spPr>
            <c:extLst>
              <c:ext xmlns:c16="http://schemas.microsoft.com/office/drawing/2014/chart" uri="{C3380CC4-5D6E-409C-BE32-E72D297353CC}">
                <c16:uniqueId val="{00000001-EBF7-404E-ADC4-258CF6EA2142}"/>
              </c:ext>
            </c:extLst>
          </c:dPt>
          <c:cat>
            <c:strRef>
              <c:f>Sheet1!$A$2:$A$3</c:f>
              <c:strCache>
                <c:ptCount val="2"/>
                <c:pt idx="0">
                  <c:v>1st Qtr</c:v>
                </c:pt>
                <c:pt idx="1">
                  <c:v>2nd Qtr</c:v>
                </c:pt>
              </c:strCache>
            </c:strRef>
          </c:cat>
          <c:val>
            <c:numRef>
              <c:f>Sheet1!$B$2:$B$3</c:f>
              <c:numCache>
                <c:formatCode>General</c:formatCode>
                <c:ptCount val="2"/>
                <c:pt idx="0">
                  <c:v>131.7039</c:v>
                </c:pt>
                <c:pt idx="1">
                  <c:v>18.296099999999999</c:v>
                </c:pt>
              </c:numCache>
            </c:numRef>
          </c:val>
          <c:extLst>
            <c:ext xmlns:c16="http://schemas.microsoft.com/office/drawing/2014/chart" uri="{C3380CC4-5D6E-409C-BE32-E72D297353CC}">
              <c16:uniqueId val="{00000000-EBF7-404E-ADC4-258CF6EA214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C71A6B-B693-41DE-AA19-1B1561A31CF6}"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8D8A168F-0066-472E-889B-FD95284FE5F5}">
      <dgm:prSet phldrT="[Text]"/>
      <dgm:spPr>
        <a:solidFill>
          <a:srgbClr val="0B758A"/>
        </a:solidFill>
        <a:ln>
          <a:noFill/>
        </a:ln>
      </dgm:spPr>
      <dgm:t>
        <a:bodyPr/>
        <a:lstStyle/>
        <a:p>
          <a:r>
            <a:rPr lang="en-US" dirty="0"/>
            <a:t>Familiarize with Themes</a:t>
          </a:r>
        </a:p>
      </dgm:t>
    </dgm:pt>
    <dgm:pt modelId="{524D7919-C861-4719-A880-8956C8DC835B}" type="parTrans" cxnId="{E8B71AF4-4BE2-4DDD-826F-EA47AC2DD0AC}">
      <dgm:prSet/>
      <dgm:spPr/>
      <dgm:t>
        <a:bodyPr/>
        <a:lstStyle/>
        <a:p>
          <a:endParaRPr lang="en-US"/>
        </a:p>
      </dgm:t>
    </dgm:pt>
    <dgm:pt modelId="{405EFC75-4722-4516-B9F6-04CD1469A28E}" type="sibTrans" cxnId="{E8B71AF4-4BE2-4DDD-826F-EA47AC2DD0AC}">
      <dgm:prSet/>
      <dgm:spPr>
        <a:solidFill>
          <a:schemeClr val="tx2"/>
        </a:solidFill>
      </dgm:spPr>
      <dgm:t>
        <a:bodyPr/>
        <a:lstStyle/>
        <a:p>
          <a:endParaRPr lang="en-US"/>
        </a:p>
      </dgm:t>
    </dgm:pt>
    <dgm:pt modelId="{CEF68846-0F03-4D2F-B853-C2E7F9A6DAF0}">
      <dgm:prSet phldrT="[Text]"/>
      <dgm:spPr>
        <a:solidFill>
          <a:srgbClr val="659157"/>
        </a:solidFill>
        <a:ln>
          <a:noFill/>
        </a:ln>
      </dgm:spPr>
      <dgm:t>
        <a:bodyPr/>
        <a:lstStyle/>
        <a:p>
          <a:r>
            <a:rPr lang="en-US" dirty="0"/>
            <a:t>Coding Phase</a:t>
          </a:r>
        </a:p>
      </dgm:t>
    </dgm:pt>
    <dgm:pt modelId="{EABFACA7-A195-4833-A682-4AAC366B6CC4}" type="parTrans" cxnId="{D7B164DF-2445-48A0-94D1-16C54D0C0422}">
      <dgm:prSet/>
      <dgm:spPr/>
      <dgm:t>
        <a:bodyPr/>
        <a:lstStyle/>
        <a:p>
          <a:endParaRPr lang="en-US"/>
        </a:p>
      </dgm:t>
    </dgm:pt>
    <dgm:pt modelId="{980609D0-EE88-4A3A-80EC-699CC07EF8BF}" type="sibTrans" cxnId="{D7B164DF-2445-48A0-94D1-16C54D0C0422}">
      <dgm:prSet/>
      <dgm:spPr/>
      <dgm:t>
        <a:bodyPr/>
        <a:lstStyle/>
        <a:p>
          <a:endParaRPr lang="en-US"/>
        </a:p>
      </dgm:t>
    </dgm:pt>
    <dgm:pt modelId="{10F9A870-EFC2-4145-A68B-EB1BAD519FFD}">
      <dgm:prSet phldrT="[Text]"/>
      <dgm:spPr>
        <a:solidFill>
          <a:srgbClr val="FF5B75"/>
        </a:solidFill>
        <a:ln>
          <a:noFill/>
        </a:ln>
      </dgm:spPr>
      <dgm:t>
        <a:bodyPr/>
        <a:lstStyle/>
        <a:p>
          <a:r>
            <a:rPr lang="en-US" dirty="0"/>
            <a:t>Create Themes</a:t>
          </a:r>
        </a:p>
      </dgm:t>
    </dgm:pt>
    <dgm:pt modelId="{38EB383F-E9D4-45CD-BC69-1E4B2DA12357}" type="parTrans" cxnId="{8E90FBB0-4F97-4CEB-A8A2-179AE99D7D4C}">
      <dgm:prSet/>
      <dgm:spPr/>
      <dgm:t>
        <a:bodyPr/>
        <a:lstStyle/>
        <a:p>
          <a:endParaRPr lang="en-US"/>
        </a:p>
      </dgm:t>
    </dgm:pt>
    <dgm:pt modelId="{494D89FE-1D88-4753-B5FC-85CF446BDF27}" type="sibTrans" cxnId="{8E90FBB0-4F97-4CEB-A8A2-179AE99D7D4C}">
      <dgm:prSet/>
      <dgm:spPr/>
      <dgm:t>
        <a:bodyPr/>
        <a:lstStyle/>
        <a:p>
          <a:endParaRPr lang="en-US"/>
        </a:p>
      </dgm:t>
    </dgm:pt>
    <dgm:pt modelId="{5D961DCC-D123-41D8-87D7-FC34C6E763F7}">
      <dgm:prSet phldrT="[Text]"/>
      <dgm:spPr>
        <a:solidFill>
          <a:srgbClr val="FFC482"/>
        </a:solidFill>
        <a:ln>
          <a:noFill/>
        </a:ln>
      </dgm:spPr>
      <dgm:t>
        <a:bodyPr/>
        <a:lstStyle/>
        <a:p>
          <a:r>
            <a:rPr lang="en-US" dirty="0"/>
            <a:t>Review Themes</a:t>
          </a:r>
        </a:p>
      </dgm:t>
    </dgm:pt>
    <dgm:pt modelId="{24B4EB9A-1D16-42BC-AB31-6BE2692207A2}" type="parTrans" cxnId="{4B06041D-90BA-4861-A06D-11F5A2AF43ED}">
      <dgm:prSet/>
      <dgm:spPr/>
      <dgm:t>
        <a:bodyPr/>
        <a:lstStyle/>
        <a:p>
          <a:endParaRPr lang="en-US"/>
        </a:p>
      </dgm:t>
    </dgm:pt>
    <dgm:pt modelId="{FD5E6BBB-53B0-4775-AFB6-BC0DD78962CC}" type="sibTrans" cxnId="{4B06041D-90BA-4861-A06D-11F5A2AF43ED}">
      <dgm:prSet/>
      <dgm:spPr/>
      <dgm:t>
        <a:bodyPr/>
        <a:lstStyle/>
        <a:p>
          <a:endParaRPr lang="en-US"/>
        </a:p>
      </dgm:t>
    </dgm:pt>
    <dgm:pt modelId="{8721D72C-D3E0-43DD-8EFE-EAA25DC0F0B8}">
      <dgm:prSet phldrT="[Text]"/>
      <dgm:spPr>
        <a:solidFill>
          <a:srgbClr val="A4A8D1"/>
        </a:solidFill>
        <a:ln>
          <a:noFill/>
        </a:ln>
      </dgm:spPr>
      <dgm:t>
        <a:bodyPr/>
        <a:lstStyle/>
        <a:p>
          <a:r>
            <a:rPr lang="en-US" dirty="0"/>
            <a:t>Define Themes</a:t>
          </a:r>
        </a:p>
      </dgm:t>
    </dgm:pt>
    <dgm:pt modelId="{364EAB33-0D23-4C20-A0FC-7F392F18A37B}" type="parTrans" cxnId="{084C056D-8BF1-47EB-83BB-CB5FD5D9A1B8}">
      <dgm:prSet/>
      <dgm:spPr/>
      <dgm:t>
        <a:bodyPr/>
        <a:lstStyle/>
        <a:p>
          <a:endParaRPr lang="en-US"/>
        </a:p>
      </dgm:t>
    </dgm:pt>
    <dgm:pt modelId="{163012C5-A286-4336-8E8A-1FAF54BAD3F5}" type="sibTrans" cxnId="{084C056D-8BF1-47EB-83BB-CB5FD5D9A1B8}">
      <dgm:prSet/>
      <dgm:spPr/>
      <dgm:t>
        <a:bodyPr/>
        <a:lstStyle/>
        <a:p>
          <a:endParaRPr lang="en-US"/>
        </a:p>
      </dgm:t>
    </dgm:pt>
    <dgm:pt modelId="{5F4B1495-AEB3-41C0-A8ED-126596E194E9}">
      <dgm:prSet phldrT="[Text]"/>
      <dgm:spPr>
        <a:solidFill>
          <a:srgbClr val="750D37"/>
        </a:solidFill>
        <a:ln>
          <a:noFill/>
        </a:ln>
      </dgm:spPr>
      <dgm:t>
        <a:bodyPr/>
        <a:lstStyle/>
        <a:p>
          <a:r>
            <a:rPr lang="en-US" dirty="0"/>
            <a:t>Write Thematic Analysis</a:t>
          </a:r>
        </a:p>
      </dgm:t>
    </dgm:pt>
    <dgm:pt modelId="{2B807617-7657-4991-B9FE-2030196854EA}" type="parTrans" cxnId="{FDDDC643-B1BC-432E-B401-677E924F2443}">
      <dgm:prSet/>
      <dgm:spPr/>
      <dgm:t>
        <a:bodyPr/>
        <a:lstStyle/>
        <a:p>
          <a:endParaRPr lang="en-US"/>
        </a:p>
      </dgm:t>
    </dgm:pt>
    <dgm:pt modelId="{B7E5B034-709B-4980-BE50-F1A27222DC8E}" type="sibTrans" cxnId="{FDDDC643-B1BC-432E-B401-677E924F2443}">
      <dgm:prSet/>
      <dgm:spPr>
        <a:solidFill>
          <a:schemeClr val="tx2"/>
        </a:solidFill>
      </dgm:spPr>
      <dgm:t>
        <a:bodyPr/>
        <a:lstStyle/>
        <a:p>
          <a:endParaRPr lang="en-US"/>
        </a:p>
      </dgm:t>
    </dgm:pt>
    <dgm:pt modelId="{F0DE66CD-7D79-4BD0-9F52-944381B1F55B}" type="pres">
      <dgm:prSet presAssocID="{8AC71A6B-B693-41DE-AA19-1B1561A31CF6}" presName="Name0" presStyleCnt="0">
        <dgm:presLayoutVars>
          <dgm:dir/>
          <dgm:resizeHandles val="exact"/>
        </dgm:presLayoutVars>
      </dgm:prSet>
      <dgm:spPr/>
    </dgm:pt>
    <dgm:pt modelId="{5717F6D7-33B1-42C9-B883-DC0EC9302135}" type="pres">
      <dgm:prSet presAssocID="{8AC71A6B-B693-41DE-AA19-1B1561A31CF6}" presName="cycle" presStyleCnt="0"/>
      <dgm:spPr/>
    </dgm:pt>
    <dgm:pt modelId="{1587FEE7-015E-427C-9CA8-CD79DC928982}" type="pres">
      <dgm:prSet presAssocID="{8D8A168F-0066-472E-889B-FD95284FE5F5}" presName="nodeFirstNode" presStyleLbl="node1" presStyleIdx="0" presStyleCnt="6">
        <dgm:presLayoutVars>
          <dgm:bulletEnabled val="1"/>
        </dgm:presLayoutVars>
      </dgm:prSet>
      <dgm:spPr/>
    </dgm:pt>
    <dgm:pt modelId="{06378B97-D723-4C37-B45C-C617E4A5F632}" type="pres">
      <dgm:prSet presAssocID="{405EFC75-4722-4516-B9F6-04CD1469A28E}" presName="sibTransFirstNode" presStyleLbl="bgShp" presStyleIdx="0" presStyleCnt="1"/>
      <dgm:spPr/>
    </dgm:pt>
    <dgm:pt modelId="{AE2457D6-E9A9-4D95-9890-EF58E054987A}" type="pres">
      <dgm:prSet presAssocID="{CEF68846-0F03-4D2F-B853-C2E7F9A6DAF0}" presName="nodeFollowingNodes" presStyleLbl="node1" presStyleIdx="1" presStyleCnt="6">
        <dgm:presLayoutVars>
          <dgm:bulletEnabled val="1"/>
        </dgm:presLayoutVars>
      </dgm:prSet>
      <dgm:spPr/>
    </dgm:pt>
    <dgm:pt modelId="{BEF87467-E3FE-464A-BCCC-C5EEDBBBF859}" type="pres">
      <dgm:prSet presAssocID="{10F9A870-EFC2-4145-A68B-EB1BAD519FFD}" presName="nodeFollowingNodes" presStyleLbl="node1" presStyleIdx="2" presStyleCnt="6">
        <dgm:presLayoutVars>
          <dgm:bulletEnabled val="1"/>
        </dgm:presLayoutVars>
      </dgm:prSet>
      <dgm:spPr/>
    </dgm:pt>
    <dgm:pt modelId="{017B7DDA-B59D-4109-8178-356FCEF36401}" type="pres">
      <dgm:prSet presAssocID="{5D961DCC-D123-41D8-87D7-FC34C6E763F7}" presName="nodeFollowingNodes" presStyleLbl="node1" presStyleIdx="3" presStyleCnt="6">
        <dgm:presLayoutVars>
          <dgm:bulletEnabled val="1"/>
        </dgm:presLayoutVars>
      </dgm:prSet>
      <dgm:spPr/>
    </dgm:pt>
    <dgm:pt modelId="{DF1AF457-6B7D-448D-B116-B7D286E5A94C}" type="pres">
      <dgm:prSet presAssocID="{8721D72C-D3E0-43DD-8EFE-EAA25DC0F0B8}" presName="nodeFollowingNodes" presStyleLbl="node1" presStyleIdx="4" presStyleCnt="6">
        <dgm:presLayoutVars>
          <dgm:bulletEnabled val="1"/>
        </dgm:presLayoutVars>
      </dgm:prSet>
      <dgm:spPr/>
    </dgm:pt>
    <dgm:pt modelId="{B466F9AA-F60C-47B5-B18D-F37F6D656673}" type="pres">
      <dgm:prSet presAssocID="{5F4B1495-AEB3-41C0-A8ED-126596E194E9}" presName="nodeFollowingNodes" presStyleLbl="node1" presStyleIdx="5" presStyleCnt="6">
        <dgm:presLayoutVars>
          <dgm:bulletEnabled val="1"/>
        </dgm:presLayoutVars>
      </dgm:prSet>
      <dgm:spPr/>
    </dgm:pt>
  </dgm:ptLst>
  <dgm:cxnLst>
    <dgm:cxn modelId="{4B06041D-90BA-4861-A06D-11F5A2AF43ED}" srcId="{8AC71A6B-B693-41DE-AA19-1B1561A31CF6}" destId="{5D961DCC-D123-41D8-87D7-FC34C6E763F7}" srcOrd="3" destOrd="0" parTransId="{24B4EB9A-1D16-42BC-AB31-6BE2692207A2}" sibTransId="{FD5E6BBB-53B0-4775-AFB6-BC0DD78962CC}"/>
    <dgm:cxn modelId="{6E40FC32-9C9D-4CDB-A329-334F0042EB9E}" type="presOf" srcId="{10F9A870-EFC2-4145-A68B-EB1BAD519FFD}" destId="{BEF87467-E3FE-464A-BCCC-C5EEDBBBF859}" srcOrd="0" destOrd="0" presId="urn:microsoft.com/office/officeart/2005/8/layout/cycle3"/>
    <dgm:cxn modelId="{FDDDC643-B1BC-432E-B401-677E924F2443}" srcId="{8AC71A6B-B693-41DE-AA19-1B1561A31CF6}" destId="{5F4B1495-AEB3-41C0-A8ED-126596E194E9}" srcOrd="5" destOrd="0" parTransId="{2B807617-7657-4991-B9FE-2030196854EA}" sibTransId="{B7E5B034-709B-4980-BE50-F1A27222DC8E}"/>
    <dgm:cxn modelId="{084C056D-8BF1-47EB-83BB-CB5FD5D9A1B8}" srcId="{8AC71A6B-B693-41DE-AA19-1B1561A31CF6}" destId="{8721D72C-D3E0-43DD-8EFE-EAA25DC0F0B8}" srcOrd="4" destOrd="0" parTransId="{364EAB33-0D23-4C20-A0FC-7F392F18A37B}" sibTransId="{163012C5-A286-4336-8E8A-1FAF54BAD3F5}"/>
    <dgm:cxn modelId="{C011EC83-69FD-492A-96A4-5A6E30A4E548}" type="presOf" srcId="{8D8A168F-0066-472E-889B-FD95284FE5F5}" destId="{1587FEE7-015E-427C-9CA8-CD79DC928982}" srcOrd="0" destOrd="0" presId="urn:microsoft.com/office/officeart/2005/8/layout/cycle3"/>
    <dgm:cxn modelId="{56217085-9A1A-4D55-9EDE-5734CB28673A}" type="presOf" srcId="{5D961DCC-D123-41D8-87D7-FC34C6E763F7}" destId="{017B7DDA-B59D-4109-8178-356FCEF36401}" srcOrd="0" destOrd="0" presId="urn:microsoft.com/office/officeart/2005/8/layout/cycle3"/>
    <dgm:cxn modelId="{9FC6508A-16F5-4353-A3FE-557BC819DE51}" type="presOf" srcId="{5F4B1495-AEB3-41C0-A8ED-126596E194E9}" destId="{B466F9AA-F60C-47B5-B18D-F37F6D656673}" srcOrd="0" destOrd="0" presId="urn:microsoft.com/office/officeart/2005/8/layout/cycle3"/>
    <dgm:cxn modelId="{4FB74DA5-D6F5-4643-B573-139C2ADEFCCC}" type="presOf" srcId="{8721D72C-D3E0-43DD-8EFE-EAA25DC0F0B8}" destId="{DF1AF457-6B7D-448D-B116-B7D286E5A94C}" srcOrd="0" destOrd="0" presId="urn:microsoft.com/office/officeart/2005/8/layout/cycle3"/>
    <dgm:cxn modelId="{1F739AA7-BA65-44F4-A258-920BE4E84569}" type="presOf" srcId="{8AC71A6B-B693-41DE-AA19-1B1561A31CF6}" destId="{F0DE66CD-7D79-4BD0-9F52-944381B1F55B}" srcOrd="0" destOrd="0" presId="urn:microsoft.com/office/officeart/2005/8/layout/cycle3"/>
    <dgm:cxn modelId="{8E90FBB0-4F97-4CEB-A8A2-179AE99D7D4C}" srcId="{8AC71A6B-B693-41DE-AA19-1B1561A31CF6}" destId="{10F9A870-EFC2-4145-A68B-EB1BAD519FFD}" srcOrd="2" destOrd="0" parTransId="{38EB383F-E9D4-45CD-BC69-1E4B2DA12357}" sibTransId="{494D89FE-1D88-4753-B5FC-85CF446BDF27}"/>
    <dgm:cxn modelId="{D7B164DF-2445-48A0-94D1-16C54D0C0422}" srcId="{8AC71A6B-B693-41DE-AA19-1B1561A31CF6}" destId="{CEF68846-0F03-4D2F-B853-C2E7F9A6DAF0}" srcOrd="1" destOrd="0" parTransId="{EABFACA7-A195-4833-A682-4AAC366B6CC4}" sibTransId="{980609D0-EE88-4A3A-80EC-699CC07EF8BF}"/>
    <dgm:cxn modelId="{2040A8EC-FD0B-464E-8A37-304DDE75871B}" type="presOf" srcId="{CEF68846-0F03-4D2F-B853-C2E7F9A6DAF0}" destId="{AE2457D6-E9A9-4D95-9890-EF58E054987A}" srcOrd="0" destOrd="0" presId="urn:microsoft.com/office/officeart/2005/8/layout/cycle3"/>
    <dgm:cxn modelId="{76C687F2-A56C-4A94-B32D-11BBB6EFB42D}" type="presOf" srcId="{405EFC75-4722-4516-B9F6-04CD1469A28E}" destId="{06378B97-D723-4C37-B45C-C617E4A5F632}" srcOrd="0" destOrd="0" presId="urn:microsoft.com/office/officeart/2005/8/layout/cycle3"/>
    <dgm:cxn modelId="{E8B71AF4-4BE2-4DDD-826F-EA47AC2DD0AC}" srcId="{8AC71A6B-B693-41DE-AA19-1B1561A31CF6}" destId="{8D8A168F-0066-472E-889B-FD95284FE5F5}" srcOrd="0" destOrd="0" parTransId="{524D7919-C861-4719-A880-8956C8DC835B}" sibTransId="{405EFC75-4722-4516-B9F6-04CD1469A28E}"/>
    <dgm:cxn modelId="{5A9C6DC5-A36C-4A5E-81D3-5446E86728FF}" type="presParOf" srcId="{F0DE66CD-7D79-4BD0-9F52-944381B1F55B}" destId="{5717F6D7-33B1-42C9-B883-DC0EC9302135}" srcOrd="0" destOrd="0" presId="urn:microsoft.com/office/officeart/2005/8/layout/cycle3"/>
    <dgm:cxn modelId="{50CA9F73-68A1-4A87-BDE6-14225B5D688A}" type="presParOf" srcId="{5717F6D7-33B1-42C9-B883-DC0EC9302135}" destId="{1587FEE7-015E-427C-9CA8-CD79DC928982}" srcOrd="0" destOrd="0" presId="urn:microsoft.com/office/officeart/2005/8/layout/cycle3"/>
    <dgm:cxn modelId="{59C63106-2D72-45E9-8F8D-822392FDB761}" type="presParOf" srcId="{5717F6D7-33B1-42C9-B883-DC0EC9302135}" destId="{06378B97-D723-4C37-B45C-C617E4A5F632}" srcOrd="1" destOrd="0" presId="urn:microsoft.com/office/officeart/2005/8/layout/cycle3"/>
    <dgm:cxn modelId="{D36540F7-09C5-4848-809B-96152FAD2DD1}" type="presParOf" srcId="{5717F6D7-33B1-42C9-B883-DC0EC9302135}" destId="{AE2457D6-E9A9-4D95-9890-EF58E054987A}" srcOrd="2" destOrd="0" presId="urn:microsoft.com/office/officeart/2005/8/layout/cycle3"/>
    <dgm:cxn modelId="{0B431A8F-33BA-4B64-8E11-F9F617BC8FB0}" type="presParOf" srcId="{5717F6D7-33B1-42C9-B883-DC0EC9302135}" destId="{BEF87467-E3FE-464A-BCCC-C5EEDBBBF859}" srcOrd="3" destOrd="0" presId="urn:microsoft.com/office/officeart/2005/8/layout/cycle3"/>
    <dgm:cxn modelId="{75D4F1AA-588E-417D-8D9D-29023EF8019F}" type="presParOf" srcId="{5717F6D7-33B1-42C9-B883-DC0EC9302135}" destId="{017B7DDA-B59D-4109-8178-356FCEF36401}" srcOrd="4" destOrd="0" presId="urn:microsoft.com/office/officeart/2005/8/layout/cycle3"/>
    <dgm:cxn modelId="{94897B85-3040-4AC4-BF6C-C31A740256B6}" type="presParOf" srcId="{5717F6D7-33B1-42C9-B883-DC0EC9302135}" destId="{DF1AF457-6B7D-448D-B116-B7D286E5A94C}" srcOrd="5" destOrd="0" presId="urn:microsoft.com/office/officeart/2005/8/layout/cycle3"/>
    <dgm:cxn modelId="{91E02517-C81B-4881-B38D-47D3370ABD9E}" type="presParOf" srcId="{5717F6D7-33B1-42C9-B883-DC0EC9302135}" destId="{B466F9AA-F60C-47B5-B18D-F37F6D656673}" srcOrd="6" destOrd="0" presId="urn:microsoft.com/office/officeart/2005/8/layout/cycle3"/>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9455A2-F8E5-4C11-B03D-7608D82A5247}"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en-US"/>
        </a:p>
      </dgm:t>
    </dgm:pt>
    <dgm:pt modelId="{803D74F3-9C1F-49BD-A992-5BFE6B8FBBF6}">
      <dgm:prSet phldrT="[Text]" custT="1"/>
      <dgm:spPr/>
      <dgm:t>
        <a:bodyPr/>
        <a:lstStyle/>
        <a:p>
          <a:r>
            <a:rPr lang="en-US" sz="3200" b="1" dirty="0">
              <a:solidFill>
                <a:schemeClr val="tx2"/>
              </a:solidFill>
              <a:latin typeface="Helvetica" panose="020B0604020202020204" pitchFamily="34" charset="0"/>
              <a:cs typeface="Helvetica" panose="020B0604020202020204" pitchFamily="34" charset="0"/>
            </a:rPr>
            <a:t>Personal Beliefs</a:t>
          </a:r>
        </a:p>
      </dgm:t>
    </dgm:pt>
    <dgm:pt modelId="{111635D3-973A-4DB3-9140-C70CA10EB03F}" type="parTrans" cxnId="{A1AD1324-8115-4FBF-9BA4-5A932BF48500}">
      <dgm:prSet/>
      <dgm:spPr/>
      <dgm:t>
        <a:bodyPr/>
        <a:lstStyle/>
        <a:p>
          <a:endParaRPr lang="en-US"/>
        </a:p>
      </dgm:t>
    </dgm:pt>
    <dgm:pt modelId="{9C779C0B-FA82-4B36-8F21-8B88F24C8723}" type="sibTrans" cxnId="{A1AD1324-8115-4FBF-9BA4-5A932BF48500}">
      <dgm:prSet/>
      <dgm:spPr/>
      <dgm:t>
        <a:bodyPr/>
        <a:lstStyle/>
        <a:p>
          <a:endParaRPr lang="en-US"/>
        </a:p>
      </dgm:t>
    </dgm:pt>
    <dgm:pt modelId="{448595FD-903F-46F1-AE55-195D594BADDC}">
      <dgm:prSet phldrT="[Text]"/>
      <dgm:spPr/>
      <dgm:t>
        <a:bodyPr/>
        <a:lstStyle/>
        <a:p>
          <a:r>
            <a:rPr lang="en-US" dirty="0">
              <a:solidFill>
                <a:schemeClr val="tx2"/>
              </a:solidFill>
              <a:latin typeface="Helvetica" panose="020B0604020202020204" pitchFamily="34" charset="0"/>
              <a:cs typeface="Helvetica" panose="020B0604020202020204" pitchFamily="34" charset="0"/>
            </a:rPr>
            <a:t>Religious and Spiritual Beliefs</a:t>
          </a:r>
        </a:p>
      </dgm:t>
    </dgm:pt>
    <dgm:pt modelId="{611ED77D-8B9A-47E5-A10A-618C75D9E9FC}" type="parTrans" cxnId="{0E37C8E2-1A81-47F4-8A93-781FD5632D47}">
      <dgm:prSet/>
      <dgm:spPr/>
      <dgm:t>
        <a:bodyPr/>
        <a:lstStyle/>
        <a:p>
          <a:endParaRPr lang="en-US"/>
        </a:p>
      </dgm:t>
    </dgm:pt>
    <dgm:pt modelId="{772F1680-82E3-4E4D-AF4D-520ADC5A3E08}" type="sibTrans" cxnId="{0E37C8E2-1A81-47F4-8A93-781FD5632D47}">
      <dgm:prSet/>
      <dgm:spPr/>
      <dgm:t>
        <a:bodyPr/>
        <a:lstStyle/>
        <a:p>
          <a:endParaRPr lang="en-US"/>
        </a:p>
      </dgm:t>
    </dgm:pt>
    <dgm:pt modelId="{71719BAD-0AA2-4C1D-BE1F-4566610E0588}">
      <dgm:prSet phldrT="[Text]"/>
      <dgm:spPr/>
      <dgm:t>
        <a:bodyPr/>
        <a:lstStyle/>
        <a:p>
          <a:r>
            <a:rPr lang="en-US" dirty="0">
              <a:solidFill>
                <a:schemeClr val="tx2"/>
              </a:solidFill>
              <a:latin typeface="Helvetica" panose="020B0604020202020204" pitchFamily="34" charset="0"/>
              <a:cs typeface="Helvetica" panose="020B0604020202020204" pitchFamily="34" charset="0"/>
            </a:rPr>
            <a:t>Feelings of Comfort</a:t>
          </a:r>
        </a:p>
      </dgm:t>
    </dgm:pt>
    <dgm:pt modelId="{DD17E401-19EA-4BCC-A704-B70920EC0479}" type="parTrans" cxnId="{F8E1245A-6EAE-4FE4-9D53-76F2B9AF4C30}">
      <dgm:prSet/>
      <dgm:spPr/>
      <dgm:t>
        <a:bodyPr/>
        <a:lstStyle/>
        <a:p>
          <a:endParaRPr lang="en-US"/>
        </a:p>
      </dgm:t>
    </dgm:pt>
    <dgm:pt modelId="{C57C8A32-8FA3-4419-8954-8F21393885ED}" type="sibTrans" cxnId="{F8E1245A-6EAE-4FE4-9D53-76F2B9AF4C30}">
      <dgm:prSet/>
      <dgm:spPr/>
      <dgm:t>
        <a:bodyPr/>
        <a:lstStyle/>
        <a:p>
          <a:endParaRPr lang="en-US"/>
        </a:p>
      </dgm:t>
    </dgm:pt>
    <dgm:pt modelId="{386AADA6-65B5-4E95-A949-D4D2C7E8E4F5}">
      <dgm:prSet phldrT="[Text]" custT="1"/>
      <dgm:spPr/>
      <dgm:t>
        <a:bodyPr/>
        <a:lstStyle/>
        <a:p>
          <a:r>
            <a:rPr lang="en-US" sz="3100" b="1" dirty="0">
              <a:solidFill>
                <a:schemeClr val="tx2"/>
              </a:solidFill>
              <a:latin typeface="Helvetica" panose="020B0604020202020204" pitchFamily="34" charset="0"/>
              <a:cs typeface="Helvetica" panose="020B0604020202020204" pitchFamily="34" charset="0"/>
            </a:rPr>
            <a:t>Professional Imperative</a:t>
          </a:r>
        </a:p>
      </dgm:t>
    </dgm:pt>
    <dgm:pt modelId="{FC3DE6BB-B623-41BF-980B-7706A823534D}" type="parTrans" cxnId="{5537462A-3478-4071-8C05-C37863465D92}">
      <dgm:prSet/>
      <dgm:spPr/>
      <dgm:t>
        <a:bodyPr/>
        <a:lstStyle/>
        <a:p>
          <a:endParaRPr lang="en-US"/>
        </a:p>
      </dgm:t>
    </dgm:pt>
    <dgm:pt modelId="{22E1D7F5-915B-4271-81F6-D8C96DED1CBC}" type="sibTrans" cxnId="{5537462A-3478-4071-8C05-C37863465D92}">
      <dgm:prSet/>
      <dgm:spPr/>
      <dgm:t>
        <a:bodyPr/>
        <a:lstStyle/>
        <a:p>
          <a:endParaRPr lang="en-US"/>
        </a:p>
      </dgm:t>
    </dgm:pt>
    <dgm:pt modelId="{8BC0F5C2-1665-4A30-81E1-72F378323931}">
      <dgm:prSet phldrT="[Text]"/>
      <dgm:spPr/>
      <dgm:t>
        <a:bodyPr/>
        <a:lstStyle/>
        <a:p>
          <a:r>
            <a:rPr lang="en-US" dirty="0">
              <a:solidFill>
                <a:schemeClr val="tx2"/>
              </a:solidFill>
              <a:latin typeface="Helvetica" panose="020B0604020202020204" pitchFamily="34" charset="0"/>
              <a:cs typeface="Helvetica" panose="020B0604020202020204" pitchFamily="34" charset="0"/>
            </a:rPr>
            <a:t>Cultural Competency</a:t>
          </a:r>
        </a:p>
      </dgm:t>
    </dgm:pt>
    <dgm:pt modelId="{5EAEA5BF-5514-4E19-8378-47CAADF7E2FE}" type="parTrans" cxnId="{31640B19-E361-4867-9185-9EF94FF980C3}">
      <dgm:prSet/>
      <dgm:spPr/>
      <dgm:t>
        <a:bodyPr/>
        <a:lstStyle/>
        <a:p>
          <a:endParaRPr lang="en-US"/>
        </a:p>
      </dgm:t>
    </dgm:pt>
    <dgm:pt modelId="{C3E36638-92D2-4B22-B008-33FFAECC7B88}" type="sibTrans" cxnId="{31640B19-E361-4867-9185-9EF94FF980C3}">
      <dgm:prSet/>
      <dgm:spPr/>
      <dgm:t>
        <a:bodyPr/>
        <a:lstStyle/>
        <a:p>
          <a:endParaRPr lang="en-US"/>
        </a:p>
      </dgm:t>
    </dgm:pt>
    <dgm:pt modelId="{F8E2A5AF-570D-4583-807B-A190048F6F80}">
      <dgm:prSet phldrT="[Text]" custT="1"/>
      <dgm:spPr/>
      <dgm:t>
        <a:bodyPr/>
        <a:lstStyle/>
        <a:p>
          <a:r>
            <a:rPr lang="en-US" sz="3200" b="1" dirty="0">
              <a:solidFill>
                <a:schemeClr val="tx2"/>
              </a:solidFill>
              <a:latin typeface="Helvetica" panose="020B0604020202020204" pitchFamily="34" charset="0"/>
              <a:cs typeface="Helvetica" panose="020B0604020202020204" pitchFamily="34" charset="0"/>
            </a:rPr>
            <a:t>Cultural Values</a:t>
          </a:r>
        </a:p>
      </dgm:t>
    </dgm:pt>
    <dgm:pt modelId="{705A616C-A1A8-4D3C-B060-66BCDE6771C4}" type="parTrans" cxnId="{3D3E89EC-6574-43E5-99DB-675C893BD483}">
      <dgm:prSet/>
      <dgm:spPr/>
      <dgm:t>
        <a:bodyPr/>
        <a:lstStyle/>
        <a:p>
          <a:endParaRPr lang="en-US"/>
        </a:p>
      </dgm:t>
    </dgm:pt>
    <dgm:pt modelId="{259252D1-6551-467A-B533-81964C8FF5AE}" type="sibTrans" cxnId="{3D3E89EC-6574-43E5-99DB-675C893BD483}">
      <dgm:prSet/>
      <dgm:spPr/>
      <dgm:t>
        <a:bodyPr/>
        <a:lstStyle/>
        <a:p>
          <a:endParaRPr lang="en-US"/>
        </a:p>
      </dgm:t>
    </dgm:pt>
    <dgm:pt modelId="{8C824F32-B278-4C87-A5D8-E7B6FD726DAD}">
      <dgm:prSet phldrT="[Text]"/>
      <dgm:spPr/>
      <dgm:t>
        <a:bodyPr/>
        <a:lstStyle/>
        <a:p>
          <a:r>
            <a:rPr lang="en-US" dirty="0">
              <a:solidFill>
                <a:schemeClr val="tx2"/>
              </a:solidFill>
              <a:latin typeface="Helvetica" panose="020B0604020202020204" pitchFamily="34" charset="0"/>
              <a:cs typeface="Helvetica" panose="020B0604020202020204" pitchFamily="34" charset="0"/>
            </a:rPr>
            <a:t>Fear of Death</a:t>
          </a:r>
        </a:p>
      </dgm:t>
    </dgm:pt>
    <dgm:pt modelId="{03B474CF-97D6-4033-A2AB-531496376BA4}" type="parTrans" cxnId="{63BCD728-94B4-4313-B35C-8A48296FA9F9}">
      <dgm:prSet/>
      <dgm:spPr/>
      <dgm:t>
        <a:bodyPr/>
        <a:lstStyle/>
        <a:p>
          <a:endParaRPr lang="en-US"/>
        </a:p>
      </dgm:t>
    </dgm:pt>
    <dgm:pt modelId="{BA9D3652-BD94-42EF-8DAB-BFD52EE72D99}" type="sibTrans" cxnId="{63BCD728-94B4-4313-B35C-8A48296FA9F9}">
      <dgm:prSet/>
      <dgm:spPr/>
      <dgm:t>
        <a:bodyPr/>
        <a:lstStyle/>
        <a:p>
          <a:endParaRPr lang="en-US"/>
        </a:p>
      </dgm:t>
    </dgm:pt>
    <dgm:pt modelId="{30784F8F-707B-4B49-AA13-0599EAF87F30}">
      <dgm:prSet phldrT="[Text]"/>
      <dgm:spPr/>
      <dgm:t>
        <a:bodyPr/>
        <a:lstStyle/>
        <a:p>
          <a:r>
            <a:rPr lang="en-US" dirty="0">
              <a:solidFill>
                <a:schemeClr val="tx2"/>
              </a:solidFill>
              <a:latin typeface="Helvetica" panose="020B0604020202020204" pitchFamily="34" charset="0"/>
              <a:cs typeface="Helvetica" panose="020B0604020202020204" pitchFamily="34" charset="0"/>
            </a:rPr>
            <a:t>Death with Dignity</a:t>
          </a:r>
        </a:p>
      </dgm:t>
    </dgm:pt>
    <dgm:pt modelId="{DED8E9DC-C025-49F0-A73B-095B4D444DF8}" type="parTrans" cxnId="{C07E139F-62BF-4BF9-B376-5E6496A5C064}">
      <dgm:prSet/>
      <dgm:spPr/>
      <dgm:t>
        <a:bodyPr/>
        <a:lstStyle/>
        <a:p>
          <a:endParaRPr lang="en-US"/>
        </a:p>
      </dgm:t>
    </dgm:pt>
    <dgm:pt modelId="{305E79EF-AC01-4C96-B74F-CFB2F7EB031A}" type="sibTrans" cxnId="{C07E139F-62BF-4BF9-B376-5E6496A5C064}">
      <dgm:prSet/>
      <dgm:spPr/>
      <dgm:t>
        <a:bodyPr/>
        <a:lstStyle/>
        <a:p>
          <a:endParaRPr lang="en-US"/>
        </a:p>
      </dgm:t>
    </dgm:pt>
    <dgm:pt modelId="{38EF1090-F804-47BE-BC9B-0DE228C539EA}">
      <dgm:prSet phldrT="[Text]"/>
      <dgm:spPr/>
      <dgm:t>
        <a:bodyPr/>
        <a:lstStyle/>
        <a:p>
          <a:r>
            <a:rPr lang="en-US" dirty="0">
              <a:solidFill>
                <a:schemeClr val="tx2"/>
              </a:solidFill>
              <a:latin typeface="Helvetica" panose="020B0604020202020204" pitchFamily="34" charset="0"/>
              <a:cs typeface="Helvetica" panose="020B0604020202020204" pitchFamily="34" charset="0"/>
            </a:rPr>
            <a:t>Professional Neutrality</a:t>
          </a:r>
        </a:p>
      </dgm:t>
    </dgm:pt>
    <dgm:pt modelId="{866EF28B-35D2-42A2-B6B7-5B6EFBC4C99F}" type="parTrans" cxnId="{F568EAA7-6B20-412D-B210-1F517F1C7474}">
      <dgm:prSet/>
      <dgm:spPr/>
      <dgm:t>
        <a:bodyPr/>
        <a:lstStyle/>
        <a:p>
          <a:endParaRPr lang="en-US"/>
        </a:p>
      </dgm:t>
    </dgm:pt>
    <dgm:pt modelId="{BA56BE88-BE1A-4D60-8F07-9FC948783377}" type="sibTrans" cxnId="{F568EAA7-6B20-412D-B210-1F517F1C7474}">
      <dgm:prSet/>
      <dgm:spPr/>
      <dgm:t>
        <a:bodyPr/>
        <a:lstStyle/>
        <a:p>
          <a:endParaRPr lang="en-US"/>
        </a:p>
      </dgm:t>
    </dgm:pt>
    <dgm:pt modelId="{24BDE04C-086A-4B45-9B05-76B146A2871E}">
      <dgm:prSet phldrT="[Text]"/>
      <dgm:spPr/>
      <dgm:t>
        <a:bodyPr/>
        <a:lstStyle/>
        <a:p>
          <a:r>
            <a:rPr lang="en-US" dirty="0">
              <a:solidFill>
                <a:schemeClr val="tx2"/>
              </a:solidFill>
              <a:latin typeface="Helvetica" panose="020B0604020202020204" pitchFamily="34" charset="0"/>
              <a:cs typeface="Helvetica" panose="020B0604020202020204" pitchFamily="34" charset="0"/>
            </a:rPr>
            <a:t>Family</a:t>
          </a:r>
        </a:p>
      </dgm:t>
    </dgm:pt>
    <dgm:pt modelId="{86F5D1B1-776E-4BAB-BDD5-5F649E6E068E}" type="parTrans" cxnId="{B54B56A8-FA9B-44C4-88F5-9E4E0C60FA93}">
      <dgm:prSet/>
      <dgm:spPr/>
      <dgm:t>
        <a:bodyPr/>
        <a:lstStyle/>
        <a:p>
          <a:endParaRPr lang="en-US"/>
        </a:p>
      </dgm:t>
    </dgm:pt>
    <dgm:pt modelId="{05FDABD4-1A51-43A8-9D32-5BFDE0722F3E}" type="sibTrans" cxnId="{B54B56A8-FA9B-44C4-88F5-9E4E0C60FA93}">
      <dgm:prSet/>
      <dgm:spPr/>
      <dgm:t>
        <a:bodyPr/>
        <a:lstStyle/>
        <a:p>
          <a:endParaRPr lang="en-US"/>
        </a:p>
      </dgm:t>
    </dgm:pt>
    <dgm:pt modelId="{87CF4527-18EA-419B-A583-A82C88AD8FA5}">
      <dgm:prSet phldrT="[Text]"/>
      <dgm:spPr/>
      <dgm:t>
        <a:bodyPr/>
        <a:lstStyle/>
        <a:p>
          <a:r>
            <a:rPr lang="en-US" dirty="0">
              <a:solidFill>
                <a:schemeClr val="tx2"/>
              </a:solidFill>
              <a:latin typeface="Helvetica" panose="020B0604020202020204" pitchFamily="34" charset="0"/>
              <a:cs typeface="Helvetica" panose="020B0604020202020204" pitchFamily="34" charset="0"/>
            </a:rPr>
            <a:t>Death as a Social Taboo</a:t>
          </a:r>
        </a:p>
      </dgm:t>
    </dgm:pt>
    <dgm:pt modelId="{6860DB50-C018-4375-8FE2-80EB9CBBA11C}" type="parTrans" cxnId="{D5C7C48E-E3E7-4D68-B414-94EA36A70312}">
      <dgm:prSet/>
      <dgm:spPr/>
      <dgm:t>
        <a:bodyPr/>
        <a:lstStyle/>
        <a:p>
          <a:endParaRPr lang="en-US"/>
        </a:p>
      </dgm:t>
    </dgm:pt>
    <dgm:pt modelId="{3157268B-C4EF-4856-8D35-9AEFF5F58921}" type="sibTrans" cxnId="{D5C7C48E-E3E7-4D68-B414-94EA36A70312}">
      <dgm:prSet/>
      <dgm:spPr/>
      <dgm:t>
        <a:bodyPr/>
        <a:lstStyle/>
        <a:p>
          <a:endParaRPr lang="en-US"/>
        </a:p>
      </dgm:t>
    </dgm:pt>
    <dgm:pt modelId="{A00E3CBD-1272-401C-97ED-9D2F50BA1CE4}">
      <dgm:prSet phldrT="[Text]"/>
      <dgm:spPr/>
      <dgm:t>
        <a:bodyPr/>
        <a:lstStyle/>
        <a:p>
          <a:r>
            <a:rPr lang="en-US" dirty="0">
              <a:solidFill>
                <a:schemeClr val="tx2"/>
              </a:solidFill>
              <a:latin typeface="Helvetica" panose="020B0604020202020204" pitchFamily="34" charset="0"/>
              <a:cs typeface="Helvetica" panose="020B0604020202020204" pitchFamily="34" charset="0"/>
            </a:rPr>
            <a:t>Cultural Perceptions of Death in America</a:t>
          </a:r>
        </a:p>
      </dgm:t>
    </dgm:pt>
    <dgm:pt modelId="{0C154AB0-2D68-4CFF-B062-C9D67ECD0DF7}" type="parTrans" cxnId="{07D78279-BB00-4CBC-B98A-19FC0C8393DB}">
      <dgm:prSet/>
      <dgm:spPr/>
      <dgm:t>
        <a:bodyPr/>
        <a:lstStyle/>
        <a:p>
          <a:endParaRPr lang="en-US"/>
        </a:p>
      </dgm:t>
    </dgm:pt>
    <dgm:pt modelId="{6E66C206-0A48-4D68-8B3D-8D9BFC82199A}" type="sibTrans" cxnId="{07D78279-BB00-4CBC-B98A-19FC0C8393DB}">
      <dgm:prSet/>
      <dgm:spPr/>
      <dgm:t>
        <a:bodyPr/>
        <a:lstStyle/>
        <a:p>
          <a:endParaRPr lang="en-US"/>
        </a:p>
      </dgm:t>
    </dgm:pt>
    <dgm:pt modelId="{2FE34663-4FEC-42E9-8770-904ADCBD35C1}" type="pres">
      <dgm:prSet presAssocID="{DB9455A2-F8E5-4C11-B03D-7608D82A5247}" presName="vert0" presStyleCnt="0">
        <dgm:presLayoutVars>
          <dgm:dir/>
          <dgm:animOne val="branch"/>
          <dgm:animLvl val="lvl"/>
        </dgm:presLayoutVars>
      </dgm:prSet>
      <dgm:spPr/>
    </dgm:pt>
    <dgm:pt modelId="{9FA3EF8F-FBFD-47A3-BE7B-AD88B6018D17}" type="pres">
      <dgm:prSet presAssocID="{803D74F3-9C1F-49BD-A992-5BFE6B8FBBF6}" presName="thickLine" presStyleLbl="alignNode1" presStyleIdx="0" presStyleCnt="3"/>
      <dgm:spPr/>
    </dgm:pt>
    <dgm:pt modelId="{5F74040B-F93A-45BA-837D-78D41BEACE75}" type="pres">
      <dgm:prSet presAssocID="{803D74F3-9C1F-49BD-A992-5BFE6B8FBBF6}" presName="horz1" presStyleCnt="0"/>
      <dgm:spPr/>
    </dgm:pt>
    <dgm:pt modelId="{0E9D5494-6AB3-47CD-87AF-6A80DE239F87}" type="pres">
      <dgm:prSet presAssocID="{803D74F3-9C1F-49BD-A992-5BFE6B8FBBF6}" presName="tx1" presStyleLbl="revTx" presStyleIdx="0" presStyleCnt="12"/>
      <dgm:spPr/>
    </dgm:pt>
    <dgm:pt modelId="{63E9E9FD-FDDB-4492-AB24-0052EFEB3B97}" type="pres">
      <dgm:prSet presAssocID="{803D74F3-9C1F-49BD-A992-5BFE6B8FBBF6}" presName="vert1" presStyleCnt="0"/>
      <dgm:spPr/>
    </dgm:pt>
    <dgm:pt modelId="{A8D75069-83C0-4DC5-ABB2-D5745C48F14A}" type="pres">
      <dgm:prSet presAssocID="{448595FD-903F-46F1-AE55-195D594BADDC}" presName="vertSpace2a" presStyleCnt="0"/>
      <dgm:spPr/>
    </dgm:pt>
    <dgm:pt modelId="{3C74A2C8-F4A3-4961-A374-3A16335919EA}" type="pres">
      <dgm:prSet presAssocID="{448595FD-903F-46F1-AE55-195D594BADDC}" presName="horz2" presStyleCnt="0"/>
      <dgm:spPr/>
    </dgm:pt>
    <dgm:pt modelId="{C3E6C9FE-5D40-4F96-9A0E-DB5DF7D44CC6}" type="pres">
      <dgm:prSet presAssocID="{448595FD-903F-46F1-AE55-195D594BADDC}" presName="horzSpace2" presStyleCnt="0"/>
      <dgm:spPr/>
    </dgm:pt>
    <dgm:pt modelId="{E9AEA074-0344-496A-9CA5-F180EB386F1A}" type="pres">
      <dgm:prSet presAssocID="{448595FD-903F-46F1-AE55-195D594BADDC}" presName="tx2" presStyleLbl="revTx" presStyleIdx="1" presStyleCnt="12"/>
      <dgm:spPr/>
    </dgm:pt>
    <dgm:pt modelId="{DE202ABB-B650-40F7-92C4-B467D1F7A0E9}" type="pres">
      <dgm:prSet presAssocID="{448595FD-903F-46F1-AE55-195D594BADDC}" presName="vert2" presStyleCnt="0"/>
      <dgm:spPr/>
    </dgm:pt>
    <dgm:pt modelId="{83A904FF-B5E8-464F-B4E0-D1E81DB31606}" type="pres">
      <dgm:prSet presAssocID="{448595FD-903F-46F1-AE55-195D594BADDC}" presName="thinLine2b" presStyleLbl="callout" presStyleIdx="0" presStyleCnt="9"/>
      <dgm:spPr/>
    </dgm:pt>
    <dgm:pt modelId="{5BA36EC0-E731-4FAD-B9BE-4EB281E72EFA}" type="pres">
      <dgm:prSet presAssocID="{448595FD-903F-46F1-AE55-195D594BADDC}" presName="vertSpace2b" presStyleCnt="0"/>
      <dgm:spPr/>
    </dgm:pt>
    <dgm:pt modelId="{E035E7AA-92ED-4AB7-ABA3-0FE021DDAB39}" type="pres">
      <dgm:prSet presAssocID="{71719BAD-0AA2-4C1D-BE1F-4566610E0588}" presName="horz2" presStyleCnt="0"/>
      <dgm:spPr/>
    </dgm:pt>
    <dgm:pt modelId="{FE42854B-4275-43B6-BF90-36F7739AEE0A}" type="pres">
      <dgm:prSet presAssocID="{71719BAD-0AA2-4C1D-BE1F-4566610E0588}" presName="horzSpace2" presStyleCnt="0"/>
      <dgm:spPr/>
    </dgm:pt>
    <dgm:pt modelId="{67F6B9D6-2FBB-49CC-B1B4-EE51E5248155}" type="pres">
      <dgm:prSet presAssocID="{71719BAD-0AA2-4C1D-BE1F-4566610E0588}" presName="tx2" presStyleLbl="revTx" presStyleIdx="2" presStyleCnt="12"/>
      <dgm:spPr/>
    </dgm:pt>
    <dgm:pt modelId="{8C36F0A2-4D28-4CF2-96D1-57B6C5CF0FBB}" type="pres">
      <dgm:prSet presAssocID="{71719BAD-0AA2-4C1D-BE1F-4566610E0588}" presName="vert2" presStyleCnt="0"/>
      <dgm:spPr/>
    </dgm:pt>
    <dgm:pt modelId="{2FD7C4C1-7702-42C6-AAB7-402BF867DE5C}" type="pres">
      <dgm:prSet presAssocID="{71719BAD-0AA2-4C1D-BE1F-4566610E0588}" presName="thinLine2b" presStyleLbl="callout" presStyleIdx="1" presStyleCnt="9"/>
      <dgm:spPr/>
    </dgm:pt>
    <dgm:pt modelId="{119138A2-A8BD-42D9-8ECA-097E0E127D03}" type="pres">
      <dgm:prSet presAssocID="{71719BAD-0AA2-4C1D-BE1F-4566610E0588}" presName="vertSpace2b" presStyleCnt="0"/>
      <dgm:spPr/>
    </dgm:pt>
    <dgm:pt modelId="{CD90CCDB-A96A-4A8E-B0C3-06ADF78FDEDB}" type="pres">
      <dgm:prSet presAssocID="{8C824F32-B278-4C87-A5D8-E7B6FD726DAD}" presName="horz2" presStyleCnt="0"/>
      <dgm:spPr/>
    </dgm:pt>
    <dgm:pt modelId="{E7E6BA8E-FC44-43CA-8A6A-B11EB7622948}" type="pres">
      <dgm:prSet presAssocID="{8C824F32-B278-4C87-A5D8-E7B6FD726DAD}" presName="horzSpace2" presStyleCnt="0"/>
      <dgm:spPr/>
    </dgm:pt>
    <dgm:pt modelId="{EED5981C-6B50-436F-92DD-23524443ECB3}" type="pres">
      <dgm:prSet presAssocID="{8C824F32-B278-4C87-A5D8-E7B6FD726DAD}" presName="tx2" presStyleLbl="revTx" presStyleIdx="3" presStyleCnt="12"/>
      <dgm:spPr/>
    </dgm:pt>
    <dgm:pt modelId="{0EEB2A3A-06B2-49EE-8E7B-1BF093AAC6C4}" type="pres">
      <dgm:prSet presAssocID="{8C824F32-B278-4C87-A5D8-E7B6FD726DAD}" presName="vert2" presStyleCnt="0"/>
      <dgm:spPr/>
    </dgm:pt>
    <dgm:pt modelId="{A385AD99-BB62-4FE7-BFD4-975859F9128A}" type="pres">
      <dgm:prSet presAssocID="{8C824F32-B278-4C87-A5D8-E7B6FD726DAD}" presName="thinLine2b" presStyleLbl="callout" presStyleIdx="2" presStyleCnt="9"/>
      <dgm:spPr/>
    </dgm:pt>
    <dgm:pt modelId="{9026BFB9-8DA7-4274-9C22-1AC462433B97}" type="pres">
      <dgm:prSet presAssocID="{8C824F32-B278-4C87-A5D8-E7B6FD726DAD}" presName="vertSpace2b" presStyleCnt="0"/>
      <dgm:spPr/>
    </dgm:pt>
    <dgm:pt modelId="{7C348FA5-FFC3-409F-8C32-F95C1A1D76AD}" type="pres">
      <dgm:prSet presAssocID="{386AADA6-65B5-4E95-A949-D4D2C7E8E4F5}" presName="thickLine" presStyleLbl="alignNode1" presStyleIdx="1" presStyleCnt="3"/>
      <dgm:spPr/>
    </dgm:pt>
    <dgm:pt modelId="{81DCA56B-BC38-4877-82B6-3339983EEB40}" type="pres">
      <dgm:prSet presAssocID="{386AADA6-65B5-4E95-A949-D4D2C7E8E4F5}" presName="horz1" presStyleCnt="0"/>
      <dgm:spPr/>
    </dgm:pt>
    <dgm:pt modelId="{28B0B93C-2FDD-4651-80FA-59CA6AD7700E}" type="pres">
      <dgm:prSet presAssocID="{386AADA6-65B5-4E95-A949-D4D2C7E8E4F5}" presName="tx1" presStyleLbl="revTx" presStyleIdx="4" presStyleCnt="12"/>
      <dgm:spPr/>
    </dgm:pt>
    <dgm:pt modelId="{1D4812E1-3E9D-4F54-9143-C7423D557650}" type="pres">
      <dgm:prSet presAssocID="{386AADA6-65B5-4E95-A949-D4D2C7E8E4F5}" presName="vert1" presStyleCnt="0"/>
      <dgm:spPr/>
    </dgm:pt>
    <dgm:pt modelId="{5EFAB606-2942-44AA-9B56-FCDC947C125C}" type="pres">
      <dgm:prSet presAssocID="{8BC0F5C2-1665-4A30-81E1-72F378323931}" presName="vertSpace2a" presStyleCnt="0"/>
      <dgm:spPr/>
    </dgm:pt>
    <dgm:pt modelId="{0C0D10B9-AA96-4AAB-90F5-127617475086}" type="pres">
      <dgm:prSet presAssocID="{8BC0F5C2-1665-4A30-81E1-72F378323931}" presName="horz2" presStyleCnt="0"/>
      <dgm:spPr/>
    </dgm:pt>
    <dgm:pt modelId="{DD09B43D-360E-4722-948C-00692856E245}" type="pres">
      <dgm:prSet presAssocID="{8BC0F5C2-1665-4A30-81E1-72F378323931}" presName="horzSpace2" presStyleCnt="0"/>
      <dgm:spPr/>
    </dgm:pt>
    <dgm:pt modelId="{62232AEB-FFC6-4A93-8AFE-43772F074DE0}" type="pres">
      <dgm:prSet presAssocID="{8BC0F5C2-1665-4A30-81E1-72F378323931}" presName="tx2" presStyleLbl="revTx" presStyleIdx="5" presStyleCnt="12"/>
      <dgm:spPr/>
    </dgm:pt>
    <dgm:pt modelId="{2668C7B5-0E2A-49DA-B6F1-F1B80E0A1B0E}" type="pres">
      <dgm:prSet presAssocID="{8BC0F5C2-1665-4A30-81E1-72F378323931}" presName="vert2" presStyleCnt="0"/>
      <dgm:spPr/>
    </dgm:pt>
    <dgm:pt modelId="{AB685D5B-B7F0-4C80-82A0-DF5BB5E73725}" type="pres">
      <dgm:prSet presAssocID="{8BC0F5C2-1665-4A30-81E1-72F378323931}" presName="thinLine2b" presStyleLbl="callout" presStyleIdx="3" presStyleCnt="9"/>
      <dgm:spPr/>
    </dgm:pt>
    <dgm:pt modelId="{6FEFF736-48E3-4246-BE8C-057288755C5B}" type="pres">
      <dgm:prSet presAssocID="{8BC0F5C2-1665-4A30-81E1-72F378323931}" presName="vertSpace2b" presStyleCnt="0"/>
      <dgm:spPr/>
    </dgm:pt>
    <dgm:pt modelId="{75C45225-9E7D-46B2-B14E-E9C229257CD8}" type="pres">
      <dgm:prSet presAssocID="{30784F8F-707B-4B49-AA13-0599EAF87F30}" presName="horz2" presStyleCnt="0"/>
      <dgm:spPr/>
    </dgm:pt>
    <dgm:pt modelId="{AAFF9DB5-9A8A-438A-9D2B-AEFCDFDF8FDC}" type="pres">
      <dgm:prSet presAssocID="{30784F8F-707B-4B49-AA13-0599EAF87F30}" presName="horzSpace2" presStyleCnt="0"/>
      <dgm:spPr/>
    </dgm:pt>
    <dgm:pt modelId="{3A41119C-D958-4838-955A-A6032269FA49}" type="pres">
      <dgm:prSet presAssocID="{30784F8F-707B-4B49-AA13-0599EAF87F30}" presName="tx2" presStyleLbl="revTx" presStyleIdx="6" presStyleCnt="12"/>
      <dgm:spPr/>
    </dgm:pt>
    <dgm:pt modelId="{F6A4683E-212C-46B5-80D7-5254E4224EC9}" type="pres">
      <dgm:prSet presAssocID="{30784F8F-707B-4B49-AA13-0599EAF87F30}" presName="vert2" presStyleCnt="0"/>
      <dgm:spPr/>
    </dgm:pt>
    <dgm:pt modelId="{1674747F-BC07-4B86-BD85-5E6C5A6EF3E6}" type="pres">
      <dgm:prSet presAssocID="{30784F8F-707B-4B49-AA13-0599EAF87F30}" presName="thinLine2b" presStyleLbl="callout" presStyleIdx="4" presStyleCnt="9"/>
      <dgm:spPr/>
    </dgm:pt>
    <dgm:pt modelId="{D6AB7DBC-DEF4-455E-B838-8A16CCECF417}" type="pres">
      <dgm:prSet presAssocID="{30784F8F-707B-4B49-AA13-0599EAF87F30}" presName="vertSpace2b" presStyleCnt="0"/>
      <dgm:spPr/>
    </dgm:pt>
    <dgm:pt modelId="{6CD10870-2E0E-4DD4-9049-36160E63E00E}" type="pres">
      <dgm:prSet presAssocID="{38EF1090-F804-47BE-BC9B-0DE228C539EA}" presName="horz2" presStyleCnt="0"/>
      <dgm:spPr/>
    </dgm:pt>
    <dgm:pt modelId="{723D542E-66F8-469C-AB89-F91A630DC619}" type="pres">
      <dgm:prSet presAssocID="{38EF1090-F804-47BE-BC9B-0DE228C539EA}" presName="horzSpace2" presStyleCnt="0"/>
      <dgm:spPr/>
    </dgm:pt>
    <dgm:pt modelId="{D6D8CAA0-F1DD-4652-A2B6-EC393F1008C3}" type="pres">
      <dgm:prSet presAssocID="{38EF1090-F804-47BE-BC9B-0DE228C539EA}" presName="tx2" presStyleLbl="revTx" presStyleIdx="7" presStyleCnt="12"/>
      <dgm:spPr/>
    </dgm:pt>
    <dgm:pt modelId="{896D4465-C120-4088-A9DB-8788A5B19104}" type="pres">
      <dgm:prSet presAssocID="{38EF1090-F804-47BE-BC9B-0DE228C539EA}" presName="vert2" presStyleCnt="0"/>
      <dgm:spPr/>
    </dgm:pt>
    <dgm:pt modelId="{82EFA311-E0A3-47B5-B057-37FF40468DF7}" type="pres">
      <dgm:prSet presAssocID="{38EF1090-F804-47BE-BC9B-0DE228C539EA}" presName="thinLine2b" presStyleLbl="callout" presStyleIdx="5" presStyleCnt="9"/>
      <dgm:spPr/>
    </dgm:pt>
    <dgm:pt modelId="{D101FD1D-65CE-4A1B-AE08-AE464354AB48}" type="pres">
      <dgm:prSet presAssocID="{38EF1090-F804-47BE-BC9B-0DE228C539EA}" presName="vertSpace2b" presStyleCnt="0"/>
      <dgm:spPr/>
    </dgm:pt>
    <dgm:pt modelId="{D23C123D-27C9-4526-8F8D-EBEB234D323D}" type="pres">
      <dgm:prSet presAssocID="{F8E2A5AF-570D-4583-807B-A190048F6F80}" presName="thickLine" presStyleLbl="alignNode1" presStyleIdx="2" presStyleCnt="3"/>
      <dgm:spPr/>
    </dgm:pt>
    <dgm:pt modelId="{4310C971-EE10-4696-B423-9D02D0DD020F}" type="pres">
      <dgm:prSet presAssocID="{F8E2A5AF-570D-4583-807B-A190048F6F80}" presName="horz1" presStyleCnt="0"/>
      <dgm:spPr/>
    </dgm:pt>
    <dgm:pt modelId="{8FF81A1A-DBA8-4666-A08A-EC12BADE0EFD}" type="pres">
      <dgm:prSet presAssocID="{F8E2A5AF-570D-4583-807B-A190048F6F80}" presName="tx1" presStyleLbl="revTx" presStyleIdx="8" presStyleCnt="12"/>
      <dgm:spPr/>
    </dgm:pt>
    <dgm:pt modelId="{05DA92FC-FD47-4704-9607-6C3FBA0073A7}" type="pres">
      <dgm:prSet presAssocID="{F8E2A5AF-570D-4583-807B-A190048F6F80}" presName="vert1" presStyleCnt="0"/>
      <dgm:spPr/>
    </dgm:pt>
    <dgm:pt modelId="{E5823B14-0F22-4D4D-A323-C78C2361B5C5}" type="pres">
      <dgm:prSet presAssocID="{24BDE04C-086A-4B45-9B05-76B146A2871E}" presName="vertSpace2a" presStyleCnt="0"/>
      <dgm:spPr/>
    </dgm:pt>
    <dgm:pt modelId="{7B545053-FD14-4368-8842-37E015578A59}" type="pres">
      <dgm:prSet presAssocID="{24BDE04C-086A-4B45-9B05-76B146A2871E}" presName="horz2" presStyleCnt="0"/>
      <dgm:spPr/>
    </dgm:pt>
    <dgm:pt modelId="{15F2F71A-F83B-4C13-8B41-2A5DD513867E}" type="pres">
      <dgm:prSet presAssocID="{24BDE04C-086A-4B45-9B05-76B146A2871E}" presName="horzSpace2" presStyleCnt="0"/>
      <dgm:spPr/>
    </dgm:pt>
    <dgm:pt modelId="{53126EA9-9BE9-4E62-96C6-F1CE085DC4D7}" type="pres">
      <dgm:prSet presAssocID="{24BDE04C-086A-4B45-9B05-76B146A2871E}" presName="tx2" presStyleLbl="revTx" presStyleIdx="9" presStyleCnt="12"/>
      <dgm:spPr/>
    </dgm:pt>
    <dgm:pt modelId="{5FC01CA1-17BF-451D-966A-3EBD3CCD401A}" type="pres">
      <dgm:prSet presAssocID="{24BDE04C-086A-4B45-9B05-76B146A2871E}" presName="vert2" presStyleCnt="0"/>
      <dgm:spPr/>
    </dgm:pt>
    <dgm:pt modelId="{D70A65F2-7274-44CC-8D59-2C4F9DD6AC1B}" type="pres">
      <dgm:prSet presAssocID="{24BDE04C-086A-4B45-9B05-76B146A2871E}" presName="thinLine2b" presStyleLbl="callout" presStyleIdx="6" presStyleCnt="9"/>
      <dgm:spPr/>
    </dgm:pt>
    <dgm:pt modelId="{1AFB17A4-47D8-4AA1-80FC-F7A070B4D81C}" type="pres">
      <dgm:prSet presAssocID="{24BDE04C-086A-4B45-9B05-76B146A2871E}" presName="vertSpace2b" presStyleCnt="0"/>
      <dgm:spPr/>
    </dgm:pt>
    <dgm:pt modelId="{FD32EE9C-6016-4A38-81EE-7F91D5BF141E}" type="pres">
      <dgm:prSet presAssocID="{87CF4527-18EA-419B-A583-A82C88AD8FA5}" presName="horz2" presStyleCnt="0"/>
      <dgm:spPr/>
    </dgm:pt>
    <dgm:pt modelId="{B3C3A8C4-51B6-4452-8C21-F531E25DEECA}" type="pres">
      <dgm:prSet presAssocID="{87CF4527-18EA-419B-A583-A82C88AD8FA5}" presName="horzSpace2" presStyleCnt="0"/>
      <dgm:spPr/>
    </dgm:pt>
    <dgm:pt modelId="{8D20B3C1-B647-4463-8D66-5FA0B878AE3A}" type="pres">
      <dgm:prSet presAssocID="{87CF4527-18EA-419B-A583-A82C88AD8FA5}" presName="tx2" presStyleLbl="revTx" presStyleIdx="10" presStyleCnt="12"/>
      <dgm:spPr/>
    </dgm:pt>
    <dgm:pt modelId="{691EF079-276D-46A4-B453-1B7AAF2D68B5}" type="pres">
      <dgm:prSet presAssocID="{87CF4527-18EA-419B-A583-A82C88AD8FA5}" presName="vert2" presStyleCnt="0"/>
      <dgm:spPr/>
    </dgm:pt>
    <dgm:pt modelId="{1025D767-82CA-484A-AA53-383B85C1A492}" type="pres">
      <dgm:prSet presAssocID="{87CF4527-18EA-419B-A583-A82C88AD8FA5}" presName="thinLine2b" presStyleLbl="callout" presStyleIdx="7" presStyleCnt="9"/>
      <dgm:spPr/>
    </dgm:pt>
    <dgm:pt modelId="{E5090335-C4A4-4B36-A450-306B4571177D}" type="pres">
      <dgm:prSet presAssocID="{87CF4527-18EA-419B-A583-A82C88AD8FA5}" presName="vertSpace2b" presStyleCnt="0"/>
      <dgm:spPr/>
    </dgm:pt>
    <dgm:pt modelId="{552EF0CB-EC11-421C-B70E-B24810A3E819}" type="pres">
      <dgm:prSet presAssocID="{A00E3CBD-1272-401C-97ED-9D2F50BA1CE4}" presName="horz2" presStyleCnt="0"/>
      <dgm:spPr/>
    </dgm:pt>
    <dgm:pt modelId="{F0382DCF-F4DB-47F9-B5EA-46793B5E26E7}" type="pres">
      <dgm:prSet presAssocID="{A00E3CBD-1272-401C-97ED-9D2F50BA1CE4}" presName="horzSpace2" presStyleCnt="0"/>
      <dgm:spPr/>
    </dgm:pt>
    <dgm:pt modelId="{005E4BF4-F88C-4452-9DF3-5751F2346E8A}" type="pres">
      <dgm:prSet presAssocID="{A00E3CBD-1272-401C-97ED-9D2F50BA1CE4}" presName="tx2" presStyleLbl="revTx" presStyleIdx="11" presStyleCnt="12"/>
      <dgm:spPr/>
    </dgm:pt>
    <dgm:pt modelId="{C598BC0F-F3CF-4777-BE70-A750062FD93F}" type="pres">
      <dgm:prSet presAssocID="{A00E3CBD-1272-401C-97ED-9D2F50BA1CE4}" presName="vert2" presStyleCnt="0"/>
      <dgm:spPr/>
    </dgm:pt>
    <dgm:pt modelId="{8BB98B17-4906-46C9-8DEF-32D31E2AC78D}" type="pres">
      <dgm:prSet presAssocID="{A00E3CBD-1272-401C-97ED-9D2F50BA1CE4}" presName="thinLine2b" presStyleLbl="callout" presStyleIdx="8" presStyleCnt="9"/>
      <dgm:spPr/>
    </dgm:pt>
    <dgm:pt modelId="{0BEAAFDF-D334-489A-A951-F06EB8C8DD20}" type="pres">
      <dgm:prSet presAssocID="{A00E3CBD-1272-401C-97ED-9D2F50BA1CE4}" presName="vertSpace2b" presStyleCnt="0"/>
      <dgm:spPr/>
    </dgm:pt>
  </dgm:ptLst>
  <dgm:cxnLst>
    <dgm:cxn modelId="{31640B19-E361-4867-9185-9EF94FF980C3}" srcId="{386AADA6-65B5-4E95-A949-D4D2C7E8E4F5}" destId="{8BC0F5C2-1665-4A30-81E1-72F378323931}" srcOrd="0" destOrd="0" parTransId="{5EAEA5BF-5514-4E19-8378-47CAADF7E2FE}" sibTransId="{C3E36638-92D2-4B22-B008-33FFAECC7B88}"/>
    <dgm:cxn modelId="{65707E19-9DCF-42DE-862D-659560718230}" type="presOf" srcId="{DB9455A2-F8E5-4C11-B03D-7608D82A5247}" destId="{2FE34663-4FEC-42E9-8770-904ADCBD35C1}" srcOrd="0" destOrd="0" presId="urn:microsoft.com/office/officeart/2008/layout/LinedList"/>
    <dgm:cxn modelId="{A1AD1324-8115-4FBF-9BA4-5A932BF48500}" srcId="{DB9455A2-F8E5-4C11-B03D-7608D82A5247}" destId="{803D74F3-9C1F-49BD-A992-5BFE6B8FBBF6}" srcOrd="0" destOrd="0" parTransId="{111635D3-973A-4DB3-9140-C70CA10EB03F}" sibTransId="{9C779C0B-FA82-4B36-8F21-8B88F24C8723}"/>
    <dgm:cxn modelId="{63BCD728-94B4-4313-B35C-8A48296FA9F9}" srcId="{803D74F3-9C1F-49BD-A992-5BFE6B8FBBF6}" destId="{8C824F32-B278-4C87-A5D8-E7B6FD726DAD}" srcOrd="2" destOrd="0" parTransId="{03B474CF-97D6-4033-A2AB-531496376BA4}" sibTransId="{BA9D3652-BD94-42EF-8DAB-BFD52EE72D99}"/>
    <dgm:cxn modelId="{5537462A-3478-4071-8C05-C37863465D92}" srcId="{DB9455A2-F8E5-4C11-B03D-7608D82A5247}" destId="{386AADA6-65B5-4E95-A949-D4D2C7E8E4F5}" srcOrd="1" destOrd="0" parTransId="{FC3DE6BB-B623-41BF-980B-7706A823534D}" sibTransId="{22E1D7F5-915B-4271-81F6-D8C96DED1CBC}"/>
    <dgm:cxn modelId="{39ADB05B-A70E-49A1-83FC-C644157446E3}" type="presOf" srcId="{8BC0F5C2-1665-4A30-81E1-72F378323931}" destId="{62232AEB-FFC6-4A93-8AFE-43772F074DE0}" srcOrd="0" destOrd="0" presId="urn:microsoft.com/office/officeart/2008/layout/LinedList"/>
    <dgm:cxn modelId="{C91FC65F-642F-4C79-8060-9CF5EC1DAC1B}" type="presOf" srcId="{448595FD-903F-46F1-AE55-195D594BADDC}" destId="{E9AEA074-0344-496A-9CA5-F180EB386F1A}" srcOrd="0" destOrd="0" presId="urn:microsoft.com/office/officeart/2008/layout/LinedList"/>
    <dgm:cxn modelId="{E8B4E568-63F8-4078-8E91-78BBAA063823}" type="presOf" srcId="{F8E2A5AF-570D-4583-807B-A190048F6F80}" destId="{8FF81A1A-DBA8-4666-A08A-EC12BADE0EFD}" srcOrd="0" destOrd="0" presId="urn:microsoft.com/office/officeart/2008/layout/LinedList"/>
    <dgm:cxn modelId="{C655416A-FDD4-49D1-9697-FBD9B7A66191}" type="presOf" srcId="{A00E3CBD-1272-401C-97ED-9D2F50BA1CE4}" destId="{005E4BF4-F88C-4452-9DF3-5751F2346E8A}" srcOrd="0" destOrd="0" presId="urn:microsoft.com/office/officeart/2008/layout/LinedList"/>
    <dgm:cxn modelId="{5E78486C-47B2-4650-99CB-53CF29F0C406}" type="presOf" srcId="{24BDE04C-086A-4B45-9B05-76B146A2871E}" destId="{53126EA9-9BE9-4E62-96C6-F1CE085DC4D7}" srcOrd="0" destOrd="0" presId="urn:microsoft.com/office/officeart/2008/layout/LinedList"/>
    <dgm:cxn modelId="{FD891D6D-03F5-482B-B8B3-C844BE674C7D}" type="presOf" srcId="{87CF4527-18EA-419B-A583-A82C88AD8FA5}" destId="{8D20B3C1-B647-4463-8D66-5FA0B878AE3A}" srcOrd="0" destOrd="0" presId="urn:microsoft.com/office/officeart/2008/layout/LinedList"/>
    <dgm:cxn modelId="{C65D1158-14B1-4CC5-B6D8-85E998642046}" type="presOf" srcId="{8C824F32-B278-4C87-A5D8-E7B6FD726DAD}" destId="{EED5981C-6B50-436F-92DD-23524443ECB3}" srcOrd="0" destOrd="0" presId="urn:microsoft.com/office/officeart/2008/layout/LinedList"/>
    <dgm:cxn modelId="{07D78279-BB00-4CBC-B98A-19FC0C8393DB}" srcId="{F8E2A5AF-570D-4583-807B-A190048F6F80}" destId="{A00E3CBD-1272-401C-97ED-9D2F50BA1CE4}" srcOrd="2" destOrd="0" parTransId="{0C154AB0-2D68-4CFF-B062-C9D67ECD0DF7}" sibTransId="{6E66C206-0A48-4D68-8B3D-8D9BFC82199A}"/>
    <dgm:cxn modelId="{F8E1245A-6EAE-4FE4-9D53-76F2B9AF4C30}" srcId="{803D74F3-9C1F-49BD-A992-5BFE6B8FBBF6}" destId="{71719BAD-0AA2-4C1D-BE1F-4566610E0588}" srcOrd="1" destOrd="0" parTransId="{DD17E401-19EA-4BCC-A704-B70920EC0479}" sibTransId="{C57C8A32-8FA3-4419-8954-8F21393885ED}"/>
    <dgm:cxn modelId="{D5C7C48E-E3E7-4D68-B414-94EA36A70312}" srcId="{F8E2A5AF-570D-4583-807B-A190048F6F80}" destId="{87CF4527-18EA-419B-A583-A82C88AD8FA5}" srcOrd="1" destOrd="0" parTransId="{6860DB50-C018-4375-8FE2-80EB9CBBA11C}" sibTransId="{3157268B-C4EF-4856-8D35-9AEFF5F58921}"/>
    <dgm:cxn modelId="{247CF19C-CC2D-41B6-8D40-7EBF6E661E95}" type="presOf" srcId="{386AADA6-65B5-4E95-A949-D4D2C7E8E4F5}" destId="{28B0B93C-2FDD-4651-80FA-59CA6AD7700E}" srcOrd="0" destOrd="0" presId="urn:microsoft.com/office/officeart/2008/layout/LinedList"/>
    <dgm:cxn modelId="{C07E139F-62BF-4BF9-B376-5E6496A5C064}" srcId="{386AADA6-65B5-4E95-A949-D4D2C7E8E4F5}" destId="{30784F8F-707B-4B49-AA13-0599EAF87F30}" srcOrd="1" destOrd="0" parTransId="{DED8E9DC-C025-49F0-A73B-095B4D444DF8}" sibTransId="{305E79EF-AC01-4C96-B74F-CFB2F7EB031A}"/>
    <dgm:cxn modelId="{F568EAA7-6B20-412D-B210-1F517F1C7474}" srcId="{386AADA6-65B5-4E95-A949-D4D2C7E8E4F5}" destId="{38EF1090-F804-47BE-BC9B-0DE228C539EA}" srcOrd="2" destOrd="0" parTransId="{866EF28B-35D2-42A2-B6B7-5B6EFBC4C99F}" sibTransId="{BA56BE88-BE1A-4D60-8F07-9FC948783377}"/>
    <dgm:cxn modelId="{B54B56A8-FA9B-44C4-88F5-9E4E0C60FA93}" srcId="{F8E2A5AF-570D-4583-807B-A190048F6F80}" destId="{24BDE04C-086A-4B45-9B05-76B146A2871E}" srcOrd="0" destOrd="0" parTransId="{86F5D1B1-776E-4BAB-BDD5-5F649E6E068E}" sibTransId="{05FDABD4-1A51-43A8-9D32-5BFDE0722F3E}"/>
    <dgm:cxn modelId="{348D14D1-05C4-4279-BFE8-873C992919DC}" type="presOf" srcId="{38EF1090-F804-47BE-BC9B-0DE228C539EA}" destId="{D6D8CAA0-F1DD-4652-A2B6-EC393F1008C3}" srcOrd="0" destOrd="0" presId="urn:microsoft.com/office/officeart/2008/layout/LinedList"/>
    <dgm:cxn modelId="{1E2629DB-C21E-46E4-B79C-6FE3A32115D1}" type="presOf" srcId="{30784F8F-707B-4B49-AA13-0599EAF87F30}" destId="{3A41119C-D958-4838-955A-A6032269FA49}" srcOrd="0" destOrd="0" presId="urn:microsoft.com/office/officeart/2008/layout/LinedList"/>
    <dgm:cxn modelId="{0E37C8E2-1A81-47F4-8A93-781FD5632D47}" srcId="{803D74F3-9C1F-49BD-A992-5BFE6B8FBBF6}" destId="{448595FD-903F-46F1-AE55-195D594BADDC}" srcOrd="0" destOrd="0" parTransId="{611ED77D-8B9A-47E5-A10A-618C75D9E9FC}" sibTransId="{772F1680-82E3-4E4D-AF4D-520ADC5A3E08}"/>
    <dgm:cxn modelId="{CBC88FE4-C42D-49E1-879C-43B104ED5CC0}" type="presOf" srcId="{71719BAD-0AA2-4C1D-BE1F-4566610E0588}" destId="{67F6B9D6-2FBB-49CC-B1B4-EE51E5248155}" srcOrd="0" destOrd="0" presId="urn:microsoft.com/office/officeart/2008/layout/LinedList"/>
    <dgm:cxn modelId="{3D3E89EC-6574-43E5-99DB-675C893BD483}" srcId="{DB9455A2-F8E5-4C11-B03D-7608D82A5247}" destId="{F8E2A5AF-570D-4583-807B-A190048F6F80}" srcOrd="2" destOrd="0" parTransId="{705A616C-A1A8-4D3C-B060-66BCDE6771C4}" sibTransId="{259252D1-6551-467A-B533-81964C8FF5AE}"/>
    <dgm:cxn modelId="{15076CF5-E078-4740-B05F-9E26851EDC9F}" type="presOf" srcId="{803D74F3-9C1F-49BD-A992-5BFE6B8FBBF6}" destId="{0E9D5494-6AB3-47CD-87AF-6A80DE239F87}" srcOrd="0" destOrd="0" presId="urn:microsoft.com/office/officeart/2008/layout/LinedList"/>
    <dgm:cxn modelId="{45A205DE-FD85-4119-B1CF-87D78E095595}" type="presParOf" srcId="{2FE34663-4FEC-42E9-8770-904ADCBD35C1}" destId="{9FA3EF8F-FBFD-47A3-BE7B-AD88B6018D17}" srcOrd="0" destOrd="0" presId="urn:microsoft.com/office/officeart/2008/layout/LinedList"/>
    <dgm:cxn modelId="{87DECC34-5C86-42E8-B5A6-4E38E4DE8549}" type="presParOf" srcId="{2FE34663-4FEC-42E9-8770-904ADCBD35C1}" destId="{5F74040B-F93A-45BA-837D-78D41BEACE75}" srcOrd="1" destOrd="0" presId="urn:microsoft.com/office/officeart/2008/layout/LinedList"/>
    <dgm:cxn modelId="{23E8ABD4-9F98-4512-B234-E2B5E8B2C34C}" type="presParOf" srcId="{5F74040B-F93A-45BA-837D-78D41BEACE75}" destId="{0E9D5494-6AB3-47CD-87AF-6A80DE239F87}" srcOrd="0" destOrd="0" presId="urn:microsoft.com/office/officeart/2008/layout/LinedList"/>
    <dgm:cxn modelId="{B3C3C705-7B32-4369-A42E-D283BAFAA258}" type="presParOf" srcId="{5F74040B-F93A-45BA-837D-78D41BEACE75}" destId="{63E9E9FD-FDDB-4492-AB24-0052EFEB3B97}" srcOrd="1" destOrd="0" presId="urn:microsoft.com/office/officeart/2008/layout/LinedList"/>
    <dgm:cxn modelId="{EB792EF5-CED4-45A7-96AE-A3E361D101DA}" type="presParOf" srcId="{63E9E9FD-FDDB-4492-AB24-0052EFEB3B97}" destId="{A8D75069-83C0-4DC5-ABB2-D5745C48F14A}" srcOrd="0" destOrd="0" presId="urn:microsoft.com/office/officeart/2008/layout/LinedList"/>
    <dgm:cxn modelId="{7E679D82-44DC-4156-B1CF-8C0BCE381897}" type="presParOf" srcId="{63E9E9FD-FDDB-4492-AB24-0052EFEB3B97}" destId="{3C74A2C8-F4A3-4961-A374-3A16335919EA}" srcOrd="1" destOrd="0" presId="urn:microsoft.com/office/officeart/2008/layout/LinedList"/>
    <dgm:cxn modelId="{13A151A3-6DB2-4C8C-BB34-C6B9AD52FB85}" type="presParOf" srcId="{3C74A2C8-F4A3-4961-A374-3A16335919EA}" destId="{C3E6C9FE-5D40-4F96-9A0E-DB5DF7D44CC6}" srcOrd="0" destOrd="0" presId="urn:microsoft.com/office/officeart/2008/layout/LinedList"/>
    <dgm:cxn modelId="{AD475747-3159-43EF-9E0D-909A63B877C7}" type="presParOf" srcId="{3C74A2C8-F4A3-4961-A374-3A16335919EA}" destId="{E9AEA074-0344-496A-9CA5-F180EB386F1A}" srcOrd="1" destOrd="0" presId="urn:microsoft.com/office/officeart/2008/layout/LinedList"/>
    <dgm:cxn modelId="{1F44CAE4-5213-481D-93A2-64D62F84D8E0}" type="presParOf" srcId="{3C74A2C8-F4A3-4961-A374-3A16335919EA}" destId="{DE202ABB-B650-40F7-92C4-B467D1F7A0E9}" srcOrd="2" destOrd="0" presId="urn:microsoft.com/office/officeart/2008/layout/LinedList"/>
    <dgm:cxn modelId="{A2764F64-A549-47FA-9739-8F115D6B94C7}" type="presParOf" srcId="{63E9E9FD-FDDB-4492-AB24-0052EFEB3B97}" destId="{83A904FF-B5E8-464F-B4E0-D1E81DB31606}" srcOrd="2" destOrd="0" presId="urn:microsoft.com/office/officeart/2008/layout/LinedList"/>
    <dgm:cxn modelId="{566227C6-0EEE-41CA-AC3B-4DC80DBB67A9}" type="presParOf" srcId="{63E9E9FD-FDDB-4492-AB24-0052EFEB3B97}" destId="{5BA36EC0-E731-4FAD-B9BE-4EB281E72EFA}" srcOrd="3" destOrd="0" presId="urn:microsoft.com/office/officeart/2008/layout/LinedList"/>
    <dgm:cxn modelId="{0C0C603A-24DD-4C01-8134-35CF0DEA2AAF}" type="presParOf" srcId="{63E9E9FD-FDDB-4492-AB24-0052EFEB3B97}" destId="{E035E7AA-92ED-4AB7-ABA3-0FE021DDAB39}" srcOrd="4" destOrd="0" presId="urn:microsoft.com/office/officeart/2008/layout/LinedList"/>
    <dgm:cxn modelId="{14D85D0E-7309-426D-91EC-8829926BFA3A}" type="presParOf" srcId="{E035E7AA-92ED-4AB7-ABA3-0FE021DDAB39}" destId="{FE42854B-4275-43B6-BF90-36F7739AEE0A}" srcOrd="0" destOrd="0" presId="urn:microsoft.com/office/officeart/2008/layout/LinedList"/>
    <dgm:cxn modelId="{00BC350D-3D31-4EE2-86D3-3807881FDC94}" type="presParOf" srcId="{E035E7AA-92ED-4AB7-ABA3-0FE021DDAB39}" destId="{67F6B9D6-2FBB-49CC-B1B4-EE51E5248155}" srcOrd="1" destOrd="0" presId="urn:microsoft.com/office/officeart/2008/layout/LinedList"/>
    <dgm:cxn modelId="{BDCE7BC8-2AA0-4F00-BD4F-0663D8575FDC}" type="presParOf" srcId="{E035E7AA-92ED-4AB7-ABA3-0FE021DDAB39}" destId="{8C36F0A2-4D28-4CF2-96D1-57B6C5CF0FBB}" srcOrd="2" destOrd="0" presId="urn:microsoft.com/office/officeart/2008/layout/LinedList"/>
    <dgm:cxn modelId="{1DF79BB1-02EF-41B7-B3D9-D3D53DB119BD}" type="presParOf" srcId="{63E9E9FD-FDDB-4492-AB24-0052EFEB3B97}" destId="{2FD7C4C1-7702-42C6-AAB7-402BF867DE5C}" srcOrd="5" destOrd="0" presId="urn:microsoft.com/office/officeart/2008/layout/LinedList"/>
    <dgm:cxn modelId="{B7893EE7-0224-48D6-8F04-72E1B79A3C38}" type="presParOf" srcId="{63E9E9FD-FDDB-4492-AB24-0052EFEB3B97}" destId="{119138A2-A8BD-42D9-8ECA-097E0E127D03}" srcOrd="6" destOrd="0" presId="urn:microsoft.com/office/officeart/2008/layout/LinedList"/>
    <dgm:cxn modelId="{315B06B4-D0DE-481C-912B-19832AA9A915}" type="presParOf" srcId="{63E9E9FD-FDDB-4492-AB24-0052EFEB3B97}" destId="{CD90CCDB-A96A-4A8E-B0C3-06ADF78FDEDB}" srcOrd="7" destOrd="0" presId="urn:microsoft.com/office/officeart/2008/layout/LinedList"/>
    <dgm:cxn modelId="{647DA9A3-FD74-45CB-AC6A-AB5FA77B189F}" type="presParOf" srcId="{CD90CCDB-A96A-4A8E-B0C3-06ADF78FDEDB}" destId="{E7E6BA8E-FC44-43CA-8A6A-B11EB7622948}" srcOrd="0" destOrd="0" presId="urn:microsoft.com/office/officeart/2008/layout/LinedList"/>
    <dgm:cxn modelId="{6BB3680F-BCBC-4254-9F24-36F0989797A0}" type="presParOf" srcId="{CD90CCDB-A96A-4A8E-B0C3-06ADF78FDEDB}" destId="{EED5981C-6B50-436F-92DD-23524443ECB3}" srcOrd="1" destOrd="0" presId="urn:microsoft.com/office/officeart/2008/layout/LinedList"/>
    <dgm:cxn modelId="{7A7F6E0D-EE6F-4CD9-B96C-E0FE822B47A0}" type="presParOf" srcId="{CD90CCDB-A96A-4A8E-B0C3-06ADF78FDEDB}" destId="{0EEB2A3A-06B2-49EE-8E7B-1BF093AAC6C4}" srcOrd="2" destOrd="0" presId="urn:microsoft.com/office/officeart/2008/layout/LinedList"/>
    <dgm:cxn modelId="{E4F4B0E7-B910-403C-B4BB-7DF8A5D2CF94}" type="presParOf" srcId="{63E9E9FD-FDDB-4492-AB24-0052EFEB3B97}" destId="{A385AD99-BB62-4FE7-BFD4-975859F9128A}" srcOrd="8" destOrd="0" presId="urn:microsoft.com/office/officeart/2008/layout/LinedList"/>
    <dgm:cxn modelId="{176D28C6-D3F1-4A5F-926A-DEEA62C05825}" type="presParOf" srcId="{63E9E9FD-FDDB-4492-AB24-0052EFEB3B97}" destId="{9026BFB9-8DA7-4274-9C22-1AC462433B97}" srcOrd="9" destOrd="0" presId="urn:microsoft.com/office/officeart/2008/layout/LinedList"/>
    <dgm:cxn modelId="{1DB37FAA-E6F9-4BA1-9D9E-8633AC314F27}" type="presParOf" srcId="{2FE34663-4FEC-42E9-8770-904ADCBD35C1}" destId="{7C348FA5-FFC3-409F-8C32-F95C1A1D76AD}" srcOrd="2" destOrd="0" presId="urn:microsoft.com/office/officeart/2008/layout/LinedList"/>
    <dgm:cxn modelId="{7D9D4789-47AC-41FE-A082-BF4B83A81E97}" type="presParOf" srcId="{2FE34663-4FEC-42E9-8770-904ADCBD35C1}" destId="{81DCA56B-BC38-4877-82B6-3339983EEB40}" srcOrd="3" destOrd="0" presId="urn:microsoft.com/office/officeart/2008/layout/LinedList"/>
    <dgm:cxn modelId="{099C2E24-F8B6-4DCE-823F-DD8AD7A5C969}" type="presParOf" srcId="{81DCA56B-BC38-4877-82B6-3339983EEB40}" destId="{28B0B93C-2FDD-4651-80FA-59CA6AD7700E}" srcOrd="0" destOrd="0" presId="urn:microsoft.com/office/officeart/2008/layout/LinedList"/>
    <dgm:cxn modelId="{1EBF6082-58FB-45A5-B01E-3DCF5B386DD8}" type="presParOf" srcId="{81DCA56B-BC38-4877-82B6-3339983EEB40}" destId="{1D4812E1-3E9D-4F54-9143-C7423D557650}" srcOrd="1" destOrd="0" presId="urn:microsoft.com/office/officeart/2008/layout/LinedList"/>
    <dgm:cxn modelId="{C090DE21-5D97-4513-BFA8-6E1343CE0A3C}" type="presParOf" srcId="{1D4812E1-3E9D-4F54-9143-C7423D557650}" destId="{5EFAB606-2942-44AA-9B56-FCDC947C125C}" srcOrd="0" destOrd="0" presId="urn:microsoft.com/office/officeart/2008/layout/LinedList"/>
    <dgm:cxn modelId="{42556EB8-9569-4370-A448-CC87ABF9C229}" type="presParOf" srcId="{1D4812E1-3E9D-4F54-9143-C7423D557650}" destId="{0C0D10B9-AA96-4AAB-90F5-127617475086}" srcOrd="1" destOrd="0" presId="urn:microsoft.com/office/officeart/2008/layout/LinedList"/>
    <dgm:cxn modelId="{702522FA-5443-4F83-B373-2713950D516F}" type="presParOf" srcId="{0C0D10B9-AA96-4AAB-90F5-127617475086}" destId="{DD09B43D-360E-4722-948C-00692856E245}" srcOrd="0" destOrd="0" presId="urn:microsoft.com/office/officeart/2008/layout/LinedList"/>
    <dgm:cxn modelId="{E49AC41D-81C4-43A5-8B5D-D3E21FBADAB0}" type="presParOf" srcId="{0C0D10B9-AA96-4AAB-90F5-127617475086}" destId="{62232AEB-FFC6-4A93-8AFE-43772F074DE0}" srcOrd="1" destOrd="0" presId="urn:microsoft.com/office/officeart/2008/layout/LinedList"/>
    <dgm:cxn modelId="{9C4F8441-7BE5-430D-ABDE-8B68AAF42261}" type="presParOf" srcId="{0C0D10B9-AA96-4AAB-90F5-127617475086}" destId="{2668C7B5-0E2A-49DA-B6F1-F1B80E0A1B0E}" srcOrd="2" destOrd="0" presId="urn:microsoft.com/office/officeart/2008/layout/LinedList"/>
    <dgm:cxn modelId="{13C4FB54-A74A-49A9-9D14-A63B92A7F685}" type="presParOf" srcId="{1D4812E1-3E9D-4F54-9143-C7423D557650}" destId="{AB685D5B-B7F0-4C80-82A0-DF5BB5E73725}" srcOrd="2" destOrd="0" presId="urn:microsoft.com/office/officeart/2008/layout/LinedList"/>
    <dgm:cxn modelId="{E492E48C-4DA2-48EA-A698-9034E58FCF4F}" type="presParOf" srcId="{1D4812E1-3E9D-4F54-9143-C7423D557650}" destId="{6FEFF736-48E3-4246-BE8C-057288755C5B}" srcOrd="3" destOrd="0" presId="urn:microsoft.com/office/officeart/2008/layout/LinedList"/>
    <dgm:cxn modelId="{B67AE8DD-1636-4097-B8E8-7B7518414A91}" type="presParOf" srcId="{1D4812E1-3E9D-4F54-9143-C7423D557650}" destId="{75C45225-9E7D-46B2-B14E-E9C229257CD8}" srcOrd="4" destOrd="0" presId="urn:microsoft.com/office/officeart/2008/layout/LinedList"/>
    <dgm:cxn modelId="{471376BD-EF9D-41BF-ABF9-5EEE17306336}" type="presParOf" srcId="{75C45225-9E7D-46B2-B14E-E9C229257CD8}" destId="{AAFF9DB5-9A8A-438A-9D2B-AEFCDFDF8FDC}" srcOrd="0" destOrd="0" presId="urn:microsoft.com/office/officeart/2008/layout/LinedList"/>
    <dgm:cxn modelId="{947CBD1C-11D9-48CE-A71C-1DBC945E685C}" type="presParOf" srcId="{75C45225-9E7D-46B2-B14E-E9C229257CD8}" destId="{3A41119C-D958-4838-955A-A6032269FA49}" srcOrd="1" destOrd="0" presId="urn:microsoft.com/office/officeart/2008/layout/LinedList"/>
    <dgm:cxn modelId="{1038D327-08DC-477E-BB4C-58CBC7FE740B}" type="presParOf" srcId="{75C45225-9E7D-46B2-B14E-E9C229257CD8}" destId="{F6A4683E-212C-46B5-80D7-5254E4224EC9}" srcOrd="2" destOrd="0" presId="urn:microsoft.com/office/officeart/2008/layout/LinedList"/>
    <dgm:cxn modelId="{C62A8023-62CE-4812-ABD5-FEC9F396C3BB}" type="presParOf" srcId="{1D4812E1-3E9D-4F54-9143-C7423D557650}" destId="{1674747F-BC07-4B86-BD85-5E6C5A6EF3E6}" srcOrd="5" destOrd="0" presId="urn:microsoft.com/office/officeart/2008/layout/LinedList"/>
    <dgm:cxn modelId="{0431126A-2A0E-494F-A8EB-A0D201D59392}" type="presParOf" srcId="{1D4812E1-3E9D-4F54-9143-C7423D557650}" destId="{D6AB7DBC-DEF4-455E-B838-8A16CCECF417}" srcOrd="6" destOrd="0" presId="urn:microsoft.com/office/officeart/2008/layout/LinedList"/>
    <dgm:cxn modelId="{45FACDE2-751C-4E48-9593-CED5953094DA}" type="presParOf" srcId="{1D4812E1-3E9D-4F54-9143-C7423D557650}" destId="{6CD10870-2E0E-4DD4-9049-36160E63E00E}" srcOrd="7" destOrd="0" presId="urn:microsoft.com/office/officeart/2008/layout/LinedList"/>
    <dgm:cxn modelId="{AE94437A-1458-44E2-A4B8-12621009FA01}" type="presParOf" srcId="{6CD10870-2E0E-4DD4-9049-36160E63E00E}" destId="{723D542E-66F8-469C-AB89-F91A630DC619}" srcOrd="0" destOrd="0" presId="urn:microsoft.com/office/officeart/2008/layout/LinedList"/>
    <dgm:cxn modelId="{FA817B3D-83CC-4AB3-BAE2-FEE414DCE9E2}" type="presParOf" srcId="{6CD10870-2E0E-4DD4-9049-36160E63E00E}" destId="{D6D8CAA0-F1DD-4652-A2B6-EC393F1008C3}" srcOrd="1" destOrd="0" presId="urn:microsoft.com/office/officeart/2008/layout/LinedList"/>
    <dgm:cxn modelId="{3BC9B090-C88B-4EC4-BFE4-5B4EC56E269F}" type="presParOf" srcId="{6CD10870-2E0E-4DD4-9049-36160E63E00E}" destId="{896D4465-C120-4088-A9DB-8788A5B19104}" srcOrd="2" destOrd="0" presId="urn:microsoft.com/office/officeart/2008/layout/LinedList"/>
    <dgm:cxn modelId="{CBD824E4-C4E6-4BCB-AB35-B616DAE179F8}" type="presParOf" srcId="{1D4812E1-3E9D-4F54-9143-C7423D557650}" destId="{82EFA311-E0A3-47B5-B057-37FF40468DF7}" srcOrd="8" destOrd="0" presId="urn:microsoft.com/office/officeart/2008/layout/LinedList"/>
    <dgm:cxn modelId="{61F151D5-435E-4D7A-90ED-C48DC3C9C183}" type="presParOf" srcId="{1D4812E1-3E9D-4F54-9143-C7423D557650}" destId="{D101FD1D-65CE-4A1B-AE08-AE464354AB48}" srcOrd="9" destOrd="0" presId="urn:microsoft.com/office/officeart/2008/layout/LinedList"/>
    <dgm:cxn modelId="{09C7E38B-2EA1-4627-919B-7B1FCA0A728E}" type="presParOf" srcId="{2FE34663-4FEC-42E9-8770-904ADCBD35C1}" destId="{D23C123D-27C9-4526-8F8D-EBEB234D323D}" srcOrd="4" destOrd="0" presId="urn:microsoft.com/office/officeart/2008/layout/LinedList"/>
    <dgm:cxn modelId="{155CFBDC-C4C7-425C-B0F0-BDCBCA218AC6}" type="presParOf" srcId="{2FE34663-4FEC-42E9-8770-904ADCBD35C1}" destId="{4310C971-EE10-4696-B423-9D02D0DD020F}" srcOrd="5" destOrd="0" presId="urn:microsoft.com/office/officeart/2008/layout/LinedList"/>
    <dgm:cxn modelId="{166F51CB-55C2-47A5-9636-41DD7B499BC7}" type="presParOf" srcId="{4310C971-EE10-4696-B423-9D02D0DD020F}" destId="{8FF81A1A-DBA8-4666-A08A-EC12BADE0EFD}" srcOrd="0" destOrd="0" presId="urn:microsoft.com/office/officeart/2008/layout/LinedList"/>
    <dgm:cxn modelId="{924DFC26-BFCB-4B47-8D70-7B4212F50790}" type="presParOf" srcId="{4310C971-EE10-4696-B423-9D02D0DD020F}" destId="{05DA92FC-FD47-4704-9607-6C3FBA0073A7}" srcOrd="1" destOrd="0" presId="urn:microsoft.com/office/officeart/2008/layout/LinedList"/>
    <dgm:cxn modelId="{0B5129FA-0BF5-41DF-884A-BAE9E6074DF4}" type="presParOf" srcId="{05DA92FC-FD47-4704-9607-6C3FBA0073A7}" destId="{E5823B14-0F22-4D4D-A323-C78C2361B5C5}" srcOrd="0" destOrd="0" presId="urn:microsoft.com/office/officeart/2008/layout/LinedList"/>
    <dgm:cxn modelId="{8C451DD2-8F56-4383-AA83-04B05C7EC4AE}" type="presParOf" srcId="{05DA92FC-FD47-4704-9607-6C3FBA0073A7}" destId="{7B545053-FD14-4368-8842-37E015578A59}" srcOrd="1" destOrd="0" presId="urn:microsoft.com/office/officeart/2008/layout/LinedList"/>
    <dgm:cxn modelId="{7047E938-5886-490E-99A1-D3192F40E40A}" type="presParOf" srcId="{7B545053-FD14-4368-8842-37E015578A59}" destId="{15F2F71A-F83B-4C13-8B41-2A5DD513867E}" srcOrd="0" destOrd="0" presId="urn:microsoft.com/office/officeart/2008/layout/LinedList"/>
    <dgm:cxn modelId="{2551331F-4FE1-4A66-A000-EFD024A33E87}" type="presParOf" srcId="{7B545053-FD14-4368-8842-37E015578A59}" destId="{53126EA9-9BE9-4E62-96C6-F1CE085DC4D7}" srcOrd="1" destOrd="0" presId="urn:microsoft.com/office/officeart/2008/layout/LinedList"/>
    <dgm:cxn modelId="{6EFADF22-2167-41ED-9E1D-296BE9D61369}" type="presParOf" srcId="{7B545053-FD14-4368-8842-37E015578A59}" destId="{5FC01CA1-17BF-451D-966A-3EBD3CCD401A}" srcOrd="2" destOrd="0" presId="urn:microsoft.com/office/officeart/2008/layout/LinedList"/>
    <dgm:cxn modelId="{76BE426E-11A2-40E2-831B-5EF3A5E6BE62}" type="presParOf" srcId="{05DA92FC-FD47-4704-9607-6C3FBA0073A7}" destId="{D70A65F2-7274-44CC-8D59-2C4F9DD6AC1B}" srcOrd="2" destOrd="0" presId="urn:microsoft.com/office/officeart/2008/layout/LinedList"/>
    <dgm:cxn modelId="{E4595AA2-7AA3-4EA2-95CD-48052D75B9E2}" type="presParOf" srcId="{05DA92FC-FD47-4704-9607-6C3FBA0073A7}" destId="{1AFB17A4-47D8-4AA1-80FC-F7A070B4D81C}" srcOrd="3" destOrd="0" presId="urn:microsoft.com/office/officeart/2008/layout/LinedList"/>
    <dgm:cxn modelId="{7195186C-8B03-473D-ADE3-7D5BA0049700}" type="presParOf" srcId="{05DA92FC-FD47-4704-9607-6C3FBA0073A7}" destId="{FD32EE9C-6016-4A38-81EE-7F91D5BF141E}" srcOrd="4" destOrd="0" presId="urn:microsoft.com/office/officeart/2008/layout/LinedList"/>
    <dgm:cxn modelId="{B2580935-409C-4BE5-A2A1-2DDE014ECAFD}" type="presParOf" srcId="{FD32EE9C-6016-4A38-81EE-7F91D5BF141E}" destId="{B3C3A8C4-51B6-4452-8C21-F531E25DEECA}" srcOrd="0" destOrd="0" presId="urn:microsoft.com/office/officeart/2008/layout/LinedList"/>
    <dgm:cxn modelId="{C99B6074-CBD5-4123-A18B-B4A21BD43BAC}" type="presParOf" srcId="{FD32EE9C-6016-4A38-81EE-7F91D5BF141E}" destId="{8D20B3C1-B647-4463-8D66-5FA0B878AE3A}" srcOrd="1" destOrd="0" presId="urn:microsoft.com/office/officeart/2008/layout/LinedList"/>
    <dgm:cxn modelId="{D7B7EB82-6D4A-4B52-A543-C623A6DBE75F}" type="presParOf" srcId="{FD32EE9C-6016-4A38-81EE-7F91D5BF141E}" destId="{691EF079-276D-46A4-B453-1B7AAF2D68B5}" srcOrd="2" destOrd="0" presId="urn:microsoft.com/office/officeart/2008/layout/LinedList"/>
    <dgm:cxn modelId="{B0463B6D-60C1-41F0-A12D-6A0344E841AB}" type="presParOf" srcId="{05DA92FC-FD47-4704-9607-6C3FBA0073A7}" destId="{1025D767-82CA-484A-AA53-383B85C1A492}" srcOrd="5" destOrd="0" presId="urn:microsoft.com/office/officeart/2008/layout/LinedList"/>
    <dgm:cxn modelId="{0CA83415-98E1-4296-AF87-3F3245C4476E}" type="presParOf" srcId="{05DA92FC-FD47-4704-9607-6C3FBA0073A7}" destId="{E5090335-C4A4-4B36-A450-306B4571177D}" srcOrd="6" destOrd="0" presId="urn:microsoft.com/office/officeart/2008/layout/LinedList"/>
    <dgm:cxn modelId="{8A73F93E-0D9D-458A-894D-7D5C421395D1}" type="presParOf" srcId="{05DA92FC-FD47-4704-9607-6C3FBA0073A7}" destId="{552EF0CB-EC11-421C-B70E-B24810A3E819}" srcOrd="7" destOrd="0" presId="urn:microsoft.com/office/officeart/2008/layout/LinedList"/>
    <dgm:cxn modelId="{4001932B-7B60-4C9A-A45D-4BFF874FC485}" type="presParOf" srcId="{552EF0CB-EC11-421C-B70E-B24810A3E819}" destId="{F0382DCF-F4DB-47F9-B5EA-46793B5E26E7}" srcOrd="0" destOrd="0" presId="urn:microsoft.com/office/officeart/2008/layout/LinedList"/>
    <dgm:cxn modelId="{902A61E5-622E-4167-BFC4-74BF8E51F3D2}" type="presParOf" srcId="{552EF0CB-EC11-421C-B70E-B24810A3E819}" destId="{005E4BF4-F88C-4452-9DF3-5751F2346E8A}" srcOrd="1" destOrd="0" presId="urn:microsoft.com/office/officeart/2008/layout/LinedList"/>
    <dgm:cxn modelId="{0D4A9A8D-D89D-4D11-8422-14211C8D5A53}" type="presParOf" srcId="{552EF0CB-EC11-421C-B70E-B24810A3E819}" destId="{C598BC0F-F3CF-4777-BE70-A750062FD93F}" srcOrd="2" destOrd="0" presId="urn:microsoft.com/office/officeart/2008/layout/LinedList"/>
    <dgm:cxn modelId="{64652E17-9057-4D99-AF31-89D57622FA10}" type="presParOf" srcId="{05DA92FC-FD47-4704-9607-6C3FBA0073A7}" destId="{8BB98B17-4906-46C9-8DEF-32D31E2AC78D}" srcOrd="8" destOrd="0" presId="urn:microsoft.com/office/officeart/2008/layout/LinedList"/>
    <dgm:cxn modelId="{F1EA63D2-E56F-499A-9CFC-4E809DBFC255}" type="presParOf" srcId="{05DA92FC-FD47-4704-9607-6C3FBA0073A7}" destId="{0BEAAFDF-D334-489A-A951-F06EB8C8DD20}" srcOrd="9" destOrd="0" presId="urn:microsoft.com/office/officeart/2008/layout/LinedList"/>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378B97-D723-4C37-B45C-C617E4A5F632}">
      <dsp:nvSpPr>
        <dsp:cNvPr id="0" name=""/>
        <dsp:cNvSpPr/>
      </dsp:nvSpPr>
      <dsp:spPr>
        <a:xfrm>
          <a:off x="234197" y="696371"/>
          <a:ext cx="6081569" cy="6081569"/>
        </a:xfrm>
        <a:prstGeom prst="circularArrow">
          <a:avLst>
            <a:gd name="adj1" fmla="val 5274"/>
            <a:gd name="adj2" fmla="val 312630"/>
            <a:gd name="adj3" fmla="val 14257267"/>
            <a:gd name="adj4" fmla="val 17109989"/>
            <a:gd name="adj5" fmla="val 5477"/>
          </a:avLst>
        </a:prstGeom>
        <a:solidFill>
          <a:schemeClr val="tx2"/>
        </a:solidFill>
        <a:ln>
          <a:noFill/>
        </a:ln>
        <a:effectLst/>
      </dsp:spPr>
      <dsp:style>
        <a:lnRef idx="0">
          <a:scrgbClr r="0" g="0" b="0"/>
        </a:lnRef>
        <a:fillRef idx="1">
          <a:scrgbClr r="0" g="0" b="0"/>
        </a:fillRef>
        <a:effectRef idx="0">
          <a:scrgbClr r="0" g="0" b="0"/>
        </a:effectRef>
        <a:fontRef idx="minor"/>
      </dsp:style>
    </dsp:sp>
    <dsp:sp modelId="{1587FEE7-015E-427C-9CA8-CD79DC928982}">
      <dsp:nvSpPr>
        <dsp:cNvPr id="0" name=""/>
        <dsp:cNvSpPr/>
      </dsp:nvSpPr>
      <dsp:spPr>
        <a:xfrm>
          <a:off x="2138013" y="704433"/>
          <a:ext cx="2273937" cy="1136968"/>
        </a:xfrm>
        <a:prstGeom prst="roundRect">
          <a:avLst/>
        </a:prstGeom>
        <a:solidFill>
          <a:srgbClr val="0B758A"/>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Familiarize with Themes</a:t>
          </a:r>
        </a:p>
      </dsp:txBody>
      <dsp:txXfrm>
        <a:off x="2193515" y="759935"/>
        <a:ext cx="2162933" cy="1025964"/>
      </dsp:txXfrm>
    </dsp:sp>
    <dsp:sp modelId="{AE2457D6-E9A9-4D95-9890-EF58E054987A}">
      <dsp:nvSpPr>
        <dsp:cNvPr id="0" name=""/>
        <dsp:cNvSpPr/>
      </dsp:nvSpPr>
      <dsp:spPr>
        <a:xfrm>
          <a:off x="4274643" y="1938017"/>
          <a:ext cx="2273937" cy="1136968"/>
        </a:xfrm>
        <a:prstGeom prst="roundRect">
          <a:avLst/>
        </a:prstGeom>
        <a:solidFill>
          <a:srgbClr val="659157"/>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Coding Phase</a:t>
          </a:r>
        </a:p>
      </dsp:txBody>
      <dsp:txXfrm>
        <a:off x="4330145" y="1993519"/>
        <a:ext cx="2162933" cy="1025964"/>
      </dsp:txXfrm>
    </dsp:sp>
    <dsp:sp modelId="{BEF87467-E3FE-464A-BCCC-C5EEDBBBF859}">
      <dsp:nvSpPr>
        <dsp:cNvPr id="0" name=""/>
        <dsp:cNvSpPr/>
      </dsp:nvSpPr>
      <dsp:spPr>
        <a:xfrm>
          <a:off x="4274643" y="4405185"/>
          <a:ext cx="2273937" cy="1136968"/>
        </a:xfrm>
        <a:prstGeom prst="roundRect">
          <a:avLst/>
        </a:prstGeom>
        <a:solidFill>
          <a:srgbClr val="FF5B75"/>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Create Themes</a:t>
          </a:r>
        </a:p>
      </dsp:txBody>
      <dsp:txXfrm>
        <a:off x="4330145" y="4460687"/>
        <a:ext cx="2162933" cy="1025964"/>
      </dsp:txXfrm>
    </dsp:sp>
    <dsp:sp modelId="{017B7DDA-B59D-4109-8178-356FCEF36401}">
      <dsp:nvSpPr>
        <dsp:cNvPr id="0" name=""/>
        <dsp:cNvSpPr/>
      </dsp:nvSpPr>
      <dsp:spPr>
        <a:xfrm>
          <a:off x="2138013" y="5638769"/>
          <a:ext cx="2273937" cy="1136968"/>
        </a:xfrm>
        <a:prstGeom prst="roundRect">
          <a:avLst/>
        </a:prstGeom>
        <a:solidFill>
          <a:srgbClr val="FFC48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Review Themes</a:t>
          </a:r>
        </a:p>
      </dsp:txBody>
      <dsp:txXfrm>
        <a:off x="2193515" y="5694271"/>
        <a:ext cx="2162933" cy="1025964"/>
      </dsp:txXfrm>
    </dsp:sp>
    <dsp:sp modelId="{DF1AF457-6B7D-448D-B116-B7D286E5A94C}">
      <dsp:nvSpPr>
        <dsp:cNvPr id="0" name=""/>
        <dsp:cNvSpPr/>
      </dsp:nvSpPr>
      <dsp:spPr>
        <a:xfrm>
          <a:off x="1382" y="4405185"/>
          <a:ext cx="2273937" cy="1136968"/>
        </a:xfrm>
        <a:prstGeom prst="roundRect">
          <a:avLst/>
        </a:prstGeom>
        <a:solidFill>
          <a:srgbClr val="A4A8D1"/>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Define Themes</a:t>
          </a:r>
        </a:p>
      </dsp:txBody>
      <dsp:txXfrm>
        <a:off x="56884" y="4460687"/>
        <a:ext cx="2162933" cy="1025964"/>
      </dsp:txXfrm>
    </dsp:sp>
    <dsp:sp modelId="{B466F9AA-F60C-47B5-B18D-F37F6D656673}">
      <dsp:nvSpPr>
        <dsp:cNvPr id="0" name=""/>
        <dsp:cNvSpPr/>
      </dsp:nvSpPr>
      <dsp:spPr>
        <a:xfrm>
          <a:off x="1382" y="1938017"/>
          <a:ext cx="2273937" cy="1136968"/>
        </a:xfrm>
        <a:prstGeom prst="roundRect">
          <a:avLst/>
        </a:prstGeom>
        <a:solidFill>
          <a:srgbClr val="750D37"/>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Write Thematic Analysis</a:t>
          </a:r>
        </a:p>
      </dsp:txBody>
      <dsp:txXfrm>
        <a:off x="56884" y="1993519"/>
        <a:ext cx="2162933" cy="10259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3EF8F-FBFD-47A3-BE7B-AD88B6018D17}">
      <dsp:nvSpPr>
        <dsp:cNvPr id="0" name=""/>
        <dsp:cNvSpPr/>
      </dsp:nvSpPr>
      <dsp:spPr>
        <a:xfrm>
          <a:off x="0" y="2640"/>
          <a:ext cx="1337154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9D5494-6AB3-47CD-87AF-6A80DE239F87}">
      <dsp:nvSpPr>
        <dsp:cNvPr id="0" name=""/>
        <dsp:cNvSpPr/>
      </dsp:nvSpPr>
      <dsp:spPr>
        <a:xfrm>
          <a:off x="0" y="2640"/>
          <a:ext cx="2674308" cy="180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dirty="0">
              <a:solidFill>
                <a:schemeClr val="tx2"/>
              </a:solidFill>
              <a:latin typeface="Helvetica" panose="020B0604020202020204" pitchFamily="34" charset="0"/>
              <a:cs typeface="Helvetica" panose="020B0604020202020204" pitchFamily="34" charset="0"/>
            </a:rPr>
            <a:t>Personal Beliefs</a:t>
          </a:r>
        </a:p>
      </dsp:txBody>
      <dsp:txXfrm>
        <a:off x="0" y="2640"/>
        <a:ext cx="2674308" cy="1800594"/>
      </dsp:txXfrm>
    </dsp:sp>
    <dsp:sp modelId="{E9AEA074-0344-496A-9CA5-F180EB386F1A}">
      <dsp:nvSpPr>
        <dsp:cNvPr id="0" name=""/>
        <dsp:cNvSpPr/>
      </dsp:nvSpPr>
      <dsp:spPr>
        <a:xfrm>
          <a:off x="2874881" y="30774"/>
          <a:ext cx="10496661" cy="562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chemeClr val="tx2"/>
              </a:solidFill>
              <a:latin typeface="Helvetica" panose="020B0604020202020204" pitchFamily="34" charset="0"/>
              <a:cs typeface="Helvetica" panose="020B0604020202020204" pitchFamily="34" charset="0"/>
            </a:rPr>
            <a:t>Religious and Spiritual Beliefs</a:t>
          </a:r>
        </a:p>
      </dsp:txBody>
      <dsp:txXfrm>
        <a:off x="2874881" y="30774"/>
        <a:ext cx="10496661" cy="562685"/>
      </dsp:txXfrm>
    </dsp:sp>
    <dsp:sp modelId="{83A904FF-B5E8-464F-B4E0-D1E81DB31606}">
      <dsp:nvSpPr>
        <dsp:cNvPr id="0" name=""/>
        <dsp:cNvSpPr/>
      </dsp:nvSpPr>
      <dsp:spPr>
        <a:xfrm>
          <a:off x="2674308" y="593460"/>
          <a:ext cx="10697234"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F6B9D6-2FBB-49CC-B1B4-EE51E5248155}">
      <dsp:nvSpPr>
        <dsp:cNvPr id="0" name=""/>
        <dsp:cNvSpPr/>
      </dsp:nvSpPr>
      <dsp:spPr>
        <a:xfrm>
          <a:off x="2874881" y="621594"/>
          <a:ext cx="10496661" cy="562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chemeClr val="tx2"/>
              </a:solidFill>
              <a:latin typeface="Helvetica" panose="020B0604020202020204" pitchFamily="34" charset="0"/>
              <a:cs typeface="Helvetica" panose="020B0604020202020204" pitchFamily="34" charset="0"/>
            </a:rPr>
            <a:t>Feelings of Comfort</a:t>
          </a:r>
        </a:p>
      </dsp:txBody>
      <dsp:txXfrm>
        <a:off x="2874881" y="621594"/>
        <a:ext cx="10496661" cy="562685"/>
      </dsp:txXfrm>
    </dsp:sp>
    <dsp:sp modelId="{2FD7C4C1-7702-42C6-AAB7-402BF867DE5C}">
      <dsp:nvSpPr>
        <dsp:cNvPr id="0" name=""/>
        <dsp:cNvSpPr/>
      </dsp:nvSpPr>
      <dsp:spPr>
        <a:xfrm>
          <a:off x="2674308" y="1184280"/>
          <a:ext cx="10697234"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D5981C-6B50-436F-92DD-23524443ECB3}">
      <dsp:nvSpPr>
        <dsp:cNvPr id="0" name=""/>
        <dsp:cNvSpPr/>
      </dsp:nvSpPr>
      <dsp:spPr>
        <a:xfrm>
          <a:off x="2874881" y="1212414"/>
          <a:ext cx="10496661" cy="562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chemeClr val="tx2"/>
              </a:solidFill>
              <a:latin typeface="Helvetica" panose="020B0604020202020204" pitchFamily="34" charset="0"/>
              <a:cs typeface="Helvetica" panose="020B0604020202020204" pitchFamily="34" charset="0"/>
            </a:rPr>
            <a:t>Fear of Death</a:t>
          </a:r>
        </a:p>
      </dsp:txBody>
      <dsp:txXfrm>
        <a:off x="2874881" y="1212414"/>
        <a:ext cx="10496661" cy="562685"/>
      </dsp:txXfrm>
    </dsp:sp>
    <dsp:sp modelId="{A385AD99-BB62-4FE7-BFD4-975859F9128A}">
      <dsp:nvSpPr>
        <dsp:cNvPr id="0" name=""/>
        <dsp:cNvSpPr/>
      </dsp:nvSpPr>
      <dsp:spPr>
        <a:xfrm>
          <a:off x="2674308" y="1775100"/>
          <a:ext cx="10697234"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348FA5-FFC3-409F-8C32-F95C1A1D76AD}">
      <dsp:nvSpPr>
        <dsp:cNvPr id="0" name=""/>
        <dsp:cNvSpPr/>
      </dsp:nvSpPr>
      <dsp:spPr>
        <a:xfrm>
          <a:off x="0" y="1803234"/>
          <a:ext cx="1337154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B0B93C-2FDD-4651-80FA-59CA6AD7700E}">
      <dsp:nvSpPr>
        <dsp:cNvPr id="0" name=""/>
        <dsp:cNvSpPr/>
      </dsp:nvSpPr>
      <dsp:spPr>
        <a:xfrm>
          <a:off x="0" y="1803234"/>
          <a:ext cx="2674308" cy="180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1" kern="1200" dirty="0">
              <a:solidFill>
                <a:schemeClr val="tx2"/>
              </a:solidFill>
              <a:latin typeface="Helvetica" panose="020B0604020202020204" pitchFamily="34" charset="0"/>
              <a:cs typeface="Helvetica" panose="020B0604020202020204" pitchFamily="34" charset="0"/>
            </a:rPr>
            <a:t>Professional Imperative</a:t>
          </a:r>
        </a:p>
      </dsp:txBody>
      <dsp:txXfrm>
        <a:off x="0" y="1803234"/>
        <a:ext cx="2674308" cy="1800594"/>
      </dsp:txXfrm>
    </dsp:sp>
    <dsp:sp modelId="{62232AEB-FFC6-4A93-8AFE-43772F074DE0}">
      <dsp:nvSpPr>
        <dsp:cNvPr id="0" name=""/>
        <dsp:cNvSpPr/>
      </dsp:nvSpPr>
      <dsp:spPr>
        <a:xfrm>
          <a:off x="2874881" y="1831368"/>
          <a:ext cx="10496661" cy="562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chemeClr val="tx2"/>
              </a:solidFill>
              <a:latin typeface="Helvetica" panose="020B0604020202020204" pitchFamily="34" charset="0"/>
              <a:cs typeface="Helvetica" panose="020B0604020202020204" pitchFamily="34" charset="0"/>
            </a:rPr>
            <a:t>Cultural Competency</a:t>
          </a:r>
        </a:p>
      </dsp:txBody>
      <dsp:txXfrm>
        <a:off x="2874881" y="1831368"/>
        <a:ext cx="10496661" cy="562685"/>
      </dsp:txXfrm>
    </dsp:sp>
    <dsp:sp modelId="{AB685D5B-B7F0-4C80-82A0-DF5BB5E73725}">
      <dsp:nvSpPr>
        <dsp:cNvPr id="0" name=""/>
        <dsp:cNvSpPr/>
      </dsp:nvSpPr>
      <dsp:spPr>
        <a:xfrm>
          <a:off x="2674308" y="2394054"/>
          <a:ext cx="10697234"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41119C-D958-4838-955A-A6032269FA49}">
      <dsp:nvSpPr>
        <dsp:cNvPr id="0" name=""/>
        <dsp:cNvSpPr/>
      </dsp:nvSpPr>
      <dsp:spPr>
        <a:xfrm>
          <a:off x="2874881" y="2422188"/>
          <a:ext cx="10496661" cy="562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chemeClr val="tx2"/>
              </a:solidFill>
              <a:latin typeface="Helvetica" panose="020B0604020202020204" pitchFamily="34" charset="0"/>
              <a:cs typeface="Helvetica" panose="020B0604020202020204" pitchFamily="34" charset="0"/>
            </a:rPr>
            <a:t>Death with Dignity</a:t>
          </a:r>
        </a:p>
      </dsp:txBody>
      <dsp:txXfrm>
        <a:off x="2874881" y="2422188"/>
        <a:ext cx="10496661" cy="562685"/>
      </dsp:txXfrm>
    </dsp:sp>
    <dsp:sp modelId="{1674747F-BC07-4B86-BD85-5E6C5A6EF3E6}">
      <dsp:nvSpPr>
        <dsp:cNvPr id="0" name=""/>
        <dsp:cNvSpPr/>
      </dsp:nvSpPr>
      <dsp:spPr>
        <a:xfrm>
          <a:off x="2674308" y="2984874"/>
          <a:ext cx="10697234"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D8CAA0-F1DD-4652-A2B6-EC393F1008C3}">
      <dsp:nvSpPr>
        <dsp:cNvPr id="0" name=""/>
        <dsp:cNvSpPr/>
      </dsp:nvSpPr>
      <dsp:spPr>
        <a:xfrm>
          <a:off x="2874881" y="3013008"/>
          <a:ext cx="10496661" cy="562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chemeClr val="tx2"/>
              </a:solidFill>
              <a:latin typeface="Helvetica" panose="020B0604020202020204" pitchFamily="34" charset="0"/>
              <a:cs typeface="Helvetica" panose="020B0604020202020204" pitchFamily="34" charset="0"/>
            </a:rPr>
            <a:t>Professional Neutrality</a:t>
          </a:r>
        </a:p>
      </dsp:txBody>
      <dsp:txXfrm>
        <a:off x="2874881" y="3013008"/>
        <a:ext cx="10496661" cy="562685"/>
      </dsp:txXfrm>
    </dsp:sp>
    <dsp:sp modelId="{82EFA311-E0A3-47B5-B057-37FF40468DF7}">
      <dsp:nvSpPr>
        <dsp:cNvPr id="0" name=""/>
        <dsp:cNvSpPr/>
      </dsp:nvSpPr>
      <dsp:spPr>
        <a:xfrm>
          <a:off x="2674308" y="3575694"/>
          <a:ext cx="10697234"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3C123D-27C9-4526-8F8D-EBEB234D323D}">
      <dsp:nvSpPr>
        <dsp:cNvPr id="0" name=""/>
        <dsp:cNvSpPr/>
      </dsp:nvSpPr>
      <dsp:spPr>
        <a:xfrm>
          <a:off x="0" y="3603828"/>
          <a:ext cx="1337154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F81A1A-DBA8-4666-A08A-EC12BADE0EFD}">
      <dsp:nvSpPr>
        <dsp:cNvPr id="0" name=""/>
        <dsp:cNvSpPr/>
      </dsp:nvSpPr>
      <dsp:spPr>
        <a:xfrm>
          <a:off x="0" y="3603828"/>
          <a:ext cx="2674308" cy="180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dirty="0">
              <a:solidFill>
                <a:schemeClr val="tx2"/>
              </a:solidFill>
              <a:latin typeface="Helvetica" panose="020B0604020202020204" pitchFamily="34" charset="0"/>
              <a:cs typeface="Helvetica" panose="020B0604020202020204" pitchFamily="34" charset="0"/>
            </a:rPr>
            <a:t>Cultural Values</a:t>
          </a:r>
        </a:p>
      </dsp:txBody>
      <dsp:txXfrm>
        <a:off x="0" y="3603828"/>
        <a:ext cx="2674308" cy="1800594"/>
      </dsp:txXfrm>
    </dsp:sp>
    <dsp:sp modelId="{53126EA9-9BE9-4E62-96C6-F1CE085DC4D7}">
      <dsp:nvSpPr>
        <dsp:cNvPr id="0" name=""/>
        <dsp:cNvSpPr/>
      </dsp:nvSpPr>
      <dsp:spPr>
        <a:xfrm>
          <a:off x="2874881" y="3631962"/>
          <a:ext cx="10496661" cy="562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chemeClr val="tx2"/>
              </a:solidFill>
              <a:latin typeface="Helvetica" panose="020B0604020202020204" pitchFamily="34" charset="0"/>
              <a:cs typeface="Helvetica" panose="020B0604020202020204" pitchFamily="34" charset="0"/>
            </a:rPr>
            <a:t>Family</a:t>
          </a:r>
        </a:p>
      </dsp:txBody>
      <dsp:txXfrm>
        <a:off x="2874881" y="3631962"/>
        <a:ext cx="10496661" cy="562685"/>
      </dsp:txXfrm>
    </dsp:sp>
    <dsp:sp modelId="{D70A65F2-7274-44CC-8D59-2C4F9DD6AC1B}">
      <dsp:nvSpPr>
        <dsp:cNvPr id="0" name=""/>
        <dsp:cNvSpPr/>
      </dsp:nvSpPr>
      <dsp:spPr>
        <a:xfrm>
          <a:off x="2674308" y="4194648"/>
          <a:ext cx="10697234"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20B3C1-B647-4463-8D66-5FA0B878AE3A}">
      <dsp:nvSpPr>
        <dsp:cNvPr id="0" name=""/>
        <dsp:cNvSpPr/>
      </dsp:nvSpPr>
      <dsp:spPr>
        <a:xfrm>
          <a:off x="2874881" y="4222782"/>
          <a:ext cx="10496661" cy="562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chemeClr val="tx2"/>
              </a:solidFill>
              <a:latin typeface="Helvetica" panose="020B0604020202020204" pitchFamily="34" charset="0"/>
              <a:cs typeface="Helvetica" panose="020B0604020202020204" pitchFamily="34" charset="0"/>
            </a:rPr>
            <a:t>Death as a Social Taboo</a:t>
          </a:r>
        </a:p>
      </dsp:txBody>
      <dsp:txXfrm>
        <a:off x="2874881" y="4222782"/>
        <a:ext cx="10496661" cy="562685"/>
      </dsp:txXfrm>
    </dsp:sp>
    <dsp:sp modelId="{1025D767-82CA-484A-AA53-383B85C1A492}">
      <dsp:nvSpPr>
        <dsp:cNvPr id="0" name=""/>
        <dsp:cNvSpPr/>
      </dsp:nvSpPr>
      <dsp:spPr>
        <a:xfrm>
          <a:off x="2674308" y="4785468"/>
          <a:ext cx="10697234"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5E4BF4-F88C-4452-9DF3-5751F2346E8A}">
      <dsp:nvSpPr>
        <dsp:cNvPr id="0" name=""/>
        <dsp:cNvSpPr/>
      </dsp:nvSpPr>
      <dsp:spPr>
        <a:xfrm>
          <a:off x="2874881" y="4813602"/>
          <a:ext cx="10496661" cy="562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solidFill>
                <a:schemeClr val="tx2"/>
              </a:solidFill>
              <a:latin typeface="Helvetica" panose="020B0604020202020204" pitchFamily="34" charset="0"/>
              <a:cs typeface="Helvetica" panose="020B0604020202020204" pitchFamily="34" charset="0"/>
            </a:rPr>
            <a:t>Cultural Perceptions of Death in America</a:t>
          </a:r>
        </a:p>
      </dsp:txBody>
      <dsp:txXfrm>
        <a:off x="2874881" y="4813602"/>
        <a:ext cx="10496661" cy="562685"/>
      </dsp:txXfrm>
    </dsp:sp>
    <dsp:sp modelId="{8BB98B17-4906-46C9-8DEF-32D31E2AC78D}">
      <dsp:nvSpPr>
        <dsp:cNvPr id="0" name=""/>
        <dsp:cNvSpPr/>
      </dsp:nvSpPr>
      <dsp:spPr>
        <a:xfrm>
          <a:off x="2674308" y="5376288"/>
          <a:ext cx="10697234"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0D8B8D-C2A8-46F9-8E57-D70508EEA92E}" type="datetimeFigureOut">
              <a:rPr lang="en-US" smtClean="0"/>
              <a:t>8/18/2024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EEA08A-90FB-4008-8087-DDC151AC7F28}" type="slidenum">
              <a:rPr lang="en-US" smtClean="0"/>
              <a:t>‹#›</a:t>
            </a:fld>
            <a:endParaRPr lang="en-US"/>
          </a:p>
        </p:txBody>
      </p:sp>
    </p:spTree>
    <p:extLst>
      <p:ext uri="{BB962C8B-B14F-4D97-AF65-F5344CB8AC3E}">
        <p14:creationId xmlns:p14="http://schemas.microsoft.com/office/powerpoint/2010/main" val="1781372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EEA08A-90FB-4008-8087-DDC151AC7F28}" type="slidenum">
              <a:rPr lang="en-US" smtClean="0"/>
              <a:t>1</a:t>
            </a:fld>
            <a:endParaRPr lang="en-US"/>
          </a:p>
        </p:txBody>
      </p:sp>
    </p:spTree>
    <p:extLst>
      <p:ext uri="{BB962C8B-B14F-4D97-AF65-F5344CB8AC3E}">
        <p14:creationId xmlns:p14="http://schemas.microsoft.com/office/powerpoint/2010/main" val="666417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3F44DA-31BB-4D2B-9419-43D2479B81AE}" type="datetimeFigureOut">
              <a:rPr lang="en-US" smtClean="0"/>
              <a:t>8/18/2024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578EB2-F268-4655-B58C-010F25736B5D}" type="slidenum">
              <a:rPr lang="en-US" smtClean="0"/>
              <a:t>‹#›</a:t>
            </a:fld>
            <a:endParaRPr lang="en-US"/>
          </a:p>
        </p:txBody>
      </p:sp>
    </p:spTree>
    <p:extLst>
      <p:ext uri="{BB962C8B-B14F-4D97-AF65-F5344CB8AC3E}">
        <p14:creationId xmlns:p14="http://schemas.microsoft.com/office/powerpoint/2010/main" val="3716532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3F44DA-31BB-4D2B-9419-43D2479B81AE}" type="datetimeFigureOut">
              <a:rPr lang="en-US" smtClean="0"/>
              <a:t>8/18/2024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578EB2-F268-4655-B58C-010F25736B5D}" type="slidenum">
              <a:rPr lang="en-US" smtClean="0"/>
              <a:t>‹#›</a:t>
            </a:fld>
            <a:endParaRPr lang="en-US"/>
          </a:p>
        </p:txBody>
      </p:sp>
    </p:spTree>
    <p:extLst>
      <p:ext uri="{BB962C8B-B14F-4D97-AF65-F5344CB8AC3E}">
        <p14:creationId xmlns:p14="http://schemas.microsoft.com/office/powerpoint/2010/main" val="229884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tint val="82000"/>
                  </a:schemeClr>
                </a:solidFill>
              </a:defRPr>
            </a:lvl1pPr>
            <a:lvl2pPr marL="2194560" indent="0">
              <a:buNone/>
              <a:defRPr sz="9600">
                <a:solidFill>
                  <a:schemeClr val="tx1">
                    <a:tint val="82000"/>
                  </a:schemeClr>
                </a:solidFill>
              </a:defRPr>
            </a:lvl2pPr>
            <a:lvl3pPr marL="4389120" indent="0">
              <a:buNone/>
              <a:defRPr sz="8640">
                <a:solidFill>
                  <a:schemeClr val="tx1">
                    <a:tint val="82000"/>
                  </a:schemeClr>
                </a:solidFill>
              </a:defRPr>
            </a:lvl3pPr>
            <a:lvl4pPr marL="6583680" indent="0">
              <a:buNone/>
              <a:defRPr sz="7680">
                <a:solidFill>
                  <a:schemeClr val="tx1">
                    <a:tint val="82000"/>
                  </a:schemeClr>
                </a:solidFill>
              </a:defRPr>
            </a:lvl4pPr>
            <a:lvl5pPr marL="8778240" indent="0">
              <a:buNone/>
              <a:defRPr sz="7680">
                <a:solidFill>
                  <a:schemeClr val="tx1">
                    <a:tint val="82000"/>
                  </a:schemeClr>
                </a:solidFill>
              </a:defRPr>
            </a:lvl5pPr>
            <a:lvl6pPr marL="10972800" indent="0">
              <a:buNone/>
              <a:defRPr sz="7680">
                <a:solidFill>
                  <a:schemeClr val="tx1">
                    <a:tint val="82000"/>
                  </a:schemeClr>
                </a:solidFill>
              </a:defRPr>
            </a:lvl6pPr>
            <a:lvl7pPr marL="13167360" indent="0">
              <a:buNone/>
              <a:defRPr sz="7680">
                <a:solidFill>
                  <a:schemeClr val="tx1">
                    <a:tint val="82000"/>
                  </a:schemeClr>
                </a:solidFill>
              </a:defRPr>
            </a:lvl7pPr>
            <a:lvl8pPr marL="15361920" indent="0">
              <a:buNone/>
              <a:defRPr sz="7680">
                <a:solidFill>
                  <a:schemeClr val="tx1">
                    <a:tint val="82000"/>
                  </a:schemeClr>
                </a:solidFill>
              </a:defRPr>
            </a:lvl8pPr>
            <a:lvl9pPr marL="17556480" indent="0">
              <a:buNone/>
              <a:defRPr sz="768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3F44DA-31BB-4D2B-9419-43D2479B81AE}" type="datetimeFigureOut">
              <a:rPr lang="en-US" smtClean="0"/>
              <a:t>8/18/2024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578EB2-F268-4655-B58C-010F25736B5D}" type="slidenum">
              <a:rPr lang="en-US" smtClean="0"/>
              <a:t>‹#›</a:t>
            </a:fld>
            <a:endParaRPr lang="en-US"/>
          </a:p>
        </p:txBody>
      </p:sp>
    </p:spTree>
    <p:extLst>
      <p:ext uri="{BB962C8B-B14F-4D97-AF65-F5344CB8AC3E}">
        <p14:creationId xmlns:p14="http://schemas.microsoft.com/office/powerpoint/2010/main" val="4139959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3F44DA-31BB-4D2B-9419-43D2479B81AE}" type="datetimeFigureOut">
              <a:rPr lang="en-US" smtClean="0"/>
              <a:t>8/18/2024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578EB2-F268-4655-B58C-010F25736B5D}" type="slidenum">
              <a:rPr lang="en-US" smtClean="0"/>
              <a:t>‹#›</a:t>
            </a:fld>
            <a:endParaRPr lang="en-US"/>
          </a:p>
        </p:txBody>
      </p:sp>
    </p:spTree>
    <p:extLst>
      <p:ext uri="{BB962C8B-B14F-4D97-AF65-F5344CB8AC3E}">
        <p14:creationId xmlns:p14="http://schemas.microsoft.com/office/powerpoint/2010/main" val="1542335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3F44DA-31BB-4D2B-9419-43D2479B81AE}" type="datetimeFigureOut">
              <a:rPr lang="en-US" smtClean="0"/>
              <a:t>8/18/2024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578EB2-F268-4655-B58C-010F25736B5D}" type="slidenum">
              <a:rPr lang="en-US" smtClean="0"/>
              <a:t>‹#›</a:t>
            </a:fld>
            <a:endParaRPr lang="en-US"/>
          </a:p>
        </p:txBody>
      </p:sp>
    </p:spTree>
    <p:extLst>
      <p:ext uri="{BB962C8B-B14F-4D97-AF65-F5344CB8AC3E}">
        <p14:creationId xmlns:p14="http://schemas.microsoft.com/office/powerpoint/2010/main" val="897634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3F44DA-31BB-4D2B-9419-43D2479B81AE}" type="datetimeFigureOut">
              <a:rPr lang="en-US" smtClean="0"/>
              <a:t>8/18/2024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578EB2-F268-4655-B58C-010F25736B5D}" type="slidenum">
              <a:rPr lang="en-US" smtClean="0"/>
              <a:t>‹#›</a:t>
            </a:fld>
            <a:endParaRPr lang="en-US"/>
          </a:p>
        </p:txBody>
      </p:sp>
    </p:spTree>
    <p:extLst>
      <p:ext uri="{BB962C8B-B14F-4D97-AF65-F5344CB8AC3E}">
        <p14:creationId xmlns:p14="http://schemas.microsoft.com/office/powerpoint/2010/main" val="409915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3F44DA-31BB-4D2B-9419-43D2479B81AE}" type="datetimeFigureOut">
              <a:rPr lang="en-US" smtClean="0"/>
              <a:t>8/18/2024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578EB2-F268-4655-B58C-010F25736B5D}" type="slidenum">
              <a:rPr lang="en-US" smtClean="0"/>
              <a:t>‹#›</a:t>
            </a:fld>
            <a:endParaRPr lang="en-US"/>
          </a:p>
        </p:txBody>
      </p:sp>
    </p:spTree>
    <p:extLst>
      <p:ext uri="{BB962C8B-B14F-4D97-AF65-F5344CB8AC3E}">
        <p14:creationId xmlns:p14="http://schemas.microsoft.com/office/powerpoint/2010/main" val="3010444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B93F44DA-31BB-4D2B-9419-43D2479B81AE}" type="datetimeFigureOut">
              <a:rPr lang="en-US" smtClean="0"/>
              <a:t>8/18/2024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578EB2-F268-4655-B58C-010F25736B5D}" type="slidenum">
              <a:rPr lang="en-US" smtClean="0"/>
              <a:t>‹#›</a:t>
            </a:fld>
            <a:endParaRPr lang="en-US"/>
          </a:p>
        </p:txBody>
      </p:sp>
    </p:spTree>
    <p:extLst>
      <p:ext uri="{BB962C8B-B14F-4D97-AF65-F5344CB8AC3E}">
        <p14:creationId xmlns:p14="http://schemas.microsoft.com/office/powerpoint/2010/main" val="1975151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B93F44DA-31BB-4D2B-9419-43D2479B81AE}" type="datetimeFigureOut">
              <a:rPr lang="en-US" smtClean="0"/>
              <a:t>8/18/2024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578EB2-F268-4655-B58C-010F25736B5D}" type="slidenum">
              <a:rPr lang="en-US" smtClean="0"/>
              <a:t>‹#›</a:t>
            </a:fld>
            <a:endParaRPr lang="en-US"/>
          </a:p>
        </p:txBody>
      </p:sp>
    </p:spTree>
    <p:extLst>
      <p:ext uri="{BB962C8B-B14F-4D97-AF65-F5344CB8AC3E}">
        <p14:creationId xmlns:p14="http://schemas.microsoft.com/office/powerpoint/2010/main" val="99617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3F44DA-31BB-4D2B-9419-43D2479B81AE}" type="datetimeFigureOut">
              <a:rPr lang="en-US" smtClean="0"/>
              <a:t>8/18/2024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578EB2-F268-4655-B58C-010F25736B5D}" type="slidenum">
              <a:rPr lang="en-US" smtClean="0"/>
              <a:t>‹#›</a:t>
            </a:fld>
            <a:endParaRPr lang="en-US"/>
          </a:p>
        </p:txBody>
      </p:sp>
    </p:spTree>
    <p:extLst>
      <p:ext uri="{BB962C8B-B14F-4D97-AF65-F5344CB8AC3E}">
        <p14:creationId xmlns:p14="http://schemas.microsoft.com/office/powerpoint/2010/main" val="3542885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3F44DA-31BB-4D2B-9419-43D2479B81AE}" type="datetimeFigureOut">
              <a:rPr lang="en-US" smtClean="0"/>
              <a:t>8/18/2024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578EB2-F268-4655-B58C-010F25736B5D}" type="slidenum">
              <a:rPr lang="en-US" smtClean="0"/>
              <a:t>‹#›</a:t>
            </a:fld>
            <a:endParaRPr lang="en-US"/>
          </a:p>
        </p:txBody>
      </p:sp>
    </p:spTree>
    <p:extLst>
      <p:ext uri="{BB962C8B-B14F-4D97-AF65-F5344CB8AC3E}">
        <p14:creationId xmlns:p14="http://schemas.microsoft.com/office/powerpoint/2010/main" val="1094240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82000"/>
                  </a:schemeClr>
                </a:solidFill>
              </a:defRPr>
            </a:lvl1pPr>
          </a:lstStyle>
          <a:p>
            <a:fld id="{B93F44DA-31BB-4D2B-9419-43D2479B81AE}" type="datetimeFigureOut">
              <a:rPr lang="en-US" smtClean="0"/>
              <a:t>8/18/2024</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82000"/>
                  </a:schemeClr>
                </a:solidFill>
              </a:defRPr>
            </a:lvl1pPr>
          </a:lstStyle>
          <a:p>
            <a:fld id="{BF578EB2-F268-4655-B58C-010F25736B5D}" type="slidenum">
              <a:rPr lang="en-US" smtClean="0"/>
              <a:t>‹#›</a:t>
            </a:fld>
            <a:endParaRPr lang="en-US"/>
          </a:p>
        </p:txBody>
      </p:sp>
    </p:spTree>
    <p:extLst>
      <p:ext uri="{BB962C8B-B14F-4D97-AF65-F5344CB8AC3E}">
        <p14:creationId xmlns:p14="http://schemas.microsoft.com/office/powerpoint/2010/main" val="7731424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1.svg"/><Relationship Id="rId18" Type="http://schemas.openxmlformats.org/officeDocument/2006/relationships/diagramColors" Target="../diagrams/colors1.xml"/><Relationship Id="rId26" Type="http://schemas.openxmlformats.org/officeDocument/2006/relationships/hyperlink" Target="https://doi.org/10.1188/08.onf.955-959" TargetMode="External"/><Relationship Id="rId3" Type="http://schemas.openxmlformats.org/officeDocument/2006/relationships/image" Target="../media/image1.png"/><Relationship Id="rId21" Type="http://schemas.openxmlformats.org/officeDocument/2006/relationships/diagramLayout" Target="../diagrams/layout2.xml"/><Relationship Id="rId34" Type="http://schemas.openxmlformats.org/officeDocument/2006/relationships/image" Target="../media/image12.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diagramQuickStyle" Target="../diagrams/quickStyle1.xml"/><Relationship Id="rId25" Type="http://schemas.openxmlformats.org/officeDocument/2006/relationships/hyperlink" Target="https://doi.org/10.1186/s12912-023-01245-5" TargetMode="External"/><Relationship Id="rId33" Type="http://schemas.openxmlformats.org/officeDocument/2006/relationships/chart" Target="../charts/chart2.xml"/><Relationship Id="rId2" Type="http://schemas.openxmlformats.org/officeDocument/2006/relationships/notesSlide" Target="../notesSlides/notesSlide1.xml"/><Relationship Id="rId16" Type="http://schemas.openxmlformats.org/officeDocument/2006/relationships/diagramLayout" Target="../diagrams/layout1.xml"/><Relationship Id="rId20" Type="http://schemas.openxmlformats.org/officeDocument/2006/relationships/diagramData" Target="../diagrams/data2.xml"/><Relationship Id="rId29" Type="http://schemas.openxmlformats.org/officeDocument/2006/relationships/hyperlink" Target="https://doi.org/10.17532/jhs.2024.2254" TargetMode="Externa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svg"/><Relationship Id="rId24" Type="http://schemas.microsoft.com/office/2007/relationships/diagramDrawing" Target="../diagrams/drawing2.xml"/><Relationship Id="rId32" Type="http://schemas.openxmlformats.org/officeDocument/2006/relationships/hyperlink" Target="https://doi.org/10.12968/ijpn.2014.20.9.435" TargetMode="External"/><Relationship Id="rId5" Type="http://schemas.openxmlformats.org/officeDocument/2006/relationships/image" Target="../media/image3.svg"/><Relationship Id="rId15" Type="http://schemas.openxmlformats.org/officeDocument/2006/relationships/diagramData" Target="../diagrams/data1.xml"/><Relationship Id="rId23" Type="http://schemas.openxmlformats.org/officeDocument/2006/relationships/diagramColors" Target="../diagrams/colors2.xml"/><Relationship Id="rId28" Type="http://schemas.openxmlformats.org/officeDocument/2006/relationships/hyperlink" Target="https://doi.org/10.3390/ijerph192013119" TargetMode="External"/><Relationship Id="rId10" Type="http://schemas.openxmlformats.org/officeDocument/2006/relationships/image" Target="../media/image8.png"/><Relationship Id="rId19" Type="http://schemas.microsoft.com/office/2007/relationships/diagramDrawing" Target="../diagrams/drawing1.xml"/><Relationship Id="rId31" Type="http://schemas.openxmlformats.org/officeDocument/2006/relationships/hyperlink" Target="https://doi.org/10.1371/journal.pone.0238357" TargetMode="External"/><Relationship Id="rId4" Type="http://schemas.openxmlformats.org/officeDocument/2006/relationships/image" Target="../media/image2.png"/><Relationship Id="rId9" Type="http://schemas.openxmlformats.org/officeDocument/2006/relationships/image" Target="../media/image7.svg"/><Relationship Id="rId14" Type="http://schemas.openxmlformats.org/officeDocument/2006/relationships/chart" Target="../charts/chart1.xml"/><Relationship Id="rId22" Type="http://schemas.openxmlformats.org/officeDocument/2006/relationships/diagramQuickStyle" Target="../diagrams/quickStyle2.xml"/><Relationship Id="rId27" Type="http://schemas.openxmlformats.org/officeDocument/2006/relationships/hyperlink" Target="https://doi.org/10.1188/05.onf.97-104" TargetMode="External"/><Relationship Id="rId30" Type="http://schemas.openxmlformats.org/officeDocument/2006/relationships/hyperlink" Target="https://doi.org/10.1191/1478088706qp063oa" TargetMode="External"/><Relationship Id="rId35" Type="http://schemas.openxmlformats.org/officeDocument/2006/relationships/image" Target="../media/image13.sv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DF1F3"/>
        </a:solidFill>
        <a:effectLst/>
      </p:bgPr>
    </p:bg>
    <p:spTree>
      <p:nvGrpSpPr>
        <p:cNvPr id="1" name=""/>
        <p:cNvGrpSpPr/>
        <p:nvPr/>
      </p:nvGrpSpPr>
      <p:grpSpPr>
        <a:xfrm>
          <a:off x="0" y="0"/>
          <a:ext cx="0" cy="0"/>
          <a:chOff x="0" y="0"/>
          <a:chExt cx="0" cy="0"/>
        </a:xfrm>
      </p:grpSpPr>
      <p:sp>
        <p:nvSpPr>
          <p:cNvPr id="126" name="Freeform: Shape 125">
            <a:extLst>
              <a:ext uri="{FF2B5EF4-FFF2-40B4-BE49-F238E27FC236}">
                <a16:creationId xmlns:a16="http://schemas.microsoft.com/office/drawing/2014/main" id="{67557B57-FA68-EDD5-8B8A-4335E6C1F546}"/>
              </a:ext>
            </a:extLst>
          </p:cNvPr>
          <p:cNvSpPr/>
          <p:nvPr/>
        </p:nvSpPr>
        <p:spPr>
          <a:xfrm>
            <a:off x="-33040" y="29127439"/>
            <a:ext cx="43957279" cy="3902757"/>
          </a:xfrm>
          <a:custGeom>
            <a:avLst/>
            <a:gdLst>
              <a:gd name="connsiteX0" fmla="*/ 0 w 43957279"/>
              <a:gd name="connsiteY0" fmla="*/ 0 h 4977065"/>
              <a:gd name="connsiteX1" fmla="*/ 43957279 w 43957279"/>
              <a:gd name="connsiteY1" fmla="*/ 0 h 4977065"/>
              <a:gd name="connsiteX2" fmla="*/ 43957279 w 43957279"/>
              <a:gd name="connsiteY2" fmla="*/ 4977065 h 4977065"/>
              <a:gd name="connsiteX3" fmla="*/ 0 w 43957279"/>
              <a:gd name="connsiteY3" fmla="*/ 4977065 h 4977065"/>
            </a:gdLst>
            <a:ahLst/>
            <a:cxnLst>
              <a:cxn ang="0">
                <a:pos x="connsiteX0" y="connsiteY0"/>
              </a:cxn>
              <a:cxn ang="0">
                <a:pos x="connsiteX1" y="connsiteY1"/>
              </a:cxn>
              <a:cxn ang="0">
                <a:pos x="connsiteX2" y="connsiteY2"/>
              </a:cxn>
              <a:cxn ang="0">
                <a:pos x="connsiteX3" y="connsiteY3"/>
              </a:cxn>
            </a:cxnLst>
            <a:rect l="l" t="t" r="r" b="b"/>
            <a:pathLst>
              <a:path w="43957279" h="4977065">
                <a:moveTo>
                  <a:pt x="0" y="0"/>
                </a:moveTo>
                <a:lnTo>
                  <a:pt x="43957279" y="0"/>
                </a:lnTo>
                <a:lnTo>
                  <a:pt x="43957279" y="4977065"/>
                </a:lnTo>
                <a:lnTo>
                  <a:pt x="0" y="4977065"/>
                </a:lnTo>
                <a:close/>
              </a:path>
            </a:pathLst>
          </a:custGeom>
          <a:gradFill flip="none" rotWithShape="1">
            <a:gsLst>
              <a:gs pos="0">
                <a:srgbClr val="0B758A">
                  <a:shade val="30000"/>
                  <a:satMod val="115000"/>
                </a:srgbClr>
              </a:gs>
              <a:gs pos="50000">
                <a:srgbClr val="0B758A">
                  <a:shade val="67500"/>
                  <a:satMod val="115000"/>
                </a:srgbClr>
              </a:gs>
              <a:gs pos="100000">
                <a:srgbClr val="0B758A">
                  <a:shade val="100000"/>
                  <a:satMod val="115000"/>
                </a:srgbClr>
              </a:gs>
            </a:gsLst>
            <a:lin ang="10800000" scaled="1"/>
            <a:tileRect/>
          </a:gradFill>
          <a:ln>
            <a:noFill/>
          </a:ln>
        </p:spPr>
        <p:style>
          <a:lnRef idx="3">
            <a:schemeClr val="lt1"/>
          </a:lnRef>
          <a:fillRef idx="1">
            <a:schemeClr val="accent1"/>
          </a:fillRef>
          <a:effectRef idx="1">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B495C531-F983-37A9-0E76-9D7FAFE46E36}"/>
              </a:ext>
            </a:extLst>
          </p:cNvPr>
          <p:cNvSpPr/>
          <p:nvPr/>
        </p:nvSpPr>
        <p:spPr>
          <a:xfrm>
            <a:off x="2" y="-24063"/>
            <a:ext cx="43957279" cy="3902757"/>
          </a:xfrm>
          <a:custGeom>
            <a:avLst/>
            <a:gdLst>
              <a:gd name="connsiteX0" fmla="*/ 0 w 43957279"/>
              <a:gd name="connsiteY0" fmla="*/ 0 h 4977065"/>
              <a:gd name="connsiteX1" fmla="*/ 43957279 w 43957279"/>
              <a:gd name="connsiteY1" fmla="*/ 0 h 4977065"/>
              <a:gd name="connsiteX2" fmla="*/ 43957279 w 43957279"/>
              <a:gd name="connsiteY2" fmla="*/ 4977065 h 4977065"/>
              <a:gd name="connsiteX3" fmla="*/ 0 w 43957279"/>
              <a:gd name="connsiteY3" fmla="*/ 4977065 h 4977065"/>
            </a:gdLst>
            <a:ahLst/>
            <a:cxnLst>
              <a:cxn ang="0">
                <a:pos x="connsiteX0" y="connsiteY0"/>
              </a:cxn>
              <a:cxn ang="0">
                <a:pos x="connsiteX1" y="connsiteY1"/>
              </a:cxn>
              <a:cxn ang="0">
                <a:pos x="connsiteX2" y="connsiteY2"/>
              </a:cxn>
              <a:cxn ang="0">
                <a:pos x="connsiteX3" y="connsiteY3"/>
              </a:cxn>
            </a:cxnLst>
            <a:rect l="l" t="t" r="r" b="b"/>
            <a:pathLst>
              <a:path w="43957279" h="4977065">
                <a:moveTo>
                  <a:pt x="0" y="0"/>
                </a:moveTo>
                <a:lnTo>
                  <a:pt x="43957279" y="0"/>
                </a:lnTo>
                <a:lnTo>
                  <a:pt x="43957279" y="4977065"/>
                </a:lnTo>
                <a:lnTo>
                  <a:pt x="0" y="4977065"/>
                </a:lnTo>
                <a:close/>
              </a:path>
            </a:pathLst>
          </a:custGeom>
          <a:gradFill flip="none" rotWithShape="1">
            <a:gsLst>
              <a:gs pos="0">
                <a:srgbClr val="0B758A">
                  <a:shade val="30000"/>
                  <a:satMod val="115000"/>
                </a:srgbClr>
              </a:gs>
              <a:gs pos="50000">
                <a:srgbClr val="0B758A">
                  <a:shade val="67500"/>
                  <a:satMod val="115000"/>
                </a:srgbClr>
              </a:gs>
              <a:gs pos="100000">
                <a:srgbClr val="0B758A">
                  <a:shade val="100000"/>
                  <a:satMod val="115000"/>
                </a:srgbClr>
              </a:gs>
            </a:gsLst>
            <a:lin ang="10800000" scaled="1"/>
            <a:tileRect/>
          </a:gradFill>
          <a:ln>
            <a:noFill/>
          </a:ln>
        </p:spPr>
        <p:style>
          <a:lnRef idx="3">
            <a:schemeClr val="lt1"/>
          </a:lnRef>
          <a:fillRef idx="1">
            <a:schemeClr val="accent1"/>
          </a:fillRef>
          <a:effectRef idx="1">
            <a:schemeClr val="accent1"/>
          </a:effectRef>
          <a:fontRef idx="minor">
            <a:schemeClr val="lt1"/>
          </a:fontRef>
        </p:style>
        <p:txBody>
          <a:bodyPr wrap="square" rtlCol="0" anchor="ctr">
            <a:noAutofit/>
          </a:bodyPr>
          <a:lstStyle/>
          <a:p>
            <a:pPr algn="ctr"/>
            <a:endParaRPr lang="en-US" dirty="0"/>
          </a:p>
        </p:txBody>
      </p:sp>
      <p:pic>
        <p:nvPicPr>
          <p:cNvPr id="11" name="Picture 10" descr="A black background with white text&#10;&#10;Description automatically generated">
            <a:extLst>
              <a:ext uri="{FF2B5EF4-FFF2-40B4-BE49-F238E27FC236}">
                <a16:creationId xmlns:a16="http://schemas.microsoft.com/office/drawing/2014/main" id="{8C379C0C-725E-125E-5350-019DEF2E59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53" y="513585"/>
            <a:ext cx="6884157" cy="2697140"/>
          </a:xfrm>
          <a:prstGeom prst="rect">
            <a:avLst/>
          </a:prstGeom>
        </p:spPr>
      </p:pic>
      <p:sp>
        <p:nvSpPr>
          <p:cNvPr id="5" name="TextBox 4">
            <a:extLst>
              <a:ext uri="{FF2B5EF4-FFF2-40B4-BE49-F238E27FC236}">
                <a16:creationId xmlns:a16="http://schemas.microsoft.com/office/drawing/2014/main" id="{B840176C-F103-949F-4760-4CADF84912B3}"/>
              </a:ext>
            </a:extLst>
          </p:cNvPr>
          <p:cNvSpPr txBox="1"/>
          <p:nvPr/>
        </p:nvSpPr>
        <p:spPr>
          <a:xfrm>
            <a:off x="7239068" y="166886"/>
            <a:ext cx="27279531" cy="2123658"/>
          </a:xfrm>
          <a:prstGeom prst="rect">
            <a:avLst/>
          </a:prstGeom>
          <a:noFill/>
        </p:spPr>
        <p:txBody>
          <a:bodyPr wrap="square" rtlCol="0">
            <a:spAutoFit/>
          </a:bodyPr>
          <a:lstStyle/>
          <a:p>
            <a:r>
              <a:rPr lang="en-US" sz="6600" b="1" dirty="0">
                <a:solidFill>
                  <a:srgbClr val="EDF1F3"/>
                </a:solidFill>
                <a:latin typeface="Garamond" panose="02020404030301010803" pitchFamily="18" charset="0"/>
                <a:cs typeface="Helvetica" panose="020B0604020202020204" pitchFamily="34" charset="0"/>
              </a:rPr>
              <a:t>The Influence of </a:t>
            </a:r>
            <a:r>
              <a:rPr lang="en-US" sz="6600" b="1" dirty="0">
                <a:solidFill>
                  <a:srgbClr val="EDF1F3"/>
                </a:solidFill>
                <a:effectLst/>
                <a:latin typeface="Garamond" panose="02020404030301010803" pitchFamily="18" charset="0"/>
                <a:ea typeface="Aptos" panose="020B0004020202020204" pitchFamily="34" charset="0"/>
                <a:cs typeface="Helvetica" panose="020B0604020202020204" pitchFamily="34" charset="0"/>
              </a:rPr>
              <a:t>Work Experience, Cultural Background, and Belief Systems on Death Attitudes in Registered Nurses</a:t>
            </a:r>
          </a:p>
        </p:txBody>
      </p:sp>
      <p:sp>
        <p:nvSpPr>
          <p:cNvPr id="22" name="TextBox 21">
            <a:extLst>
              <a:ext uri="{FF2B5EF4-FFF2-40B4-BE49-F238E27FC236}">
                <a16:creationId xmlns:a16="http://schemas.microsoft.com/office/drawing/2014/main" id="{9DEB1085-1C00-08A9-D43A-925E99592038}"/>
              </a:ext>
            </a:extLst>
          </p:cNvPr>
          <p:cNvSpPr txBox="1"/>
          <p:nvPr/>
        </p:nvSpPr>
        <p:spPr>
          <a:xfrm>
            <a:off x="7239069" y="2691098"/>
            <a:ext cx="9552144" cy="646331"/>
          </a:xfrm>
          <a:prstGeom prst="rect">
            <a:avLst/>
          </a:prstGeom>
          <a:noFill/>
        </p:spPr>
        <p:txBody>
          <a:bodyPr wrap="square" rtlCol="0">
            <a:spAutoFit/>
          </a:bodyPr>
          <a:lstStyle/>
          <a:p>
            <a:r>
              <a:rPr lang="en-US" sz="3600" dirty="0">
                <a:solidFill>
                  <a:srgbClr val="EDF1F3"/>
                </a:solidFill>
                <a:latin typeface="Helvetica" panose="020B0604020202020204" pitchFamily="34" charset="0"/>
                <a:cs typeface="Helvetica" panose="020B0604020202020204" pitchFamily="34" charset="0"/>
              </a:rPr>
              <a:t>Nicole Nemeth, Donna </a:t>
            </a:r>
            <a:r>
              <a:rPr lang="en-US" sz="3600" dirty="0" err="1">
                <a:solidFill>
                  <a:srgbClr val="EDF1F3"/>
                </a:solidFill>
                <a:latin typeface="Helvetica" panose="020B0604020202020204" pitchFamily="34" charset="0"/>
                <a:cs typeface="Helvetica" panose="020B0604020202020204" pitchFamily="34" charset="0"/>
              </a:rPr>
              <a:t>Bachand</a:t>
            </a:r>
            <a:r>
              <a:rPr lang="en-US" sz="3600" dirty="0">
                <a:solidFill>
                  <a:srgbClr val="EDF1F3"/>
                </a:solidFill>
                <a:latin typeface="Helvetica" panose="020B0604020202020204" pitchFamily="34" charset="0"/>
                <a:cs typeface="Helvetica" panose="020B0604020202020204" pitchFamily="34" charset="0"/>
              </a:rPr>
              <a:t>, PhD, RN</a:t>
            </a:r>
          </a:p>
        </p:txBody>
      </p:sp>
      <p:cxnSp>
        <p:nvCxnSpPr>
          <p:cNvPr id="25" name="Straight Connector 24">
            <a:extLst>
              <a:ext uri="{FF2B5EF4-FFF2-40B4-BE49-F238E27FC236}">
                <a16:creationId xmlns:a16="http://schemas.microsoft.com/office/drawing/2014/main" id="{ECD5DB4F-1A9E-EC09-CB34-50E0FF845462}"/>
              </a:ext>
            </a:extLst>
          </p:cNvPr>
          <p:cNvCxnSpPr/>
          <p:nvPr/>
        </p:nvCxnSpPr>
        <p:spPr>
          <a:xfrm>
            <a:off x="7239069" y="2309220"/>
            <a:ext cx="35280600" cy="0"/>
          </a:xfrm>
          <a:prstGeom prst="line">
            <a:avLst/>
          </a:prstGeom>
          <a:ln>
            <a:solidFill>
              <a:srgbClr val="EDF1F3"/>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D1DDF510-5266-BFD5-A1F8-27CDD3EC2DA8}"/>
              </a:ext>
            </a:extLst>
          </p:cNvPr>
          <p:cNvSpPr txBox="1"/>
          <p:nvPr/>
        </p:nvSpPr>
        <p:spPr>
          <a:xfrm>
            <a:off x="603318" y="5801901"/>
            <a:ext cx="13296902" cy="4851400"/>
          </a:xfrm>
          <a:prstGeom prst="rect">
            <a:avLst/>
          </a:prstGeom>
          <a:noFill/>
        </p:spPr>
        <p:txBody>
          <a:bodyPr wrap="square" rtlCol="0">
            <a:noAutofit/>
          </a:bodyPr>
          <a:lstStyle/>
          <a:p>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There are individuals who are exposed to death frequently in their line of work, and there are those who never encounter it. Healthcare professionals, particularly nurses, often find themselves at the forefront of end-of-life care. Nurses, regardless of their specialty, hold unique attitudes towards death that impact their approach to care. </a:t>
            </a:r>
            <a:r>
              <a:rPr lang="en-US" sz="2700" b="1" kern="100"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“Attitudes towards death” is defined as an individual’s stable and psychological tendency toward death</a:t>
            </a:r>
            <a:r>
              <a:rPr lang="en-US" sz="2700" kern="100"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 </a:t>
            </a:r>
            <a:r>
              <a:rPr lang="en-US" sz="2700" kern="1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including negative attitudes such as death anxiety and death avoidance, as well as positive attitudes such as natural acceptance and approach acceptance (He et al., 2023). </a:t>
            </a:r>
            <a:r>
              <a:rPr lang="en-US" sz="2700" b="1" kern="100"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These attitudes are influenced by factors relative to the individual’s environment, such as their length of work experience and subsequent exposure to dying or terminally ill patients</a:t>
            </a:r>
            <a:r>
              <a:rPr lang="en-US" sz="2700" b="1" kern="1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 </a:t>
            </a:r>
            <a:r>
              <a:rPr lang="en-US" sz="2700" kern="1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(Lange et al., 2008; Dunn et al., 2005; </a:t>
            </a:r>
            <a:r>
              <a:rPr lang="en-US" sz="2700" kern="100" dirty="0" err="1">
                <a:solidFill>
                  <a:schemeClr val="tx2"/>
                </a:solidFill>
                <a:effectLst/>
                <a:latin typeface="Helvetica" panose="020B0604020202020204" pitchFamily="34" charset="0"/>
                <a:ea typeface="Aptos" panose="020B0004020202020204" pitchFamily="34" charset="0"/>
                <a:cs typeface="Helvetica" panose="020B0604020202020204" pitchFamily="34" charset="0"/>
              </a:rPr>
              <a:t>Cybulska</a:t>
            </a:r>
            <a:r>
              <a:rPr lang="en-US" sz="2700" kern="1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 et al., 2022; </a:t>
            </a:r>
            <a:r>
              <a:rPr lang="en-US" sz="2700" kern="100" dirty="0" err="1">
                <a:solidFill>
                  <a:schemeClr val="tx2"/>
                </a:solidFill>
                <a:effectLst/>
                <a:latin typeface="Helvetica" panose="020B0604020202020204" pitchFamily="34" charset="0"/>
                <a:ea typeface="Aptos" panose="020B0004020202020204" pitchFamily="34" charset="0"/>
                <a:cs typeface="Helvetica" panose="020B0604020202020204" pitchFamily="34" charset="0"/>
              </a:rPr>
              <a:t>Oruč</a:t>
            </a:r>
            <a:r>
              <a:rPr lang="en-US" sz="2700" kern="1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 et al., 2024). </a:t>
            </a:r>
          </a:p>
          <a:p>
            <a:endParaRPr lang="en-US" sz="2700" kern="100" dirty="0">
              <a:solidFill>
                <a:schemeClr val="tx2"/>
              </a:solidFill>
              <a:latin typeface="Helvetica" panose="020B0604020202020204" pitchFamily="34" charset="0"/>
              <a:ea typeface="Aptos" panose="020B0004020202020204" pitchFamily="34" charset="0"/>
              <a:cs typeface="Helvetica" panose="020B0604020202020204" pitchFamily="34" charset="0"/>
            </a:endParaRPr>
          </a:p>
          <a:p>
            <a:r>
              <a:rPr lang="en-US" sz="2630" kern="1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In assessing attitudes towards death, </a:t>
            </a:r>
            <a:r>
              <a:rPr lang="en-US" sz="2630" b="1" kern="100"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the influences from religion, spiritual beliefs and cultural upbringing are often not considered</a:t>
            </a:r>
            <a:r>
              <a:rPr lang="en-US" sz="2630" kern="100"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a:t>
            </a:r>
            <a:r>
              <a:rPr lang="en-US" sz="2630" kern="1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 thus leaving a gap in the literature. </a:t>
            </a:r>
            <a:r>
              <a:rPr lang="en-US" sz="2630" b="1" kern="100"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This study aimed to investigate the potential influence of nurses’ work experience, cultural background, and belief systems on their attitudes towards death</a:t>
            </a:r>
            <a:r>
              <a:rPr lang="en-US" sz="2630" kern="100"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a:t>
            </a:r>
          </a:p>
        </p:txBody>
      </p:sp>
      <p:sp>
        <p:nvSpPr>
          <p:cNvPr id="29" name="Rectangle: Diagonal Corners Rounded 28">
            <a:extLst>
              <a:ext uri="{FF2B5EF4-FFF2-40B4-BE49-F238E27FC236}">
                <a16:creationId xmlns:a16="http://schemas.microsoft.com/office/drawing/2014/main" id="{215350F9-A90E-79E7-F929-6AD210E6B97F}"/>
              </a:ext>
            </a:extLst>
          </p:cNvPr>
          <p:cNvSpPr/>
          <p:nvPr/>
        </p:nvSpPr>
        <p:spPr>
          <a:xfrm>
            <a:off x="580191" y="12795634"/>
            <a:ext cx="13296901" cy="2071920"/>
          </a:xfrm>
          <a:prstGeom prst="round2DiagRect">
            <a:avLst/>
          </a:prstGeom>
          <a:solidFill>
            <a:srgbClr val="0B75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i="1" dirty="0">
                <a:latin typeface="Helvetica" panose="020B0604020202020204" pitchFamily="34" charset="0"/>
                <a:cs typeface="Helvetica" panose="020B0604020202020204" pitchFamily="34" charset="0"/>
              </a:rPr>
              <a:t>Do factors such as work experience, cultural background, and belief systems hold any influence on death attitudes?</a:t>
            </a:r>
          </a:p>
        </p:txBody>
      </p:sp>
      <p:sp>
        <p:nvSpPr>
          <p:cNvPr id="31" name="TextBox 30">
            <a:extLst>
              <a:ext uri="{FF2B5EF4-FFF2-40B4-BE49-F238E27FC236}">
                <a16:creationId xmlns:a16="http://schemas.microsoft.com/office/drawing/2014/main" id="{24013715-2F0A-F0D3-D634-4175AFFDE6DB}"/>
              </a:ext>
            </a:extLst>
          </p:cNvPr>
          <p:cNvSpPr txBox="1"/>
          <p:nvPr/>
        </p:nvSpPr>
        <p:spPr>
          <a:xfrm>
            <a:off x="580191" y="16866431"/>
            <a:ext cx="6398219" cy="7979107"/>
          </a:xfrm>
          <a:prstGeom prst="rect">
            <a:avLst/>
          </a:prstGeom>
          <a:noFill/>
        </p:spPr>
        <p:txBody>
          <a:bodyPr wrap="square">
            <a:spAutoFit/>
          </a:bodyPr>
          <a:lstStyle/>
          <a:p>
            <a:r>
              <a:rPr lang="en-US" sz="2520" dirty="0">
                <a:solidFill>
                  <a:schemeClr val="tx2"/>
                </a:solidFill>
                <a:latin typeface="Helvetica" panose="020B0604020202020204" pitchFamily="34" charset="0"/>
                <a:cs typeface="Helvetica" panose="020B0604020202020204" pitchFamily="34" charset="0"/>
              </a:rPr>
              <a:t>To measure the participants' attitudes towards death, quantitative and qualitative methods of data collection were used. This included the </a:t>
            </a:r>
            <a:r>
              <a:rPr lang="en-US" sz="2520" b="1" dirty="0" err="1">
                <a:solidFill>
                  <a:schemeClr val="accent1"/>
                </a:solidFill>
                <a:latin typeface="Helvetica" panose="020B0604020202020204" pitchFamily="34" charset="0"/>
                <a:cs typeface="Helvetica" panose="020B0604020202020204" pitchFamily="34" charset="0"/>
              </a:rPr>
              <a:t>Frommelt</a:t>
            </a:r>
            <a:r>
              <a:rPr lang="en-US" sz="2520" b="1" dirty="0">
                <a:solidFill>
                  <a:schemeClr val="accent1"/>
                </a:solidFill>
                <a:latin typeface="Helvetica" panose="020B0604020202020204" pitchFamily="34" charset="0"/>
                <a:cs typeface="Helvetica" panose="020B0604020202020204" pitchFamily="34" charset="0"/>
              </a:rPr>
              <a:t> Attitude Toward Care of the Dying (FATCOD)</a:t>
            </a:r>
            <a:r>
              <a:rPr lang="en-US" sz="2520" b="1" dirty="0">
                <a:solidFill>
                  <a:schemeClr val="tx2"/>
                </a:solidFill>
                <a:latin typeface="Helvetica" panose="020B0604020202020204" pitchFamily="34" charset="0"/>
                <a:cs typeface="Helvetica" panose="020B0604020202020204" pitchFamily="34" charset="0"/>
              </a:rPr>
              <a:t> </a:t>
            </a:r>
            <a:r>
              <a:rPr lang="en-US" sz="2520" dirty="0">
                <a:solidFill>
                  <a:schemeClr val="tx2"/>
                </a:solidFill>
                <a:latin typeface="Helvetica" panose="020B0604020202020204" pitchFamily="34" charset="0"/>
                <a:cs typeface="Helvetica" panose="020B0604020202020204" pitchFamily="34" charset="0"/>
              </a:rPr>
              <a:t>30-item questionnaire, along with demographic data and open-ended survey questions. Quantitative data was analyzed by SurveyMonkey and the statistical software tool SPSS Statistics, version 29.0.2.0 (20), while qualitative data was assessed through </a:t>
            </a:r>
            <a:r>
              <a:rPr lang="en-US" sz="2520" b="1" dirty="0">
                <a:solidFill>
                  <a:schemeClr val="accent1"/>
                </a:solidFill>
                <a:latin typeface="Helvetica" panose="020B0604020202020204" pitchFamily="34" charset="0"/>
                <a:cs typeface="Helvetica" panose="020B0604020202020204" pitchFamily="34" charset="0"/>
              </a:rPr>
              <a:t>Braun and Clarke’s (2006) six-step thematic analysis method. </a:t>
            </a:r>
            <a:r>
              <a:rPr lang="en-US" sz="2520" dirty="0">
                <a:solidFill>
                  <a:schemeClr val="tx2"/>
                </a:solidFill>
                <a:latin typeface="Helvetica" panose="020B0604020202020204" pitchFamily="34" charset="0"/>
                <a:cs typeface="Helvetica" panose="020B0604020202020204" pitchFamily="34" charset="0"/>
              </a:rPr>
              <a:t>The FATCOD questionnaire contains 15 positively and 15 negatively worded statements. Possible overall scores range from </a:t>
            </a:r>
            <a:r>
              <a:rPr lang="en-US" sz="2520" b="1" dirty="0">
                <a:solidFill>
                  <a:schemeClr val="accent1"/>
                </a:solidFill>
                <a:latin typeface="Helvetica" panose="020B0604020202020204" pitchFamily="34" charset="0"/>
                <a:cs typeface="Helvetica" panose="020B0604020202020204" pitchFamily="34" charset="0"/>
              </a:rPr>
              <a:t>30 to 150, </a:t>
            </a:r>
            <a:r>
              <a:rPr lang="en-US" sz="2520" dirty="0">
                <a:solidFill>
                  <a:schemeClr val="tx2"/>
                </a:solidFill>
                <a:latin typeface="Helvetica" panose="020B0604020202020204" pitchFamily="34" charset="0"/>
                <a:cs typeface="Helvetica" panose="020B0604020202020204" pitchFamily="34" charset="0"/>
              </a:rPr>
              <a:t>with a higher score indicating a more positive attitude towards death</a:t>
            </a:r>
            <a:r>
              <a:rPr lang="en-US" sz="2520" b="1" dirty="0">
                <a:solidFill>
                  <a:schemeClr val="accent1"/>
                </a:solidFill>
                <a:latin typeface="Helvetica" panose="020B0604020202020204" pitchFamily="34" charset="0"/>
                <a:cs typeface="Helvetica" panose="020B0604020202020204" pitchFamily="34" charset="0"/>
              </a:rPr>
              <a:t>.</a:t>
            </a:r>
          </a:p>
          <a:p>
            <a:endParaRPr lang="en-US" sz="2800" kern="100" dirty="0">
              <a:solidFill>
                <a:schemeClr val="tx2"/>
              </a:solidFill>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36" name="Graphic 35" descr="Badge 1 with solid fill">
            <a:extLst>
              <a:ext uri="{FF2B5EF4-FFF2-40B4-BE49-F238E27FC236}">
                <a16:creationId xmlns:a16="http://schemas.microsoft.com/office/drawing/2014/main" id="{0D4C67BF-CC07-1B2F-5A27-5309FA5C9B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6167" y="4222163"/>
            <a:ext cx="1413743" cy="1413743"/>
          </a:xfrm>
          <a:prstGeom prst="rect">
            <a:avLst/>
          </a:prstGeom>
        </p:spPr>
      </p:pic>
      <p:sp>
        <p:nvSpPr>
          <p:cNvPr id="37" name="TextBox 36">
            <a:extLst>
              <a:ext uri="{FF2B5EF4-FFF2-40B4-BE49-F238E27FC236}">
                <a16:creationId xmlns:a16="http://schemas.microsoft.com/office/drawing/2014/main" id="{B0BF43BA-BA37-335B-A5EA-C784BF878DA2}"/>
              </a:ext>
            </a:extLst>
          </p:cNvPr>
          <p:cNvSpPr txBox="1"/>
          <p:nvPr/>
        </p:nvSpPr>
        <p:spPr>
          <a:xfrm>
            <a:off x="1839910" y="4385289"/>
            <a:ext cx="4224233" cy="923330"/>
          </a:xfrm>
          <a:prstGeom prst="rect">
            <a:avLst/>
          </a:prstGeom>
          <a:noFill/>
        </p:spPr>
        <p:txBody>
          <a:bodyPr wrap="square" rtlCol="0">
            <a:spAutoFit/>
          </a:bodyPr>
          <a:lstStyle/>
          <a:p>
            <a:r>
              <a:rPr lang="en-US" sz="5400" b="1" dirty="0">
                <a:solidFill>
                  <a:srgbClr val="0E2841"/>
                </a:solidFill>
                <a:latin typeface="Helvetica" panose="020B0604020202020204" pitchFamily="34" charset="0"/>
                <a:cs typeface="Helvetica" panose="020B0604020202020204" pitchFamily="34" charset="0"/>
              </a:rPr>
              <a:t>Background</a:t>
            </a:r>
          </a:p>
        </p:txBody>
      </p:sp>
      <p:cxnSp>
        <p:nvCxnSpPr>
          <p:cNvPr id="39" name="Straight Connector 38">
            <a:extLst>
              <a:ext uri="{FF2B5EF4-FFF2-40B4-BE49-F238E27FC236}">
                <a16:creationId xmlns:a16="http://schemas.microsoft.com/office/drawing/2014/main" id="{C4B86253-6DFA-FFAA-D5B5-F7F4226B7AEE}"/>
              </a:ext>
            </a:extLst>
          </p:cNvPr>
          <p:cNvCxnSpPr/>
          <p:nvPr/>
        </p:nvCxnSpPr>
        <p:spPr>
          <a:xfrm>
            <a:off x="1839910" y="5441776"/>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pic>
        <p:nvPicPr>
          <p:cNvPr id="40" name="Graphic 39" descr="Badge with solid fill">
            <a:extLst>
              <a:ext uri="{FF2B5EF4-FFF2-40B4-BE49-F238E27FC236}">
                <a16:creationId xmlns:a16="http://schemas.microsoft.com/office/drawing/2014/main" id="{A02208C5-94A8-90EF-64C9-240449621459}"/>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26167" y="15320959"/>
            <a:ext cx="1413743" cy="1413743"/>
          </a:xfrm>
          <a:prstGeom prst="rect">
            <a:avLst/>
          </a:prstGeom>
        </p:spPr>
      </p:pic>
      <p:sp>
        <p:nvSpPr>
          <p:cNvPr id="41" name="TextBox 40">
            <a:extLst>
              <a:ext uri="{FF2B5EF4-FFF2-40B4-BE49-F238E27FC236}">
                <a16:creationId xmlns:a16="http://schemas.microsoft.com/office/drawing/2014/main" id="{98D8C8C1-60A7-9AA7-468C-58836A7C81C9}"/>
              </a:ext>
            </a:extLst>
          </p:cNvPr>
          <p:cNvSpPr txBox="1"/>
          <p:nvPr/>
        </p:nvSpPr>
        <p:spPr>
          <a:xfrm>
            <a:off x="1839910" y="15484085"/>
            <a:ext cx="4224233" cy="923330"/>
          </a:xfrm>
          <a:prstGeom prst="rect">
            <a:avLst/>
          </a:prstGeom>
          <a:noFill/>
        </p:spPr>
        <p:txBody>
          <a:bodyPr wrap="square" rtlCol="0">
            <a:spAutoFit/>
          </a:bodyPr>
          <a:lstStyle/>
          <a:p>
            <a:r>
              <a:rPr lang="en-US" sz="5400" b="1" dirty="0">
                <a:latin typeface="Helvetica" panose="020B0604020202020204" pitchFamily="34" charset="0"/>
                <a:cs typeface="Helvetica" panose="020B0604020202020204" pitchFamily="34" charset="0"/>
              </a:rPr>
              <a:t>Methods</a:t>
            </a:r>
          </a:p>
        </p:txBody>
      </p:sp>
      <p:cxnSp>
        <p:nvCxnSpPr>
          <p:cNvPr id="42" name="Straight Connector 41">
            <a:extLst>
              <a:ext uri="{FF2B5EF4-FFF2-40B4-BE49-F238E27FC236}">
                <a16:creationId xmlns:a16="http://schemas.microsoft.com/office/drawing/2014/main" id="{589CC0BE-5808-1AB0-11AE-E0EFA98C8169}"/>
              </a:ext>
            </a:extLst>
          </p:cNvPr>
          <p:cNvCxnSpPr/>
          <p:nvPr/>
        </p:nvCxnSpPr>
        <p:spPr>
          <a:xfrm>
            <a:off x="1839910" y="16540572"/>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17EF3DF1-002F-6A33-00A6-A60871021020}"/>
              </a:ext>
            </a:extLst>
          </p:cNvPr>
          <p:cNvCxnSpPr/>
          <p:nvPr/>
        </p:nvCxnSpPr>
        <p:spPr>
          <a:xfrm>
            <a:off x="31380097" y="5441776"/>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pic>
        <p:nvPicPr>
          <p:cNvPr id="50" name="Graphic 49" descr="Badge 4 with solid fill">
            <a:extLst>
              <a:ext uri="{FF2B5EF4-FFF2-40B4-BE49-F238E27FC236}">
                <a16:creationId xmlns:a16="http://schemas.microsoft.com/office/drawing/2014/main" id="{E5BFEDC9-2469-A26A-0032-137F46A0B4E6}"/>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29966354" y="4222163"/>
            <a:ext cx="1413743" cy="1413743"/>
          </a:xfrm>
          <a:prstGeom prst="rect">
            <a:avLst/>
          </a:prstGeom>
        </p:spPr>
      </p:pic>
      <p:sp>
        <p:nvSpPr>
          <p:cNvPr id="51" name="TextBox 50">
            <a:extLst>
              <a:ext uri="{FF2B5EF4-FFF2-40B4-BE49-F238E27FC236}">
                <a16:creationId xmlns:a16="http://schemas.microsoft.com/office/drawing/2014/main" id="{65D814FD-9719-9F78-56F0-1E99B49F6D1A}"/>
              </a:ext>
            </a:extLst>
          </p:cNvPr>
          <p:cNvSpPr txBox="1"/>
          <p:nvPr/>
        </p:nvSpPr>
        <p:spPr>
          <a:xfrm>
            <a:off x="31380097" y="4385289"/>
            <a:ext cx="4224233" cy="923330"/>
          </a:xfrm>
          <a:prstGeom prst="rect">
            <a:avLst/>
          </a:prstGeom>
          <a:noFill/>
        </p:spPr>
        <p:txBody>
          <a:bodyPr wrap="square" rtlCol="0">
            <a:spAutoFit/>
          </a:bodyPr>
          <a:lstStyle/>
          <a:p>
            <a:r>
              <a:rPr lang="en-US" sz="5400" b="1" dirty="0">
                <a:solidFill>
                  <a:srgbClr val="0E2841"/>
                </a:solidFill>
                <a:latin typeface="Helvetica" panose="020B0604020202020204" pitchFamily="34" charset="0"/>
                <a:cs typeface="Helvetica" panose="020B0604020202020204" pitchFamily="34" charset="0"/>
              </a:rPr>
              <a:t>Discussion</a:t>
            </a:r>
          </a:p>
        </p:txBody>
      </p:sp>
      <p:cxnSp>
        <p:nvCxnSpPr>
          <p:cNvPr id="52" name="Straight Connector 51">
            <a:extLst>
              <a:ext uri="{FF2B5EF4-FFF2-40B4-BE49-F238E27FC236}">
                <a16:creationId xmlns:a16="http://schemas.microsoft.com/office/drawing/2014/main" id="{9FD62008-DDB2-9062-8EC8-30E3A5B62D66}"/>
              </a:ext>
            </a:extLst>
          </p:cNvPr>
          <p:cNvCxnSpPr/>
          <p:nvPr/>
        </p:nvCxnSpPr>
        <p:spPr>
          <a:xfrm>
            <a:off x="31380097" y="5441776"/>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4E532207-A808-4CFF-BE43-DEA33544825D}"/>
              </a:ext>
            </a:extLst>
          </p:cNvPr>
          <p:cNvCxnSpPr/>
          <p:nvPr/>
        </p:nvCxnSpPr>
        <p:spPr>
          <a:xfrm>
            <a:off x="16610003" y="5441776"/>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pic>
        <p:nvPicPr>
          <p:cNvPr id="54" name="Graphic 53" descr="Badge 3 with solid fill">
            <a:extLst>
              <a:ext uri="{FF2B5EF4-FFF2-40B4-BE49-F238E27FC236}">
                <a16:creationId xmlns:a16="http://schemas.microsoft.com/office/drawing/2014/main" id="{17880A8A-AF38-CCFF-0B41-09691A5FF4F9}"/>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5196260" y="4222163"/>
            <a:ext cx="1413743" cy="1413743"/>
          </a:xfrm>
          <a:prstGeom prst="rect">
            <a:avLst/>
          </a:prstGeom>
        </p:spPr>
      </p:pic>
      <p:sp>
        <p:nvSpPr>
          <p:cNvPr id="55" name="TextBox 54">
            <a:extLst>
              <a:ext uri="{FF2B5EF4-FFF2-40B4-BE49-F238E27FC236}">
                <a16:creationId xmlns:a16="http://schemas.microsoft.com/office/drawing/2014/main" id="{A83D260D-1852-E4A2-2789-582693334C1F}"/>
              </a:ext>
            </a:extLst>
          </p:cNvPr>
          <p:cNvSpPr txBox="1"/>
          <p:nvPr/>
        </p:nvSpPr>
        <p:spPr>
          <a:xfrm>
            <a:off x="16610003" y="4385289"/>
            <a:ext cx="4224233" cy="923330"/>
          </a:xfrm>
          <a:prstGeom prst="rect">
            <a:avLst/>
          </a:prstGeom>
          <a:noFill/>
        </p:spPr>
        <p:txBody>
          <a:bodyPr wrap="square" rtlCol="0">
            <a:spAutoFit/>
          </a:bodyPr>
          <a:lstStyle/>
          <a:p>
            <a:r>
              <a:rPr lang="en-US" sz="5400" b="1" dirty="0">
                <a:solidFill>
                  <a:srgbClr val="0E2841"/>
                </a:solidFill>
                <a:latin typeface="Helvetica" panose="020B0604020202020204" pitchFamily="34" charset="0"/>
                <a:cs typeface="Helvetica" panose="020B0604020202020204" pitchFamily="34" charset="0"/>
              </a:rPr>
              <a:t>Results</a:t>
            </a:r>
          </a:p>
        </p:txBody>
      </p:sp>
      <p:cxnSp>
        <p:nvCxnSpPr>
          <p:cNvPr id="56" name="Straight Connector 55">
            <a:extLst>
              <a:ext uri="{FF2B5EF4-FFF2-40B4-BE49-F238E27FC236}">
                <a16:creationId xmlns:a16="http://schemas.microsoft.com/office/drawing/2014/main" id="{D74023BB-023B-C47C-157C-7D1711BCD10A}"/>
              </a:ext>
            </a:extLst>
          </p:cNvPr>
          <p:cNvCxnSpPr/>
          <p:nvPr/>
        </p:nvCxnSpPr>
        <p:spPr>
          <a:xfrm>
            <a:off x="16610003" y="5441776"/>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E3CABBCF-3B50-D844-4B23-12DA68DCB3E2}"/>
              </a:ext>
            </a:extLst>
          </p:cNvPr>
          <p:cNvCxnSpPr/>
          <p:nvPr/>
        </p:nvCxnSpPr>
        <p:spPr>
          <a:xfrm>
            <a:off x="31380097" y="16540572"/>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pic>
        <p:nvPicPr>
          <p:cNvPr id="58" name="Graphic 57" descr="Badge 5 with solid fill">
            <a:extLst>
              <a:ext uri="{FF2B5EF4-FFF2-40B4-BE49-F238E27FC236}">
                <a16:creationId xmlns:a16="http://schemas.microsoft.com/office/drawing/2014/main" id="{325D2D71-9294-2F2D-810F-627F130795FD}"/>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29966354" y="15320959"/>
            <a:ext cx="1413743" cy="1413743"/>
          </a:xfrm>
          <a:prstGeom prst="rect">
            <a:avLst/>
          </a:prstGeom>
        </p:spPr>
      </p:pic>
      <p:sp>
        <p:nvSpPr>
          <p:cNvPr id="59" name="TextBox 58">
            <a:extLst>
              <a:ext uri="{FF2B5EF4-FFF2-40B4-BE49-F238E27FC236}">
                <a16:creationId xmlns:a16="http://schemas.microsoft.com/office/drawing/2014/main" id="{3083688C-B362-6330-3AE9-9C283DF7E341}"/>
              </a:ext>
            </a:extLst>
          </p:cNvPr>
          <p:cNvSpPr txBox="1"/>
          <p:nvPr/>
        </p:nvSpPr>
        <p:spPr>
          <a:xfrm>
            <a:off x="31380097" y="15484085"/>
            <a:ext cx="4224233" cy="923330"/>
          </a:xfrm>
          <a:prstGeom prst="rect">
            <a:avLst/>
          </a:prstGeom>
          <a:noFill/>
        </p:spPr>
        <p:txBody>
          <a:bodyPr wrap="square" rtlCol="0">
            <a:spAutoFit/>
          </a:bodyPr>
          <a:lstStyle/>
          <a:p>
            <a:r>
              <a:rPr lang="en-US" sz="5400" b="1" dirty="0">
                <a:solidFill>
                  <a:srgbClr val="0E2841"/>
                </a:solidFill>
                <a:latin typeface="Helvetica" panose="020B0604020202020204" pitchFamily="34" charset="0"/>
                <a:cs typeface="Helvetica" panose="020B0604020202020204" pitchFamily="34" charset="0"/>
              </a:rPr>
              <a:t>Conclusion</a:t>
            </a:r>
          </a:p>
        </p:txBody>
      </p:sp>
      <p:cxnSp>
        <p:nvCxnSpPr>
          <p:cNvPr id="60" name="Straight Connector 59">
            <a:extLst>
              <a:ext uri="{FF2B5EF4-FFF2-40B4-BE49-F238E27FC236}">
                <a16:creationId xmlns:a16="http://schemas.microsoft.com/office/drawing/2014/main" id="{5EAEDE10-B9B7-3A24-6E51-EE9C61F47F91}"/>
              </a:ext>
            </a:extLst>
          </p:cNvPr>
          <p:cNvCxnSpPr/>
          <p:nvPr/>
        </p:nvCxnSpPr>
        <p:spPr>
          <a:xfrm>
            <a:off x="31380097" y="16540572"/>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1E6B4771-9F7D-F8AE-EC01-721D40B7D362}"/>
              </a:ext>
            </a:extLst>
          </p:cNvPr>
          <p:cNvSpPr txBox="1"/>
          <p:nvPr/>
        </p:nvSpPr>
        <p:spPr>
          <a:xfrm>
            <a:off x="30120378" y="16926698"/>
            <a:ext cx="13296902" cy="4851400"/>
          </a:xfrm>
          <a:prstGeom prst="rect">
            <a:avLst/>
          </a:prstGeom>
          <a:noFill/>
        </p:spPr>
        <p:txBody>
          <a:bodyPr wrap="square" rtlCol="0">
            <a:noAutofit/>
          </a:bodyPr>
          <a:lstStyle/>
          <a:p>
            <a:r>
              <a:rPr lang="en-US" sz="2700" dirty="0">
                <a:solidFill>
                  <a:schemeClr val="tx2"/>
                </a:solidFill>
                <a:latin typeface="Helvetica" panose="020B0604020202020204" pitchFamily="34" charset="0"/>
                <a:cs typeface="Helvetica" panose="020B0604020202020204" pitchFamily="34" charset="0"/>
              </a:rPr>
              <a:t>The results of the study yielded </a:t>
            </a:r>
            <a:r>
              <a:rPr lang="en-US" sz="2700" b="1" dirty="0">
                <a:solidFill>
                  <a:schemeClr val="accent1"/>
                </a:solidFill>
                <a:latin typeface="Helvetica" panose="020B0604020202020204" pitchFamily="34" charset="0"/>
                <a:cs typeface="Helvetica" panose="020B0604020202020204" pitchFamily="34" charset="0"/>
              </a:rPr>
              <a:t>no significant correlation </a:t>
            </a:r>
            <a:r>
              <a:rPr lang="en-US" sz="2700" dirty="0">
                <a:solidFill>
                  <a:schemeClr val="tx2"/>
                </a:solidFill>
                <a:latin typeface="Helvetica" panose="020B0604020202020204" pitchFamily="34" charset="0"/>
                <a:cs typeface="Helvetica" panose="020B0604020202020204" pitchFamily="34" charset="0"/>
              </a:rPr>
              <a:t>between the influence of work experience (years), personal beliefs (spirituality, religiosity), and cultural values on attitudes towards death. However</a:t>
            </a:r>
            <a:r>
              <a:rPr lang="en-US" sz="2700" b="1" dirty="0">
                <a:solidFill>
                  <a:schemeClr val="tx2"/>
                </a:solidFill>
                <a:latin typeface="Helvetica" panose="020B0604020202020204" pitchFamily="34" charset="0"/>
                <a:cs typeface="Helvetica" panose="020B0604020202020204" pitchFamily="34" charset="0"/>
              </a:rPr>
              <a:t>, </a:t>
            </a:r>
            <a:r>
              <a:rPr lang="en-US" sz="2700" b="1" dirty="0">
                <a:solidFill>
                  <a:schemeClr val="accent1"/>
                </a:solidFill>
                <a:latin typeface="Helvetica" panose="020B0604020202020204" pitchFamily="34" charset="0"/>
                <a:cs typeface="Helvetica" panose="020B0604020202020204" pitchFamily="34" charset="0"/>
              </a:rPr>
              <a:t>a strong association was found between nurses’ specialties and their FATCOD scores.</a:t>
            </a:r>
            <a:r>
              <a:rPr lang="en-US" sz="2700" dirty="0">
                <a:solidFill>
                  <a:schemeClr val="tx2"/>
                </a:solidFill>
                <a:latin typeface="Helvetica" panose="020B0604020202020204" pitchFamily="34" charset="0"/>
                <a:cs typeface="Helvetica" panose="020B0604020202020204" pitchFamily="34" charset="0"/>
              </a:rPr>
              <a:t> Thematic analysis uncovered reoccurring themes of</a:t>
            </a:r>
            <a:r>
              <a:rPr lang="en-US" sz="2700" b="1" dirty="0">
                <a:solidFill>
                  <a:schemeClr val="tx2"/>
                </a:solidFill>
                <a:latin typeface="Helvetica" panose="020B0604020202020204" pitchFamily="34" charset="0"/>
                <a:cs typeface="Helvetica" panose="020B0604020202020204" pitchFamily="34" charset="0"/>
              </a:rPr>
              <a:t> </a:t>
            </a:r>
            <a:r>
              <a:rPr lang="en-US" sz="2700" b="1" dirty="0">
                <a:solidFill>
                  <a:schemeClr val="accent1"/>
                </a:solidFill>
                <a:latin typeface="Helvetica" panose="020B0604020202020204" pitchFamily="34" charset="0"/>
                <a:cs typeface="Helvetica" panose="020B0604020202020204" pitchFamily="34" charset="0"/>
              </a:rPr>
              <a:t>Personal Beliefs, Professional Imperative, and Cultural Values </a:t>
            </a:r>
            <a:r>
              <a:rPr lang="en-US" sz="2700" dirty="0">
                <a:solidFill>
                  <a:schemeClr val="tx2"/>
                </a:solidFill>
                <a:latin typeface="Helvetica" panose="020B0604020202020204" pitchFamily="34" charset="0"/>
                <a:cs typeface="Helvetica" panose="020B0604020202020204" pitchFamily="34" charset="0"/>
              </a:rPr>
              <a:t>in participant free-text responses, providing valuable insight into nurses' approaches to end-of-life care. </a:t>
            </a:r>
            <a:r>
              <a:rPr lang="en-US" sz="2700" b="1" dirty="0">
                <a:solidFill>
                  <a:schemeClr val="accent1"/>
                </a:solidFill>
                <a:latin typeface="Helvetica" panose="020B0604020202020204" pitchFamily="34" charset="0"/>
                <a:cs typeface="Helvetica" panose="020B0604020202020204" pitchFamily="34" charset="0"/>
              </a:rPr>
              <a:t>Overall, nurses with licensure in the state of Washington scored highly on the </a:t>
            </a:r>
            <a:r>
              <a:rPr lang="en-US" sz="2700" b="1" dirty="0" err="1">
                <a:solidFill>
                  <a:schemeClr val="accent1"/>
                </a:solidFill>
                <a:latin typeface="Helvetica" panose="020B0604020202020204" pitchFamily="34" charset="0"/>
                <a:cs typeface="Helvetica" panose="020B0604020202020204" pitchFamily="34" charset="0"/>
              </a:rPr>
              <a:t>Frommelt</a:t>
            </a:r>
            <a:r>
              <a:rPr lang="en-US" sz="2700" b="1" dirty="0">
                <a:solidFill>
                  <a:schemeClr val="accent1"/>
                </a:solidFill>
                <a:latin typeface="Helvetica" panose="020B0604020202020204" pitchFamily="34" charset="0"/>
                <a:cs typeface="Helvetica" panose="020B0604020202020204" pitchFamily="34" charset="0"/>
              </a:rPr>
              <a:t> Attitude Toward Care of The Dying (FATCOD) scale and demonstrated positive attitudes towards death.</a:t>
            </a:r>
          </a:p>
        </p:txBody>
      </p:sp>
      <p:cxnSp>
        <p:nvCxnSpPr>
          <p:cNvPr id="68" name="Straight Connector 67">
            <a:extLst>
              <a:ext uri="{FF2B5EF4-FFF2-40B4-BE49-F238E27FC236}">
                <a16:creationId xmlns:a16="http://schemas.microsoft.com/office/drawing/2014/main" id="{F07EC5E2-3E17-A76E-3E77-EEDC61687065}"/>
              </a:ext>
            </a:extLst>
          </p:cNvPr>
          <p:cNvCxnSpPr/>
          <p:nvPr/>
        </p:nvCxnSpPr>
        <p:spPr>
          <a:xfrm>
            <a:off x="31380097" y="16540572"/>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57798A26-6EC6-D80A-0F5B-3E78688D4F8B}"/>
              </a:ext>
            </a:extLst>
          </p:cNvPr>
          <p:cNvCxnSpPr/>
          <p:nvPr/>
        </p:nvCxnSpPr>
        <p:spPr>
          <a:xfrm>
            <a:off x="31380097" y="5441776"/>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1A85ECCC-DA83-0AD5-ADBF-E03D7E2A75F9}"/>
              </a:ext>
            </a:extLst>
          </p:cNvPr>
          <p:cNvCxnSpPr/>
          <p:nvPr/>
        </p:nvCxnSpPr>
        <p:spPr>
          <a:xfrm>
            <a:off x="31380097" y="5441776"/>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sp>
        <p:nvSpPr>
          <p:cNvPr id="84" name="TextBox 83">
            <a:extLst>
              <a:ext uri="{FF2B5EF4-FFF2-40B4-BE49-F238E27FC236}">
                <a16:creationId xmlns:a16="http://schemas.microsoft.com/office/drawing/2014/main" id="{4EA01DD9-F8B8-2558-D021-C343D806CB24}"/>
              </a:ext>
            </a:extLst>
          </p:cNvPr>
          <p:cNvSpPr txBox="1"/>
          <p:nvPr/>
        </p:nvSpPr>
        <p:spPr>
          <a:xfrm>
            <a:off x="30120378" y="5797481"/>
            <a:ext cx="7674822" cy="5525384"/>
          </a:xfrm>
          <a:prstGeom prst="rect">
            <a:avLst/>
          </a:prstGeom>
          <a:noFill/>
        </p:spPr>
        <p:txBody>
          <a:bodyPr wrap="square" rtlCol="0">
            <a:noAutofit/>
          </a:bodyPr>
          <a:lstStyle/>
          <a:p>
            <a:r>
              <a:rPr lang="en-US" sz="2700" dirty="0">
                <a:solidFill>
                  <a:schemeClr val="tx2"/>
                </a:solidFill>
                <a:latin typeface="Helvetica" panose="020B0604020202020204" pitchFamily="34" charset="0"/>
                <a:cs typeface="Helvetica" panose="020B0604020202020204" pitchFamily="34" charset="0"/>
              </a:rPr>
              <a:t>For this study, the average overall FATCOD score, 131.70, is </a:t>
            </a:r>
            <a:r>
              <a:rPr lang="en-US" sz="2700" b="1" dirty="0">
                <a:solidFill>
                  <a:schemeClr val="accent1"/>
                </a:solidFill>
                <a:latin typeface="Helvetica" panose="020B0604020202020204" pitchFamily="34" charset="0"/>
                <a:cs typeface="Helvetica" panose="020B0604020202020204" pitchFamily="34" charset="0"/>
              </a:rPr>
              <a:t>higher</a:t>
            </a:r>
            <a:r>
              <a:rPr lang="en-US" sz="2700" dirty="0">
                <a:solidFill>
                  <a:schemeClr val="tx2"/>
                </a:solidFill>
                <a:latin typeface="Helvetica" panose="020B0604020202020204" pitchFamily="34" charset="0"/>
                <a:cs typeface="Helvetica" panose="020B0604020202020204" pitchFamily="34" charset="0"/>
              </a:rPr>
              <a:t> compared to previous studies taken in countries such as Poland (</a:t>
            </a:r>
            <a:r>
              <a:rPr lang="en-US" sz="2700" dirty="0" err="1">
                <a:solidFill>
                  <a:schemeClr val="tx2"/>
                </a:solidFill>
                <a:latin typeface="Helvetica" panose="020B0604020202020204" pitchFamily="34" charset="0"/>
                <a:cs typeface="Helvetica" panose="020B0604020202020204" pitchFamily="34" charset="0"/>
              </a:rPr>
              <a:t>Sadowska</a:t>
            </a:r>
            <a:r>
              <a:rPr lang="en-US" sz="2700" dirty="0">
                <a:solidFill>
                  <a:schemeClr val="tx2"/>
                </a:solidFill>
                <a:latin typeface="Helvetica" panose="020B0604020202020204" pitchFamily="34" charset="0"/>
                <a:cs typeface="Helvetica" panose="020B0604020202020204" pitchFamily="34" charset="0"/>
              </a:rPr>
              <a:t> et al., 2023), Ethiopia (</a:t>
            </a:r>
            <a:r>
              <a:rPr lang="en-US" sz="2700" dirty="0" err="1">
                <a:solidFill>
                  <a:schemeClr val="tx2"/>
                </a:solidFill>
                <a:latin typeface="Helvetica" panose="020B0604020202020204" pitchFamily="34" charset="0"/>
                <a:cs typeface="Helvetica" panose="020B0604020202020204" pitchFamily="34" charset="0"/>
              </a:rPr>
              <a:t>Etafa</a:t>
            </a:r>
            <a:r>
              <a:rPr lang="en-US" sz="2700" dirty="0">
                <a:solidFill>
                  <a:schemeClr val="tx2"/>
                </a:solidFill>
                <a:latin typeface="Helvetica" panose="020B0604020202020204" pitchFamily="34" charset="0"/>
                <a:cs typeface="Helvetica" panose="020B0604020202020204" pitchFamily="34" charset="0"/>
              </a:rPr>
              <a:t> et al., 2020), and Saudi Arabia (</a:t>
            </a:r>
            <a:r>
              <a:rPr lang="en-US" sz="2700" dirty="0" err="1">
                <a:solidFill>
                  <a:schemeClr val="tx2"/>
                </a:solidFill>
                <a:latin typeface="Helvetica" panose="020B0604020202020204" pitchFamily="34" charset="0"/>
                <a:cs typeface="Helvetica" panose="020B0604020202020204" pitchFamily="34" charset="0"/>
              </a:rPr>
              <a:t>Abudari</a:t>
            </a:r>
            <a:r>
              <a:rPr lang="en-US" sz="2700" dirty="0">
                <a:solidFill>
                  <a:schemeClr val="tx2"/>
                </a:solidFill>
                <a:latin typeface="Helvetica" panose="020B0604020202020204" pitchFamily="34" charset="0"/>
                <a:cs typeface="Helvetica" panose="020B0604020202020204" pitchFamily="34" charset="0"/>
              </a:rPr>
              <a:t> et al., 2014). </a:t>
            </a:r>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By using the FATCOD questionnaire, the findings of the study imply that nurses with licensure in Washington state have </a:t>
            </a:r>
            <a:r>
              <a:rPr lang="en-US" sz="2700" b="1"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overall highly positive views towards death.</a:t>
            </a:r>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 However, these results cannot be generally applied to nurses with licensure in different states, or to nurses working in entirely different countries.</a:t>
            </a:r>
            <a:endParaRPr lang="en-US" sz="2700" b="1" dirty="0">
              <a:solidFill>
                <a:schemeClr val="tx2"/>
              </a:solidFill>
              <a:latin typeface="Helvetica" panose="020B0604020202020204" pitchFamily="34" charset="0"/>
              <a:cs typeface="Helvetica" panose="020B0604020202020204" pitchFamily="34" charset="0"/>
            </a:endParaRPr>
          </a:p>
        </p:txBody>
      </p:sp>
      <p:cxnSp>
        <p:nvCxnSpPr>
          <p:cNvPr id="85" name="Straight Connector 84">
            <a:extLst>
              <a:ext uri="{FF2B5EF4-FFF2-40B4-BE49-F238E27FC236}">
                <a16:creationId xmlns:a16="http://schemas.microsoft.com/office/drawing/2014/main" id="{A8FDA680-1274-0B78-E7E3-8831BE9A3D64}"/>
              </a:ext>
            </a:extLst>
          </p:cNvPr>
          <p:cNvCxnSpPr/>
          <p:nvPr/>
        </p:nvCxnSpPr>
        <p:spPr>
          <a:xfrm>
            <a:off x="31380097" y="5441776"/>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graphicFrame>
        <p:nvGraphicFramePr>
          <p:cNvPr id="100" name="Chart 99">
            <a:extLst>
              <a:ext uri="{FF2B5EF4-FFF2-40B4-BE49-F238E27FC236}">
                <a16:creationId xmlns:a16="http://schemas.microsoft.com/office/drawing/2014/main" id="{1B84918C-0219-A714-E970-6AA520B25CBA}"/>
              </a:ext>
            </a:extLst>
          </p:cNvPr>
          <p:cNvGraphicFramePr/>
          <p:nvPr>
            <p:extLst>
              <p:ext uri="{D42A27DB-BD31-4B8C-83A1-F6EECF244321}">
                <p14:modId xmlns:p14="http://schemas.microsoft.com/office/powerpoint/2010/main" val="308669058"/>
              </p:ext>
            </p:extLst>
          </p:nvPr>
        </p:nvGraphicFramePr>
        <p:xfrm>
          <a:off x="16468604" y="13683018"/>
          <a:ext cx="11677650" cy="5901481"/>
        </p:xfrm>
        <a:graphic>
          <a:graphicData uri="http://schemas.openxmlformats.org/drawingml/2006/chart">
            <c:chart xmlns:c="http://schemas.openxmlformats.org/drawingml/2006/chart" xmlns:r="http://schemas.openxmlformats.org/officeDocument/2006/relationships" r:id="rId14"/>
          </a:graphicData>
        </a:graphic>
      </p:graphicFrame>
      <p:sp>
        <p:nvSpPr>
          <p:cNvPr id="101" name="TextBox 100">
            <a:extLst>
              <a:ext uri="{FF2B5EF4-FFF2-40B4-BE49-F238E27FC236}">
                <a16:creationId xmlns:a16="http://schemas.microsoft.com/office/drawing/2014/main" id="{94B97F60-7BFB-FCBA-48D7-C432ADB592C6}"/>
              </a:ext>
            </a:extLst>
          </p:cNvPr>
          <p:cNvSpPr txBox="1"/>
          <p:nvPr/>
        </p:nvSpPr>
        <p:spPr>
          <a:xfrm>
            <a:off x="15476410" y="9695048"/>
            <a:ext cx="13091393" cy="3416320"/>
          </a:xfrm>
          <a:prstGeom prst="rect">
            <a:avLst/>
          </a:prstGeom>
          <a:noFill/>
        </p:spPr>
        <p:txBody>
          <a:bodyPr wrap="square" rtlCol="0">
            <a:spAutoFit/>
          </a:bodyPr>
          <a:lstStyle/>
          <a:p>
            <a:r>
              <a:rPr lang="en-US" sz="2700" b="1" dirty="0">
                <a:solidFill>
                  <a:schemeClr val="accent1"/>
                </a:solidFill>
                <a:latin typeface="Helvetica" panose="020B0604020202020204" pitchFamily="34" charset="0"/>
                <a:cs typeface="Helvetica" panose="020B0604020202020204" pitchFamily="34" charset="0"/>
              </a:rPr>
              <a:t>No significant impact </a:t>
            </a:r>
            <a:r>
              <a:rPr lang="en-US" sz="2700" dirty="0">
                <a:solidFill>
                  <a:schemeClr val="tx2"/>
                </a:solidFill>
                <a:latin typeface="Helvetica" panose="020B0604020202020204" pitchFamily="34" charset="0"/>
                <a:cs typeface="Helvetica" panose="020B0604020202020204" pitchFamily="34" charset="0"/>
              </a:rPr>
              <a:t>via ANOVA analysis was found between work experience (years), personal factors (religiosity and spirituality), and cultural values and FATCOD scores. However, </a:t>
            </a:r>
            <a:r>
              <a:rPr lang="en-US" sz="2700" b="1" dirty="0">
                <a:solidFill>
                  <a:schemeClr val="accent1"/>
                </a:solidFill>
                <a:latin typeface="Helvetica" panose="020B0604020202020204" pitchFamily="34" charset="0"/>
                <a:cs typeface="Helvetica" panose="020B0604020202020204" pitchFamily="34" charset="0"/>
              </a:rPr>
              <a:t>a strong association</a:t>
            </a:r>
            <a:r>
              <a:rPr lang="en-US" sz="2700" dirty="0">
                <a:solidFill>
                  <a:schemeClr val="tx2"/>
                </a:solidFill>
                <a:latin typeface="Helvetica" panose="020B0604020202020204" pitchFamily="34" charset="0"/>
                <a:cs typeface="Helvetica" panose="020B0604020202020204" pitchFamily="34" charset="0"/>
              </a:rPr>
              <a:t> was found between nurses’ fields of practice (specialty) and FATCOD scores. The specialties with the highest FATCOD scores were </a:t>
            </a:r>
            <a:r>
              <a:rPr lang="en-US" sz="2700" b="1" dirty="0">
                <a:solidFill>
                  <a:schemeClr val="accent1"/>
                </a:solidFill>
                <a:latin typeface="Helvetica" panose="020B0604020202020204" pitchFamily="34" charset="0"/>
                <a:cs typeface="Helvetica" panose="020B0604020202020204" pitchFamily="34" charset="0"/>
              </a:rPr>
              <a:t>non-direct patient care </a:t>
            </a:r>
            <a:r>
              <a:rPr lang="en-US" sz="2700" dirty="0">
                <a:solidFill>
                  <a:schemeClr val="tx2"/>
                </a:solidFill>
                <a:latin typeface="Helvetica" panose="020B0604020202020204" pitchFamily="34" charset="0"/>
                <a:cs typeface="Helvetica" panose="020B0604020202020204" pitchFamily="34" charset="0"/>
              </a:rPr>
              <a:t>and </a:t>
            </a:r>
            <a:r>
              <a:rPr lang="en-US" sz="2700" b="1" dirty="0">
                <a:solidFill>
                  <a:schemeClr val="accent1"/>
                </a:solidFill>
                <a:latin typeface="Helvetica" panose="020B0604020202020204" pitchFamily="34" charset="0"/>
                <a:cs typeface="Helvetica" panose="020B0604020202020204" pitchFamily="34" charset="0"/>
              </a:rPr>
              <a:t>palliative &amp; hospice</a:t>
            </a:r>
            <a:r>
              <a:rPr lang="en-US" sz="2700" dirty="0">
                <a:solidFill>
                  <a:schemeClr val="tx2"/>
                </a:solidFill>
                <a:latin typeface="Helvetica" panose="020B0604020202020204" pitchFamily="34" charset="0"/>
                <a:cs typeface="Helvetica" panose="020B0604020202020204" pitchFamily="34" charset="0"/>
              </a:rPr>
              <a:t>, while </a:t>
            </a:r>
            <a:r>
              <a:rPr lang="en-US" sz="2700" b="1" dirty="0">
                <a:solidFill>
                  <a:schemeClr val="accent1"/>
                </a:solidFill>
                <a:latin typeface="Helvetica" panose="020B0604020202020204" pitchFamily="34" charset="0"/>
                <a:cs typeface="Helvetica" panose="020B0604020202020204" pitchFamily="34" charset="0"/>
              </a:rPr>
              <a:t>critical</a:t>
            </a:r>
            <a:r>
              <a:rPr lang="en-US" sz="2700" dirty="0">
                <a:solidFill>
                  <a:schemeClr val="tx2"/>
                </a:solidFill>
                <a:latin typeface="Helvetica" panose="020B0604020202020204" pitchFamily="34" charset="0"/>
                <a:cs typeface="Helvetica" panose="020B0604020202020204" pitchFamily="34" charset="0"/>
              </a:rPr>
              <a:t> </a:t>
            </a:r>
            <a:r>
              <a:rPr lang="en-US" sz="2700" b="1" dirty="0">
                <a:solidFill>
                  <a:schemeClr val="accent1"/>
                </a:solidFill>
                <a:latin typeface="Helvetica" panose="020B0604020202020204" pitchFamily="34" charset="0"/>
                <a:cs typeface="Helvetica" panose="020B0604020202020204" pitchFamily="34" charset="0"/>
              </a:rPr>
              <a:t>care</a:t>
            </a:r>
            <a:r>
              <a:rPr lang="en-US" sz="2700" dirty="0">
                <a:solidFill>
                  <a:schemeClr val="tx2"/>
                </a:solidFill>
                <a:latin typeface="Helvetica" panose="020B0604020202020204" pitchFamily="34" charset="0"/>
                <a:cs typeface="Helvetica" panose="020B0604020202020204" pitchFamily="34" charset="0"/>
              </a:rPr>
              <a:t> and </a:t>
            </a:r>
            <a:r>
              <a:rPr lang="en-US" sz="2700" b="1" dirty="0">
                <a:solidFill>
                  <a:schemeClr val="accent1"/>
                </a:solidFill>
                <a:latin typeface="Helvetica" panose="020B0604020202020204" pitchFamily="34" charset="0"/>
                <a:cs typeface="Helvetica" panose="020B0604020202020204" pitchFamily="34" charset="0"/>
              </a:rPr>
              <a:t>cardiovascular</a:t>
            </a:r>
            <a:r>
              <a:rPr lang="en-US" sz="2700" dirty="0">
                <a:solidFill>
                  <a:schemeClr val="tx2"/>
                </a:solidFill>
                <a:latin typeface="Helvetica" panose="020B0604020202020204" pitchFamily="34" charset="0"/>
                <a:cs typeface="Helvetica" panose="020B0604020202020204" pitchFamily="34" charset="0"/>
              </a:rPr>
              <a:t> </a:t>
            </a:r>
            <a:r>
              <a:rPr lang="en-US" sz="2700" b="1" dirty="0">
                <a:solidFill>
                  <a:schemeClr val="accent1"/>
                </a:solidFill>
                <a:latin typeface="Helvetica" panose="020B0604020202020204" pitchFamily="34" charset="0"/>
                <a:cs typeface="Helvetica" panose="020B0604020202020204" pitchFamily="34" charset="0"/>
              </a:rPr>
              <a:t>care</a:t>
            </a:r>
            <a:r>
              <a:rPr lang="en-US" sz="2700" dirty="0">
                <a:solidFill>
                  <a:schemeClr val="tx2"/>
                </a:solidFill>
                <a:latin typeface="Helvetica" panose="020B0604020202020204" pitchFamily="34" charset="0"/>
                <a:cs typeface="Helvetica" panose="020B0604020202020204" pitchFamily="34" charset="0"/>
              </a:rPr>
              <a:t> had the lowest scores. The average overall score on the FATCOD questionnaire, 131.70 out of 150, suggests that </a:t>
            </a:r>
            <a:r>
              <a:rPr lang="en-US" sz="2700" b="1" dirty="0">
                <a:solidFill>
                  <a:schemeClr val="accent1"/>
                </a:solidFill>
                <a:latin typeface="Helvetica" panose="020B0604020202020204" pitchFamily="34" charset="0"/>
                <a:cs typeface="Helvetica" panose="020B0604020202020204" pitchFamily="34" charset="0"/>
              </a:rPr>
              <a:t>the study’s participants held positive views towards death.</a:t>
            </a:r>
          </a:p>
        </p:txBody>
      </p:sp>
      <p:sp>
        <p:nvSpPr>
          <p:cNvPr id="102" name="TextBox 101">
            <a:extLst>
              <a:ext uri="{FF2B5EF4-FFF2-40B4-BE49-F238E27FC236}">
                <a16:creationId xmlns:a16="http://schemas.microsoft.com/office/drawing/2014/main" id="{84DA42BB-C3D4-B964-90EF-DF9685427AB6}"/>
              </a:ext>
            </a:extLst>
          </p:cNvPr>
          <p:cNvSpPr txBox="1"/>
          <p:nvPr/>
        </p:nvSpPr>
        <p:spPr>
          <a:xfrm>
            <a:off x="15196260" y="20156150"/>
            <a:ext cx="13091393" cy="1754326"/>
          </a:xfrm>
          <a:prstGeom prst="rect">
            <a:avLst/>
          </a:prstGeom>
          <a:noFill/>
        </p:spPr>
        <p:txBody>
          <a:bodyPr wrap="square" rtlCol="0">
            <a:spAutoFit/>
          </a:bodyPr>
          <a:lstStyle/>
          <a:p>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Of the 186 participants, 161 (86.6%) responded to at least one free-text question. In total, 474 individual responses were collected and analyzed. </a:t>
            </a:r>
            <a:r>
              <a:rPr lang="en-US" sz="2700" dirty="0">
                <a:solidFill>
                  <a:schemeClr val="tx2"/>
                </a:solidFill>
                <a:latin typeface="Helvetica" panose="020B0604020202020204" pitchFamily="34" charset="0"/>
                <a:cs typeface="Helvetica" panose="020B0604020202020204" pitchFamily="34" charset="0"/>
              </a:rPr>
              <a:t>Inductive thematic analysis of the participants’ free-text responses revealed </a:t>
            </a:r>
            <a:r>
              <a:rPr lang="en-US" sz="2700" b="1" dirty="0">
                <a:solidFill>
                  <a:schemeClr val="accent1"/>
                </a:solidFill>
                <a:latin typeface="Helvetica" panose="020B0604020202020204" pitchFamily="34" charset="0"/>
                <a:cs typeface="Helvetica" panose="020B0604020202020204" pitchFamily="34" charset="0"/>
              </a:rPr>
              <a:t>three main themes and nine subthemes</a:t>
            </a:r>
            <a:r>
              <a:rPr lang="en-US" sz="2700" dirty="0">
                <a:solidFill>
                  <a:schemeClr val="tx2"/>
                </a:solidFill>
                <a:latin typeface="Helvetica" panose="020B0604020202020204" pitchFamily="34" charset="0"/>
                <a:cs typeface="Helvetica" panose="020B0604020202020204" pitchFamily="34" charset="0"/>
              </a:rPr>
              <a:t>, as shown in Figure 1.</a:t>
            </a:r>
          </a:p>
        </p:txBody>
      </p:sp>
      <p:graphicFrame>
        <p:nvGraphicFramePr>
          <p:cNvPr id="115" name="Diagram 114">
            <a:extLst>
              <a:ext uri="{FF2B5EF4-FFF2-40B4-BE49-F238E27FC236}">
                <a16:creationId xmlns:a16="http://schemas.microsoft.com/office/drawing/2014/main" id="{8BD155DA-2945-DE16-E0AA-071CCB196F71}"/>
              </a:ext>
            </a:extLst>
          </p:cNvPr>
          <p:cNvGraphicFramePr/>
          <p:nvPr>
            <p:extLst>
              <p:ext uri="{D42A27DB-BD31-4B8C-83A1-F6EECF244321}">
                <p14:modId xmlns:p14="http://schemas.microsoft.com/office/powerpoint/2010/main" val="3797001653"/>
              </p:ext>
            </p:extLst>
          </p:nvPr>
        </p:nvGraphicFramePr>
        <p:xfrm>
          <a:off x="7681920" y="16802873"/>
          <a:ext cx="6549964" cy="7480172"/>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116" name="Diagram 115">
            <a:extLst>
              <a:ext uri="{FF2B5EF4-FFF2-40B4-BE49-F238E27FC236}">
                <a16:creationId xmlns:a16="http://schemas.microsoft.com/office/drawing/2014/main" id="{846EE63C-B60B-E204-78FC-409913F20714}"/>
              </a:ext>
            </a:extLst>
          </p:cNvPr>
          <p:cNvGraphicFramePr/>
          <p:nvPr>
            <p:extLst>
              <p:ext uri="{D42A27DB-BD31-4B8C-83A1-F6EECF244321}">
                <p14:modId xmlns:p14="http://schemas.microsoft.com/office/powerpoint/2010/main" val="3182753855"/>
              </p:ext>
            </p:extLst>
          </p:nvPr>
        </p:nvGraphicFramePr>
        <p:xfrm>
          <a:off x="15196260" y="22746041"/>
          <a:ext cx="13371543" cy="5407063"/>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sp>
        <p:nvSpPr>
          <p:cNvPr id="117" name="TextBox 116">
            <a:extLst>
              <a:ext uri="{FF2B5EF4-FFF2-40B4-BE49-F238E27FC236}">
                <a16:creationId xmlns:a16="http://schemas.microsoft.com/office/drawing/2014/main" id="{34E2CE8A-48C1-8154-7799-9D0A53560EC3}"/>
              </a:ext>
            </a:extLst>
          </p:cNvPr>
          <p:cNvSpPr txBox="1"/>
          <p:nvPr/>
        </p:nvSpPr>
        <p:spPr>
          <a:xfrm>
            <a:off x="426166" y="29582526"/>
            <a:ext cx="43465033" cy="5139869"/>
          </a:xfrm>
          <a:prstGeom prst="rect">
            <a:avLst/>
          </a:prstGeom>
          <a:noFill/>
        </p:spPr>
        <p:txBody>
          <a:bodyPr wrap="square" rtlCol="0">
            <a:spAutoFit/>
          </a:bodyPr>
          <a:lstStyle/>
          <a:p>
            <a:r>
              <a:rPr lang="en-US" sz="3200" b="1" dirty="0">
                <a:solidFill>
                  <a:srgbClr val="E9F0F3"/>
                </a:solidFill>
                <a:latin typeface="Garamond" panose="02020404030301010803" pitchFamily="18" charset="0"/>
                <a:cs typeface="Helvetica" panose="020B0604020202020204" pitchFamily="34" charset="0"/>
              </a:rPr>
              <a:t>References</a:t>
            </a:r>
          </a:p>
          <a:p>
            <a:endParaRPr lang="en-US" sz="3200" b="1" dirty="0">
              <a:solidFill>
                <a:srgbClr val="E9F0F3"/>
              </a:solidFill>
              <a:latin typeface="Garamond" panose="02020404030301010803" pitchFamily="18" charset="0"/>
              <a:cs typeface="Helvetica" panose="020B0604020202020204" pitchFamily="34" charset="0"/>
            </a:endParaRPr>
          </a:p>
          <a:p>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He, S., Zhao, H., Wang, H., Chen, F.,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Lv</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T., Li, L., &amp; Zhang, H. (2023). The mediating effects of attitude toward death and meaning of life on the relationship between perception of death and coping with death competence among Chinese nurses: A cross-sectional study. BMC Nursing, 22(1). </a:t>
            </a:r>
            <a:r>
              <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hlinkClick r:id="rId25">
                  <a:extLst>
                    <a:ext uri="{A12FA001-AC4F-418D-AE19-62706E023703}">
                      <ahyp:hlinkClr xmlns:ahyp="http://schemas.microsoft.com/office/drawing/2018/hyperlinkcolor" val="tx"/>
                    </a:ext>
                  </a:extLst>
                </a:hlinkClick>
              </a:rPr>
              <a:t>https://doi.org/10.1186/s12912-023-01245-5</a:t>
            </a:r>
            <a:endPar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endParaRPr>
          </a:p>
          <a:p>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Lange, M., Thom, B., &amp; Kline, N. E. (2008). Assessing nurses’ attitudes toward death and caring for dying patients in a comprehensive cancer center. Oncology Nursing Forum, 35(6), 955–959. </a:t>
            </a:r>
            <a:r>
              <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hlinkClick r:id="rId26">
                  <a:extLst>
                    <a:ext uri="{A12FA001-AC4F-418D-AE19-62706E023703}">
                      <ahyp:hlinkClr xmlns:ahyp="http://schemas.microsoft.com/office/drawing/2018/hyperlinkcolor" val="tx"/>
                    </a:ext>
                  </a:extLst>
                </a:hlinkClick>
              </a:rPr>
              <a:t>https://doi.org/10.1188/08.onf.955-959</a:t>
            </a:r>
            <a:endPar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endParaRPr>
          </a:p>
          <a:p>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Dunn, K. S., Otten, C., &amp; Stephens, E. (2005). Nursing experience and the care of dying patients. Oncology Nursing Forum, 32(1), 97–104. </a:t>
            </a:r>
            <a:r>
              <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hlinkClick r:id="rId27">
                  <a:extLst>
                    <a:ext uri="{A12FA001-AC4F-418D-AE19-62706E023703}">
                      <ahyp:hlinkClr xmlns:ahyp="http://schemas.microsoft.com/office/drawing/2018/hyperlinkcolor" val="tx"/>
                    </a:ext>
                  </a:extLst>
                </a:hlinkClick>
              </a:rPr>
              <a:t>https://doi.org/10.1188/05.onf.97-104</a:t>
            </a:r>
            <a:endPar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endParaRPr>
          </a:p>
          <a:p>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Cybulska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A. M.,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Żołnowska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M. A., Schneider-</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Matyka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D., Nowak, M.,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Starczewska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M.,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Grochans</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S., &amp;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Cymbaluk-Płoska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A. (2022a). Analysis of nurses’ attitudes toward patient death. International Journal of Environmental Research and Public Health, 19(20), 13119. </a:t>
            </a:r>
            <a:r>
              <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hlinkClick r:id="rId28">
                  <a:extLst>
                    <a:ext uri="{A12FA001-AC4F-418D-AE19-62706E023703}">
                      <ahyp:hlinkClr xmlns:ahyp="http://schemas.microsoft.com/office/drawing/2018/hyperlinkcolor" val="tx"/>
                    </a:ext>
                  </a:extLst>
                </a:hlinkClick>
              </a:rPr>
              <a:t>https://doi.org/10.3390/ijerph192013119</a:t>
            </a:r>
            <a:endPar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endParaRPr>
          </a:p>
          <a:p>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Oruč</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M.,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Sivić</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S.,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Bokonjić</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D.,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Galijašević</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K., &amp;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Hodžić</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H. (2024). Measurement of palliative care competencies using PALCOM instrument. Journal of Health Sciences, 14(1), 12–16. </a:t>
            </a:r>
            <a:r>
              <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hlinkClick r:id="rId29">
                  <a:extLst>
                    <a:ext uri="{A12FA001-AC4F-418D-AE19-62706E023703}">
                      <ahyp:hlinkClr xmlns:ahyp="http://schemas.microsoft.com/office/drawing/2018/hyperlinkcolor" val="tx"/>
                    </a:ext>
                  </a:extLst>
                </a:hlinkClick>
              </a:rPr>
              <a:t>https://doi.org/10.17532/jhs.2024.2254</a:t>
            </a:r>
            <a:endPar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endParaRPr>
          </a:p>
          <a:p>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Braun, V., &amp; Clarke, V. (2006). Using thematic analysis in psychology. Qualitative Research in Psychology, 3(2), 77–101. </a:t>
            </a:r>
            <a:r>
              <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hlinkClick r:id="rId30">
                  <a:extLst>
                    <a:ext uri="{A12FA001-AC4F-418D-AE19-62706E023703}">
                      <ahyp:hlinkClr xmlns:ahyp="http://schemas.microsoft.com/office/drawing/2018/hyperlinkcolor" val="tx"/>
                    </a:ext>
                  </a:extLst>
                </a:hlinkClick>
              </a:rPr>
              <a:t>https://doi.org/10.1191/1478088706qp063oa</a:t>
            </a:r>
            <a:endPar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endParaRPr>
          </a:p>
          <a:p>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Etafa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W.,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Wakuma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B.,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Fetensa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G.,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Tsegaye</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R.,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Abdisa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E.,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Oluma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A.,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Tolossa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T.,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Mulisa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D., &amp;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Takele</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T. (2020a). Nurses’ knowledge about palliative care and attitude towards end- of-life care in public hospitals in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Wollega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Zones: A Multicenter cross-sectional study. PLOS ONE, 15(10). </a:t>
            </a:r>
            <a:r>
              <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hlinkClick r:id="rId31">
                  <a:extLst>
                    <a:ext uri="{A12FA001-AC4F-418D-AE19-62706E023703}">
                      <ahyp:hlinkClr xmlns:ahyp="http://schemas.microsoft.com/office/drawing/2018/hyperlinkcolor" val="tx"/>
                    </a:ext>
                  </a:extLst>
                </a:hlinkClick>
              </a:rPr>
              <a:t>https://doi.org/10.1371/journal.pone.0238357</a:t>
            </a:r>
            <a:endPar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endParaRPr>
          </a:p>
          <a:p>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Abudari</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G.,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Zahreddine</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H.,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Hazeim</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H.,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Assi</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M. A., &amp; </a:t>
            </a:r>
            <a:r>
              <a:rPr lang="en-US" sz="1400" dirty="0" err="1">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Emara</a:t>
            </a:r>
            <a:r>
              <a:rPr lang="en-US" sz="14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rPr>
              <a:t>, S. (2014). Knowledge of and attitudes towards palliative care among multinational nurses in Saudi Arabia. International Journal of Palliative Nursing, 20(9), 435–441. </a:t>
            </a:r>
            <a:r>
              <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hlinkClick r:id="rId32">
                  <a:extLst>
                    <a:ext uri="{A12FA001-AC4F-418D-AE19-62706E023703}">
                      <ahyp:hlinkClr xmlns:ahyp="http://schemas.microsoft.com/office/drawing/2018/hyperlinkcolor" val="tx"/>
                    </a:ext>
                  </a:extLst>
                </a:hlinkClick>
              </a:rPr>
              <a:t>https://doi.org/10.12968/ijpn.2014.20.9.435</a:t>
            </a:r>
            <a:endParaRPr lang="en-US" sz="1400" u="sng"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endParaRPr>
          </a:p>
          <a:p>
            <a:r>
              <a:rPr lang="en-US" sz="1400" dirty="0" err="1">
                <a:solidFill>
                  <a:srgbClr val="E9F0F3"/>
                </a:solidFill>
                <a:effectLst/>
                <a:latin typeface="Helvetica" panose="020B0604020202020204" pitchFamily="34" charset="0"/>
                <a:cs typeface="Helvetica" panose="020B0604020202020204" pitchFamily="34" charset="0"/>
              </a:rPr>
              <a:t>Sadowska</a:t>
            </a:r>
            <a:r>
              <a:rPr lang="en-US" sz="1400" dirty="0">
                <a:solidFill>
                  <a:srgbClr val="E9F0F3"/>
                </a:solidFill>
                <a:effectLst/>
                <a:latin typeface="Helvetica" panose="020B0604020202020204" pitchFamily="34" charset="0"/>
                <a:cs typeface="Helvetica" panose="020B0604020202020204" pitchFamily="34" charset="0"/>
              </a:rPr>
              <a:t>, A., </a:t>
            </a:r>
            <a:r>
              <a:rPr lang="en-US" sz="1400" dirty="0" err="1">
                <a:solidFill>
                  <a:srgbClr val="E9F0F3"/>
                </a:solidFill>
                <a:effectLst/>
                <a:latin typeface="Helvetica" panose="020B0604020202020204" pitchFamily="34" charset="0"/>
                <a:cs typeface="Helvetica" panose="020B0604020202020204" pitchFamily="34" charset="0"/>
              </a:rPr>
              <a:t>Krzykwa</a:t>
            </a:r>
            <a:r>
              <a:rPr lang="en-US" sz="1400" dirty="0">
                <a:solidFill>
                  <a:srgbClr val="E9F0F3"/>
                </a:solidFill>
                <a:effectLst/>
                <a:latin typeface="Helvetica" panose="020B0604020202020204" pitchFamily="34" charset="0"/>
                <a:cs typeface="Helvetica" panose="020B0604020202020204" pitchFamily="34" charset="0"/>
              </a:rPr>
              <a:t>, I., &amp; </a:t>
            </a:r>
            <a:r>
              <a:rPr lang="en-US" sz="1400" dirty="0" err="1">
                <a:solidFill>
                  <a:srgbClr val="E9F0F3"/>
                </a:solidFill>
                <a:effectLst/>
                <a:latin typeface="Helvetica" panose="020B0604020202020204" pitchFamily="34" charset="0"/>
                <a:cs typeface="Helvetica" panose="020B0604020202020204" pitchFamily="34" charset="0"/>
              </a:rPr>
              <a:t>Czarkowska-Pączek</a:t>
            </a:r>
            <a:r>
              <a:rPr lang="en-US" sz="1400" dirty="0">
                <a:solidFill>
                  <a:srgbClr val="E9F0F3"/>
                </a:solidFill>
                <a:effectLst/>
                <a:latin typeface="Helvetica" panose="020B0604020202020204" pitchFamily="34" charset="0"/>
                <a:cs typeface="Helvetica" panose="020B0604020202020204" pitchFamily="34" charset="0"/>
              </a:rPr>
              <a:t>, B. (2023a). Assessment of the competence of nurses in taking care of a dying patient in Poland. </a:t>
            </a:r>
            <a:r>
              <a:rPr lang="en-US" sz="1400" i="1" dirty="0">
                <a:solidFill>
                  <a:srgbClr val="E9F0F3"/>
                </a:solidFill>
                <a:effectLst/>
                <a:latin typeface="Helvetica" panose="020B0604020202020204" pitchFamily="34" charset="0"/>
                <a:cs typeface="Helvetica" panose="020B0604020202020204" pitchFamily="34" charset="0"/>
              </a:rPr>
              <a:t>Journal of Cancer Education</a:t>
            </a:r>
            <a:r>
              <a:rPr lang="en-US" sz="1400" dirty="0">
                <a:solidFill>
                  <a:srgbClr val="E9F0F3"/>
                </a:solidFill>
                <a:effectLst/>
                <a:latin typeface="Helvetica" panose="020B0604020202020204" pitchFamily="34" charset="0"/>
                <a:cs typeface="Helvetica" panose="020B0604020202020204" pitchFamily="34" charset="0"/>
              </a:rPr>
              <a:t>, </a:t>
            </a:r>
            <a:r>
              <a:rPr lang="en-US" sz="1400" i="1" dirty="0">
                <a:solidFill>
                  <a:srgbClr val="E9F0F3"/>
                </a:solidFill>
                <a:effectLst/>
                <a:latin typeface="Helvetica" panose="020B0604020202020204" pitchFamily="34" charset="0"/>
                <a:cs typeface="Helvetica" panose="020B0604020202020204" pitchFamily="34" charset="0"/>
              </a:rPr>
              <a:t>38</a:t>
            </a:r>
            <a:r>
              <a:rPr lang="en-US" sz="1400" dirty="0">
                <a:solidFill>
                  <a:srgbClr val="E9F0F3"/>
                </a:solidFill>
                <a:effectLst/>
                <a:latin typeface="Helvetica" panose="020B0604020202020204" pitchFamily="34" charset="0"/>
                <a:cs typeface="Helvetica" panose="020B0604020202020204" pitchFamily="34" charset="0"/>
              </a:rPr>
              <a:t>(5), 1471–1478. </a:t>
            </a:r>
            <a:r>
              <a:rPr lang="en-US" sz="1400" u="sng" dirty="0">
                <a:solidFill>
                  <a:srgbClr val="E9F0F3"/>
                </a:solidFill>
                <a:effectLst/>
                <a:latin typeface="Helvetica" panose="020B0604020202020204" pitchFamily="34" charset="0"/>
                <a:cs typeface="Helvetica" panose="020B0604020202020204" pitchFamily="34" charset="0"/>
              </a:rPr>
              <a:t>https://doi.org/10.1007/s13187-023-02284-x </a:t>
            </a:r>
          </a:p>
          <a:p>
            <a:endParaRPr lang="en-US" sz="1800" dirty="0">
              <a:solidFill>
                <a:srgbClr val="E9F0F3"/>
              </a:solidFill>
              <a:effectLst/>
              <a:latin typeface="Times New Roman" panose="02020603050405020304" pitchFamily="18" charset="0"/>
              <a:ea typeface="Times New Roman" panose="02020603050405020304" pitchFamily="18" charset="0"/>
            </a:endParaRPr>
          </a:p>
          <a:p>
            <a:endParaRPr lang="en-US" sz="1800" dirty="0">
              <a:solidFill>
                <a:srgbClr val="E9F0F3"/>
              </a:solidFill>
              <a:effectLst/>
              <a:latin typeface="Times New Roman" panose="02020603050405020304" pitchFamily="18" charset="0"/>
              <a:ea typeface="Times New Roman" panose="02020603050405020304" pitchFamily="18" charset="0"/>
            </a:endParaRPr>
          </a:p>
          <a:p>
            <a:endParaRPr lang="en-US" sz="1800" dirty="0">
              <a:solidFill>
                <a:srgbClr val="E9F0F3"/>
              </a:solidFill>
              <a:effectLst/>
              <a:latin typeface="Times New Roman" panose="02020603050405020304" pitchFamily="18" charset="0"/>
              <a:ea typeface="Times New Roman" panose="02020603050405020304" pitchFamily="18" charset="0"/>
            </a:endParaRPr>
          </a:p>
          <a:p>
            <a:endParaRPr lang="en-US" sz="1800" dirty="0">
              <a:solidFill>
                <a:srgbClr val="E9F0F3"/>
              </a:solidFill>
              <a:effectLst/>
              <a:latin typeface="Helvetica" panose="020B0604020202020204" pitchFamily="34" charset="0"/>
              <a:ea typeface="Times New Roman" panose="02020603050405020304" pitchFamily="18" charset="0"/>
              <a:cs typeface="Helvetica" panose="020B0604020202020204" pitchFamily="34" charset="0"/>
            </a:endParaRPr>
          </a:p>
          <a:p>
            <a:endParaRPr lang="en-US" sz="6600" b="1" dirty="0">
              <a:solidFill>
                <a:srgbClr val="EDF1F3"/>
              </a:solidFill>
              <a:latin typeface="Garamond" panose="02020404030301010803" pitchFamily="18" charset="0"/>
              <a:cs typeface="Helvetica" panose="020B0604020202020204" pitchFamily="34" charset="0"/>
            </a:endParaRPr>
          </a:p>
        </p:txBody>
      </p:sp>
      <p:sp>
        <p:nvSpPr>
          <p:cNvPr id="119" name="TextBox 118">
            <a:extLst>
              <a:ext uri="{FF2B5EF4-FFF2-40B4-BE49-F238E27FC236}">
                <a16:creationId xmlns:a16="http://schemas.microsoft.com/office/drawing/2014/main" id="{41A0B2CF-F77E-FAE6-91F4-366211C6561E}"/>
              </a:ext>
            </a:extLst>
          </p:cNvPr>
          <p:cNvSpPr txBox="1"/>
          <p:nvPr/>
        </p:nvSpPr>
        <p:spPr>
          <a:xfrm>
            <a:off x="15196259" y="21974672"/>
            <a:ext cx="13091393" cy="584775"/>
          </a:xfrm>
          <a:prstGeom prst="rect">
            <a:avLst/>
          </a:prstGeom>
          <a:noFill/>
        </p:spPr>
        <p:txBody>
          <a:bodyPr wrap="square" rtlCol="0">
            <a:spAutoFit/>
          </a:bodyPr>
          <a:lstStyle/>
          <a:p>
            <a:r>
              <a:rPr lang="en-US" sz="3200" b="1" dirty="0">
                <a:solidFill>
                  <a:srgbClr val="750D37"/>
                </a:solidFill>
                <a:latin typeface="Helvetica" panose="020B0604020202020204" pitchFamily="34" charset="0"/>
                <a:cs typeface="Helvetica" panose="020B0604020202020204" pitchFamily="34" charset="0"/>
              </a:rPr>
              <a:t>Figure 1.</a:t>
            </a:r>
          </a:p>
        </p:txBody>
      </p:sp>
      <p:sp>
        <p:nvSpPr>
          <p:cNvPr id="125" name="TextBox 124">
            <a:extLst>
              <a:ext uri="{FF2B5EF4-FFF2-40B4-BE49-F238E27FC236}">
                <a16:creationId xmlns:a16="http://schemas.microsoft.com/office/drawing/2014/main" id="{8C24AC80-0560-045F-EE71-D0740D14D775}"/>
              </a:ext>
            </a:extLst>
          </p:cNvPr>
          <p:cNvSpPr txBox="1"/>
          <p:nvPr/>
        </p:nvSpPr>
        <p:spPr>
          <a:xfrm>
            <a:off x="580191" y="24483098"/>
            <a:ext cx="13651693" cy="3970318"/>
          </a:xfrm>
          <a:prstGeom prst="rect">
            <a:avLst/>
          </a:prstGeom>
          <a:noFill/>
        </p:spPr>
        <p:txBody>
          <a:bodyPr wrap="square" rtlCol="0">
            <a:spAutoFit/>
          </a:bodyPr>
          <a:lstStyle/>
          <a:p>
            <a:r>
              <a:rPr lang="en-US" sz="2500" dirty="0">
                <a:solidFill>
                  <a:schemeClr val="tx2"/>
                </a:solidFill>
                <a:latin typeface="Helvetica" panose="020B0604020202020204" pitchFamily="34" charset="0"/>
                <a:cs typeface="Helvetica" panose="020B0604020202020204" pitchFamily="34" charset="0"/>
              </a:rPr>
              <a:t>Free-text questions comprised of: </a:t>
            </a:r>
            <a:r>
              <a:rPr lang="en-US" sz="2500" i="1" dirty="0">
                <a:solidFill>
                  <a:schemeClr val="tx2"/>
                </a:solidFill>
                <a:latin typeface="Helvetica" panose="020B0604020202020204" pitchFamily="34" charset="0"/>
                <a:cs typeface="Helvetica" panose="020B0604020202020204" pitchFamily="34" charset="0"/>
              </a:rPr>
              <a:t>“In what ways do your religious or spiritual beliefs impact your approach to end-of-life care?”; “In what ways does your cultural background impact your approach to end-of-life care?”; </a:t>
            </a:r>
            <a:r>
              <a:rPr lang="en-US" sz="2500" dirty="0">
                <a:solidFill>
                  <a:schemeClr val="tx2"/>
                </a:solidFill>
                <a:latin typeface="Helvetica" panose="020B0604020202020204" pitchFamily="34" charset="0"/>
                <a:cs typeface="Helvetica" panose="020B0604020202020204" pitchFamily="34" charset="0"/>
              </a:rPr>
              <a:t>and </a:t>
            </a:r>
            <a:r>
              <a:rPr lang="en-US" sz="2500" i="1" dirty="0">
                <a:solidFill>
                  <a:schemeClr val="tx2"/>
                </a:solidFill>
                <a:latin typeface="Helvetica" panose="020B0604020202020204" pitchFamily="34" charset="0"/>
                <a:cs typeface="Helvetica" panose="020B0604020202020204" pitchFamily="34" charset="0"/>
              </a:rPr>
              <a:t>“Do you believe in an afterlife, and if so, how does this belief affect your attitudes toward death?”</a:t>
            </a:r>
          </a:p>
          <a:p>
            <a:endParaRPr lang="en-US" sz="2500" i="1" dirty="0">
              <a:solidFill>
                <a:schemeClr val="tx2"/>
              </a:solidFill>
              <a:latin typeface="Helvetica" panose="020B0604020202020204" pitchFamily="34" charset="0"/>
              <a:cs typeface="Helvetica" panose="020B0604020202020204" pitchFamily="34" charset="0"/>
            </a:endParaRPr>
          </a:p>
          <a:p>
            <a:r>
              <a:rPr lang="en-US" sz="2500" dirty="0">
                <a:solidFill>
                  <a:schemeClr val="tx2"/>
                </a:solidFill>
                <a:latin typeface="Helvetica" panose="020B0604020202020204" pitchFamily="34" charset="0"/>
                <a:cs typeface="Helvetica" panose="020B0604020202020204" pitchFamily="34" charset="0"/>
              </a:rPr>
              <a:t>A population size of </a:t>
            </a:r>
            <a:r>
              <a:rPr lang="en-US" sz="2500" b="1" dirty="0">
                <a:solidFill>
                  <a:schemeClr val="accent1"/>
                </a:solidFill>
                <a:latin typeface="Helvetica" panose="020B0604020202020204" pitchFamily="34" charset="0"/>
                <a:cs typeface="Helvetica" panose="020B0604020202020204" pitchFamily="34" charset="0"/>
              </a:rPr>
              <a:t>2896</a:t>
            </a:r>
            <a:r>
              <a:rPr lang="en-US" sz="2500" dirty="0">
                <a:solidFill>
                  <a:schemeClr val="tx2"/>
                </a:solidFill>
                <a:latin typeface="Helvetica" panose="020B0604020202020204" pitchFamily="34" charset="0"/>
                <a:cs typeface="Helvetica" panose="020B0604020202020204" pitchFamily="34" charset="0"/>
              </a:rPr>
              <a:t> nurses from a database of 110985 registered nurses were emailed through randomization, of which </a:t>
            </a:r>
            <a:r>
              <a:rPr lang="en-US" sz="2500" b="1" dirty="0">
                <a:solidFill>
                  <a:schemeClr val="accent1"/>
                </a:solidFill>
                <a:latin typeface="Helvetica" panose="020B0604020202020204" pitchFamily="34" charset="0"/>
                <a:cs typeface="Helvetica" panose="020B0604020202020204" pitchFamily="34" charset="0"/>
              </a:rPr>
              <a:t>186</a:t>
            </a:r>
            <a:r>
              <a:rPr lang="en-US" sz="2500" dirty="0">
                <a:solidFill>
                  <a:schemeClr val="tx2"/>
                </a:solidFill>
                <a:latin typeface="Helvetica" panose="020B0604020202020204" pitchFamily="34" charset="0"/>
                <a:cs typeface="Helvetica" panose="020B0604020202020204" pitchFamily="34" charset="0"/>
              </a:rPr>
              <a:t> responded to the survey (RR = 6.4%). Participants were recruited from the Washington State Department of Health’s online database, and were of varying specialties (critical care, medical/surgical, mental health, etc.).</a:t>
            </a:r>
          </a:p>
          <a:p>
            <a:endParaRPr lang="en-US" sz="2700" i="1" dirty="0">
              <a:solidFill>
                <a:schemeClr val="tx2"/>
              </a:solidFill>
              <a:latin typeface="Helvetica" panose="020B0604020202020204" pitchFamily="34" charset="0"/>
              <a:cs typeface="Helvetica" panose="020B0604020202020204" pitchFamily="34" charset="0"/>
            </a:endParaRPr>
          </a:p>
        </p:txBody>
      </p:sp>
      <p:sp>
        <p:nvSpPr>
          <p:cNvPr id="128" name="TextBox 127">
            <a:extLst>
              <a:ext uri="{FF2B5EF4-FFF2-40B4-BE49-F238E27FC236}">
                <a16:creationId xmlns:a16="http://schemas.microsoft.com/office/drawing/2014/main" id="{04DF7CF4-22DB-2411-C13F-294D81B78C0F}"/>
              </a:ext>
            </a:extLst>
          </p:cNvPr>
          <p:cNvSpPr txBox="1"/>
          <p:nvPr/>
        </p:nvSpPr>
        <p:spPr>
          <a:xfrm>
            <a:off x="9381880" y="20064628"/>
            <a:ext cx="3150044" cy="954107"/>
          </a:xfrm>
          <a:prstGeom prst="rect">
            <a:avLst/>
          </a:prstGeom>
          <a:noFill/>
        </p:spPr>
        <p:txBody>
          <a:bodyPr wrap="square" rtlCol="0">
            <a:spAutoFit/>
          </a:bodyPr>
          <a:lstStyle/>
          <a:p>
            <a:pPr algn="ctr"/>
            <a:r>
              <a:rPr lang="en-US" sz="2800" b="1" dirty="0">
                <a:solidFill>
                  <a:schemeClr val="tx2"/>
                </a:solidFill>
                <a:latin typeface="Helvetica" panose="020B0604020202020204" pitchFamily="34" charset="0"/>
                <a:cs typeface="Helvetica" panose="020B0604020202020204" pitchFamily="34" charset="0"/>
              </a:rPr>
              <a:t>Thematic Analysis Process</a:t>
            </a:r>
          </a:p>
        </p:txBody>
      </p:sp>
      <p:sp>
        <p:nvSpPr>
          <p:cNvPr id="130" name="TextBox 129">
            <a:extLst>
              <a:ext uri="{FF2B5EF4-FFF2-40B4-BE49-F238E27FC236}">
                <a16:creationId xmlns:a16="http://schemas.microsoft.com/office/drawing/2014/main" id="{49031A04-7A74-3C00-5644-3645ADE36217}"/>
              </a:ext>
            </a:extLst>
          </p:cNvPr>
          <p:cNvSpPr txBox="1"/>
          <p:nvPr/>
        </p:nvSpPr>
        <p:spPr>
          <a:xfrm>
            <a:off x="15464602" y="5823641"/>
            <a:ext cx="12915945" cy="3416320"/>
          </a:xfrm>
          <a:prstGeom prst="rect">
            <a:avLst/>
          </a:prstGeom>
          <a:noFill/>
        </p:spPr>
        <p:txBody>
          <a:bodyPr wrap="square" rtlCol="0">
            <a:spAutoFit/>
          </a:bodyPr>
          <a:lstStyle/>
          <a:p>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A total of </a:t>
            </a:r>
            <a:r>
              <a:rPr lang="en-US" sz="2700" b="1"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186 nurses </a:t>
            </a:r>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participated in the study. The majority of participants were </a:t>
            </a:r>
            <a:r>
              <a:rPr lang="en-US" sz="2700" b="1"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female</a:t>
            </a:r>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 (n = 162, 87.1%), </a:t>
            </a:r>
            <a:r>
              <a:rPr lang="en-US" sz="2700" b="1"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aged 35-44</a:t>
            </a:r>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 (n = 50, 26.9%), and predominantly</a:t>
            </a:r>
            <a:r>
              <a:rPr lang="en-US" sz="2700" b="1"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 white or Caucasian </a:t>
            </a:r>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(n = 160, 86.0%). Most respondents had </a:t>
            </a:r>
            <a:r>
              <a:rPr lang="en-US" sz="2700" b="1"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over seven years of experience </a:t>
            </a:r>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in their current role as registered nurses (n = 103, 55.4%). A significant portion identified as </a:t>
            </a:r>
            <a:r>
              <a:rPr lang="en-US" sz="2700" b="1"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Christian</a:t>
            </a:r>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 (n = 88, 47.3%), and the majority of participants </a:t>
            </a:r>
            <a:r>
              <a:rPr lang="en-US" sz="2700" b="1"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agreed with having spiritual values or attitudes</a:t>
            </a:r>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 (n = 73, 39.2%). Of the represented nursing specialties, </a:t>
            </a:r>
            <a:r>
              <a:rPr lang="en-US" sz="2700" b="1" dirty="0">
                <a:solidFill>
                  <a:schemeClr val="accent1"/>
                </a:solidFill>
                <a:effectLst/>
                <a:latin typeface="Helvetica" panose="020B0604020202020204" pitchFamily="34" charset="0"/>
                <a:ea typeface="Aptos" panose="020B0004020202020204" pitchFamily="34" charset="0"/>
                <a:cs typeface="Helvetica" panose="020B0604020202020204" pitchFamily="34" charset="0"/>
              </a:rPr>
              <a:t>critical care </a:t>
            </a:r>
            <a:r>
              <a:rPr lang="en-US" sz="2700" dirty="0">
                <a:solidFill>
                  <a:schemeClr val="tx2"/>
                </a:solidFill>
                <a:effectLst/>
                <a:latin typeface="Helvetica" panose="020B0604020202020204" pitchFamily="34" charset="0"/>
                <a:ea typeface="Aptos" panose="020B0004020202020204" pitchFamily="34" charset="0"/>
                <a:cs typeface="Helvetica" panose="020B0604020202020204" pitchFamily="34" charset="0"/>
              </a:rPr>
              <a:t>was found to be the most common (n = 32, 17.2%). </a:t>
            </a:r>
            <a:endParaRPr lang="en-US" sz="2700" dirty="0">
              <a:solidFill>
                <a:schemeClr val="tx2"/>
              </a:solidFill>
              <a:latin typeface="Helvetica" panose="020B0604020202020204" pitchFamily="34" charset="0"/>
              <a:cs typeface="Helvetica" panose="020B0604020202020204" pitchFamily="34" charset="0"/>
            </a:endParaRPr>
          </a:p>
        </p:txBody>
      </p:sp>
      <p:cxnSp>
        <p:nvCxnSpPr>
          <p:cNvPr id="134" name="Straight Connector 133">
            <a:extLst>
              <a:ext uri="{FF2B5EF4-FFF2-40B4-BE49-F238E27FC236}">
                <a16:creationId xmlns:a16="http://schemas.microsoft.com/office/drawing/2014/main" id="{2A86BBF9-DCDA-5174-BFC7-E0322FCB9745}"/>
              </a:ext>
            </a:extLst>
          </p:cNvPr>
          <p:cNvCxnSpPr>
            <a:cxnSpLocks/>
          </p:cNvCxnSpPr>
          <p:nvPr/>
        </p:nvCxnSpPr>
        <p:spPr>
          <a:xfrm>
            <a:off x="16221383" y="2491434"/>
            <a:ext cx="0" cy="124735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39" name="TextBox 138">
            <a:extLst>
              <a:ext uri="{FF2B5EF4-FFF2-40B4-BE49-F238E27FC236}">
                <a16:creationId xmlns:a16="http://schemas.microsoft.com/office/drawing/2014/main" id="{6787C425-924A-E4EC-1C23-366573CD6672}"/>
              </a:ext>
            </a:extLst>
          </p:cNvPr>
          <p:cNvSpPr txBox="1"/>
          <p:nvPr/>
        </p:nvSpPr>
        <p:spPr>
          <a:xfrm>
            <a:off x="16468604" y="2693976"/>
            <a:ext cx="13119810" cy="923330"/>
          </a:xfrm>
          <a:prstGeom prst="rect">
            <a:avLst/>
          </a:prstGeom>
          <a:noFill/>
        </p:spPr>
        <p:txBody>
          <a:bodyPr wrap="none" rtlCol="0">
            <a:spAutoFit/>
          </a:bodyPr>
          <a:lstStyle/>
          <a:p>
            <a:r>
              <a:rPr lang="en-US" sz="3600" kern="100" dirty="0">
                <a:solidFill>
                  <a:schemeClr val="bg1"/>
                </a:solidFill>
                <a:effectLst/>
                <a:latin typeface="Helvetica" panose="020B0604020202020204" pitchFamily="34" charset="0"/>
                <a:ea typeface="Aptos" panose="020B0004020202020204" pitchFamily="34" charset="0"/>
                <a:cs typeface="Helvetica" panose="020B0604020202020204" pitchFamily="34" charset="0"/>
              </a:rPr>
              <a:t>Department of Health Sciences, Eastern Washington University</a:t>
            </a:r>
          </a:p>
          <a:p>
            <a:endParaRPr lang="en-US" dirty="0"/>
          </a:p>
        </p:txBody>
      </p:sp>
      <p:sp>
        <p:nvSpPr>
          <p:cNvPr id="140" name="TextBox 139">
            <a:extLst>
              <a:ext uri="{FF2B5EF4-FFF2-40B4-BE49-F238E27FC236}">
                <a16:creationId xmlns:a16="http://schemas.microsoft.com/office/drawing/2014/main" id="{D75DD619-3C58-AF75-DB9A-0BC5DC4551EE}"/>
              </a:ext>
            </a:extLst>
          </p:cNvPr>
          <p:cNvSpPr txBox="1"/>
          <p:nvPr/>
        </p:nvSpPr>
        <p:spPr>
          <a:xfrm>
            <a:off x="30120378" y="11261598"/>
            <a:ext cx="12749197" cy="3831818"/>
          </a:xfrm>
          <a:prstGeom prst="rect">
            <a:avLst/>
          </a:prstGeom>
          <a:noFill/>
        </p:spPr>
        <p:txBody>
          <a:bodyPr wrap="square" rtlCol="0">
            <a:spAutoFit/>
          </a:bodyPr>
          <a:lstStyle/>
          <a:p>
            <a:r>
              <a:rPr lang="en-US" sz="2700" dirty="0">
                <a:solidFill>
                  <a:schemeClr val="tx2"/>
                </a:solidFill>
                <a:latin typeface="Helvetica" panose="020B0604020202020204" pitchFamily="34" charset="0"/>
                <a:cs typeface="Helvetica" panose="020B0604020202020204" pitchFamily="34" charset="0"/>
              </a:rPr>
              <a:t>Analysis of free-text responses imply that some nurses' personal beliefs </a:t>
            </a:r>
            <a:r>
              <a:rPr lang="en-US" sz="2700" b="1" dirty="0">
                <a:solidFill>
                  <a:schemeClr val="accent1"/>
                </a:solidFill>
                <a:latin typeface="Helvetica" panose="020B0604020202020204" pitchFamily="34" charset="0"/>
                <a:cs typeface="Helvetica" panose="020B0604020202020204" pitchFamily="34" charset="0"/>
              </a:rPr>
              <a:t>significantly influenced </a:t>
            </a:r>
            <a:r>
              <a:rPr lang="en-US" sz="2700" dirty="0">
                <a:solidFill>
                  <a:schemeClr val="tx2"/>
                </a:solidFill>
                <a:latin typeface="Helvetica" panose="020B0604020202020204" pitchFamily="34" charset="0"/>
                <a:cs typeface="Helvetica" panose="020B0604020202020204" pitchFamily="34" charset="0"/>
              </a:rPr>
              <a:t>their approaches to death and dying, with many referencing their belief systems in shaping their attitudes and practices in end-of-life care. Nurses expressed a strong commitment to </a:t>
            </a:r>
            <a:r>
              <a:rPr lang="en-US" sz="2700" b="1" dirty="0">
                <a:solidFill>
                  <a:schemeClr val="accent1"/>
                </a:solidFill>
                <a:latin typeface="Helvetica" panose="020B0604020202020204" pitchFamily="34" charset="0"/>
                <a:cs typeface="Helvetica" panose="020B0604020202020204" pitchFamily="34" charset="0"/>
              </a:rPr>
              <a:t>respecting</a:t>
            </a:r>
            <a:r>
              <a:rPr lang="en-US" sz="2700" dirty="0">
                <a:solidFill>
                  <a:schemeClr val="tx2"/>
                </a:solidFill>
                <a:latin typeface="Helvetica" panose="020B0604020202020204" pitchFamily="34" charset="0"/>
                <a:cs typeface="Helvetica" panose="020B0604020202020204" pitchFamily="34" charset="0"/>
              </a:rPr>
              <a:t> </a:t>
            </a:r>
            <a:r>
              <a:rPr lang="en-US" sz="2700" b="1" dirty="0">
                <a:solidFill>
                  <a:schemeClr val="accent1"/>
                </a:solidFill>
                <a:latin typeface="Helvetica" panose="020B0604020202020204" pitchFamily="34" charset="0"/>
                <a:cs typeface="Helvetica" panose="020B0604020202020204" pitchFamily="34" charset="0"/>
              </a:rPr>
              <a:t>patients' and families' cultural and religious beliefs, despite any personal differences, </a:t>
            </a:r>
            <a:r>
              <a:rPr lang="en-US" sz="2700" dirty="0">
                <a:solidFill>
                  <a:schemeClr val="tx2"/>
                </a:solidFill>
                <a:latin typeface="Helvetica" panose="020B0604020202020204" pitchFamily="34" charset="0"/>
                <a:cs typeface="Helvetica" panose="020B0604020202020204" pitchFamily="34" charset="0"/>
              </a:rPr>
              <a:t>emphasizing the importance of </a:t>
            </a:r>
            <a:r>
              <a:rPr lang="en-US" sz="2700" b="1" dirty="0">
                <a:solidFill>
                  <a:schemeClr val="accent1"/>
                </a:solidFill>
                <a:latin typeface="Helvetica" panose="020B0604020202020204" pitchFamily="34" charset="0"/>
                <a:cs typeface="Helvetica" panose="020B0604020202020204" pitchFamily="34" charset="0"/>
              </a:rPr>
              <a:t>cultural competency </a:t>
            </a:r>
            <a:r>
              <a:rPr lang="en-US" sz="2700" dirty="0">
                <a:solidFill>
                  <a:schemeClr val="tx2"/>
                </a:solidFill>
                <a:latin typeface="Helvetica" panose="020B0604020202020204" pitchFamily="34" charset="0"/>
                <a:cs typeface="Helvetica" panose="020B0604020202020204" pitchFamily="34" charset="0"/>
              </a:rPr>
              <a:t>and </a:t>
            </a:r>
            <a:r>
              <a:rPr lang="en-US" sz="2700" b="1" dirty="0">
                <a:solidFill>
                  <a:schemeClr val="accent1"/>
                </a:solidFill>
                <a:latin typeface="Helvetica" panose="020B0604020202020204" pitchFamily="34" charset="0"/>
                <a:cs typeface="Helvetica" panose="020B0604020202020204" pitchFamily="34" charset="0"/>
              </a:rPr>
              <a:t>dignity in death. Family involvement </a:t>
            </a:r>
            <a:r>
              <a:rPr lang="en-US" sz="2700" dirty="0">
                <a:solidFill>
                  <a:schemeClr val="accent1"/>
                </a:solidFill>
                <a:latin typeface="Helvetica" panose="020B0604020202020204" pitchFamily="34" charset="0"/>
                <a:cs typeface="Helvetica" panose="020B0604020202020204" pitchFamily="34" charset="0"/>
              </a:rPr>
              <a:t> </a:t>
            </a:r>
            <a:r>
              <a:rPr lang="en-US" sz="2700" dirty="0">
                <a:solidFill>
                  <a:schemeClr val="tx2"/>
                </a:solidFill>
                <a:latin typeface="Helvetica" panose="020B0604020202020204" pitchFamily="34" charset="0"/>
                <a:cs typeface="Helvetica" panose="020B0604020202020204" pitchFamily="34" charset="0"/>
              </a:rPr>
              <a:t>in end-of-life care was seen as critical, and nurses noted how </a:t>
            </a:r>
            <a:r>
              <a:rPr lang="en-US" sz="2700" b="1" dirty="0">
                <a:solidFill>
                  <a:schemeClr val="accent1"/>
                </a:solidFill>
                <a:latin typeface="Helvetica" panose="020B0604020202020204" pitchFamily="34" charset="0"/>
                <a:cs typeface="Helvetica" panose="020B0604020202020204" pitchFamily="34" charset="0"/>
              </a:rPr>
              <a:t>their own cultural backgrounds affected their attitudes, </a:t>
            </a:r>
            <a:r>
              <a:rPr lang="en-US" sz="2700" dirty="0">
                <a:solidFill>
                  <a:schemeClr val="tx2"/>
                </a:solidFill>
                <a:latin typeface="Helvetica" panose="020B0604020202020204" pitchFamily="34" charset="0"/>
                <a:cs typeface="Helvetica" panose="020B0604020202020204" pitchFamily="34" charset="0"/>
              </a:rPr>
              <a:t>with some highlighting </a:t>
            </a:r>
            <a:r>
              <a:rPr lang="en-US" sz="2700" b="1" dirty="0">
                <a:solidFill>
                  <a:schemeClr val="accent1"/>
                </a:solidFill>
                <a:latin typeface="Helvetica" panose="020B0604020202020204" pitchFamily="34" charset="0"/>
                <a:cs typeface="Helvetica" panose="020B0604020202020204" pitchFamily="34" charset="0"/>
              </a:rPr>
              <a:t>the taboo nature of death </a:t>
            </a:r>
            <a:r>
              <a:rPr lang="en-US" sz="2700" dirty="0">
                <a:solidFill>
                  <a:schemeClr val="tx2"/>
                </a:solidFill>
                <a:latin typeface="Helvetica" panose="020B0604020202020204" pitchFamily="34" charset="0"/>
                <a:cs typeface="Helvetica" panose="020B0604020202020204" pitchFamily="34" charset="0"/>
              </a:rPr>
              <a:t>in the U.S.</a:t>
            </a:r>
          </a:p>
        </p:txBody>
      </p:sp>
      <p:sp>
        <p:nvSpPr>
          <p:cNvPr id="144" name="Rectangle: Diagonal Corners Rounded 143">
            <a:extLst>
              <a:ext uri="{FF2B5EF4-FFF2-40B4-BE49-F238E27FC236}">
                <a16:creationId xmlns:a16="http://schemas.microsoft.com/office/drawing/2014/main" id="{364535EA-7FB8-B149-8E21-C93E01CCFBF0}"/>
              </a:ext>
            </a:extLst>
          </p:cNvPr>
          <p:cNvSpPr/>
          <p:nvPr/>
        </p:nvSpPr>
        <p:spPr>
          <a:xfrm>
            <a:off x="29966354" y="21274419"/>
            <a:ext cx="13091393" cy="2071920"/>
          </a:xfrm>
          <a:prstGeom prst="round2DiagRect">
            <a:avLst/>
          </a:prstGeom>
          <a:solidFill>
            <a:srgbClr val="0B75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i="1" dirty="0">
                <a:latin typeface="Helvetica" panose="020B0604020202020204" pitchFamily="34" charset="0"/>
                <a:cs typeface="Helvetica" panose="020B0604020202020204" pitchFamily="34" charset="0"/>
              </a:rPr>
              <a:t>The survey results indicate that registered nurses with licensure in Washington state hold highly positive views towards death.</a:t>
            </a:r>
          </a:p>
        </p:txBody>
      </p:sp>
      <p:graphicFrame>
        <p:nvGraphicFramePr>
          <p:cNvPr id="149" name="Chart 148">
            <a:extLst>
              <a:ext uri="{FF2B5EF4-FFF2-40B4-BE49-F238E27FC236}">
                <a16:creationId xmlns:a16="http://schemas.microsoft.com/office/drawing/2014/main" id="{018810FF-2152-C1CD-3674-5CC02A1B6227}"/>
              </a:ext>
            </a:extLst>
          </p:cNvPr>
          <p:cNvGraphicFramePr/>
          <p:nvPr>
            <p:extLst>
              <p:ext uri="{D42A27DB-BD31-4B8C-83A1-F6EECF244321}">
                <p14:modId xmlns:p14="http://schemas.microsoft.com/office/powerpoint/2010/main" val="592676968"/>
              </p:ext>
            </p:extLst>
          </p:nvPr>
        </p:nvGraphicFramePr>
        <p:xfrm>
          <a:off x="36924442" y="5908654"/>
          <a:ext cx="7360458" cy="4363333"/>
        </p:xfrm>
        <a:graphic>
          <a:graphicData uri="http://schemas.openxmlformats.org/drawingml/2006/chart">
            <c:chart xmlns:c="http://schemas.openxmlformats.org/drawingml/2006/chart" xmlns:r="http://schemas.openxmlformats.org/officeDocument/2006/relationships" r:id="rId33"/>
          </a:graphicData>
        </a:graphic>
      </p:graphicFrame>
      <p:sp>
        <p:nvSpPr>
          <p:cNvPr id="150" name="TextBox 149">
            <a:extLst>
              <a:ext uri="{FF2B5EF4-FFF2-40B4-BE49-F238E27FC236}">
                <a16:creationId xmlns:a16="http://schemas.microsoft.com/office/drawing/2014/main" id="{8BEB361B-153B-86C5-F8F2-83E9BC07EF80}"/>
              </a:ext>
            </a:extLst>
          </p:cNvPr>
          <p:cNvSpPr txBox="1"/>
          <p:nvPr/>
        </p:nvSpPr>
        <p:spPr>
          <a:xfrm>
            <a:off x="39635502" y="7182379"/>
            <a:ext cx="1938338" cy="1815882"/>
          </a:xfrm>
          <a:prstGeom prst="rect">
            <a:avLst/>
          </a:prstGeom>
          <a:noFill/>
        </p:spPr>
        <p:txBody>
          <a:bodyPr wrap="square" rtlCol="0">
            <a:spAutoFit/>
          </a:bodyPr>
          <a:lstStyle/>
          <a:p>
            <a:pPr algn="ctr"/>
            <a:r>
              <a:rPr lang="en-US" sz="2800" b="1" dirty="0">
                <a:solidFill>
                  <a:schemeClr val="tx2"/>
                </a:solidFill>
                <a:latin typeface="Helvetica" panose="020B0604020202020204" pitchFamily="34" charset="0"/>
                <a:cs typeface="Helvetica" panose="020B0604020202020204" pitchFamily="34" charset="0"/>
              </a:rPr>
              <a:t>87.8% average FATCOD score</a:t>
            </a:r>
          </a:p>
        </p:txBody>
      </p:sp>
      <p:cxnSp>
        <p:nvCxnSpPr>
          <p:cNvPr id="151" name="Straight Connector 150">
            <a:extLst>
              <a:ext uri="{FF2B5EF4-FFF2-40B4-BE49-F238E27FC236}">
                <a16:creationId xmlns:a16="http://schemas.microsoft.com/office/drawing/2014/main" id="{FB56834D-B9BA-702F-668E-8703AA0A0DCA}"/>
              </a:ext>
            </a:extLst>
          </p:cNvPr>
          <p:cNvCxnSpPr/>
          <p:nvPr/>
        </p:nvCxnSpPr>
        <p:spPr>
          <a:xfrm>
            <a:off x="31380097" y="24939974"/>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pic>
        <p:nvPicPr>
          <p:cNvPr id="152" name="Graphic 151" descr="Badge 6 with solid fill">
            <a:extLst>
              <a:ext uri="{FF2B5EF4-FFF2-40B4-BE49-F238E27FC236}">
                <a16:creationId xmlns:a16="http://schemas.microsoft.com/office/drawing/2014/main" id="{2A7402D5-89BE-6A7E-F9C3-74F57DBE66CE}"/>
              </a:ext>
            </a:extLst>
          </p:cNvPr>
          <p:cNvPicPr>
            <a:picLocks noChangeAspect="1"/>
          </p:cNvPicPr>
          <p:nvPr/>
        </p:nvPicPr>
        <p:blipFill>
          <a:blip r:embed="rId34">
            <a:extLst>
              <a:ext uri="{96DAC541-7B7A-43D3-8B79-37D633B846F1}">
                <asvg:svgBlip xmlns:asvg="http://schemas.microsoft.com/office/drawing/2016/SVG/main" r:embed="rId35"/>
              </a:ext>
            </a:extLst>
          </a:blip>
          <a:srcRect/>
          <a:stretch/>
        </p:blipFill>
        <p:spPr>
          <a:xfrm>
            <a:off x="29966354" y="23720361"/>
            <a:ext cx="1413743" cy="1413743"/>
          </a:xfrm>
          <a:prstGeom prst="rect">
            <a:avLst/>
          </a:prstGeom>
        </p:spPr>
      </p:pic>
      <p:sp>
        <p:nvSpPr>
          <p:cNvPr id="153" name="TextBox 152">
            <a:extLst>
              <a:ext uri="{FF2B5EF4-FFF2-40B4-BE49-F238E27FC236}">
                <a16:creationId xmlns:a16="http://schemas.microsoft.com/office/drawing/2014/main" id="{299C3E51-3F0C-8A5C-7747-CD2C12D0644B}"/>
              </a:ext>
            </a:extLst>
          </p:cNvPr>
          <p:cNvSpPr txBox="1"/>
          <p:nvPr/>
        </p:nvSpPr>
        <p:spPr>
          <a:xfrm>
            <a:off x="31380097" y="23883487"/>
            <a:ext cx="6681803" cy="923330"/>
          </a:xfrm>
          <a:prstGeom prst="rect">
            <a:avLst/>
          </a:prstGeom>
          <a:noFill/>
        </p:spPr>
        <p:txBody>
          <a:bodyPr wrap="square" rtlCol="0">
            <a:spAutoFit/>
          </a:bodyPr>
          <a:lstStyle/>
          <a:p>
            <a:r>
              <a:rPr lang="en-US" sz="5400" b="1" dirty="0">
                <a:solidFill>
                  <a:srgbClr val="0E2841"/>
                </a:solidFill>
                <a:latin typeface="Helvetica" panose="020B0604020202020204" pitchFamily="34" charset="0"/>
                <a:cs typeface="Helvetica" panose="020B0604020202020204" pitchFamily="34" charset="0"/>
              </a:rPr>
              <a:t>Acknowledgements</a:t>
            </a:r>
          </a:p>
        </p:txBody>
      </p:sp>
      <p:cxnSp>
        <p:nvCxnSpPr>
          <p:cNvPr id="154" name="Straight Connector 153">
            <a:extLst>
              <a:ext uri="{FF2B5EF4-FFF2-40B4-BE49-F238E27FC236}">
                <a16:creationId xmlns:a16="http://schemas.microsoft.com/office/drawing/2014/main" id="{8C7E5378-36AC-F86B-B165-6193E12EDCDB}"/>
              </a:ext>
            </a:extLst>
          </p:cNvPr>
          <p:cNvCxnSpPr/>
          <p:nvPr/>
        </p:nvCxnSpPr>
        <p:spPr>
          <a:xfrm>
            <a:off x="31380097" y="24939974"/>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568ECC63-4F12-A28A-D0C7-1ECC3860C544}"/>
              </a:ext>
            </a:extLst>
          </p:cNvPr>
          <p:cNvCxnSpPr/>
          <p:nvPr/>
        </p:nvCxnSpPr>
        <p:spPr>
          <a:xfrm>
            <a:off x="31380097" y="24939974"/>
            <a:ext cx="11677650" cy="0"/>
          </a:xfrm>
          <a:prstGeom prst="line">
            <a:avLst/>
          </a:prstGeom>
          <a:ln w="76200">
            <a:solidFill>
              <a:srgbClr val="FF5B75"/>
            </a:solidFill>
          </a:ln>
        </p:spPr>
        <p:style>
          <a:lnRef idx="2">
            <a:schemeClr val="accent1"/>
          </a:lnRef>
          <a:fillRef idx="0">
            <a:schemeClr val="accent1"/>
          </a:fillRef>
          <a:effectRef idx="1">
            <a:schemeClr val="accent1"/>
          </a:effectRef>
          <a:fontRef idx="minor">
            <a:schemeClr val="tx1"/>
          </a:fontRef>
        </p:style>
      </p:cxnSp>
      <p:sp>
        <p:nvSpPr>
          <p:cNvPr id="156" name="TextBox 155">
            <a:extLst>
              <a:ext uri="{FF2B5EF4-FFF2-40B4-BE49-F238E27FC236}">
                <a16:creationId xmlns:a16="http://schemas.microsoft.com/office/drawing/2014/main" id="{AF0551E1-D12C-1877-D438-AA61F08E9CD9}"/>
              </a:ext>
            </a:extLst>
          </p:cNvPr>
          <p:cNvSpPr txBox="1"/>
          <p:nvPr/>
        </p:nvSpPr>
        <p:spPr>
          <a:xfrm>
            <a:off x="30168132" y="25508126"/>
            <a:ext cx="13296902" cy="4851400"/>
          </a:xfrm>
          <a:prstGeom prst="rect">
            <a:avLst/>
          </a:prstGeom>
          <a:noFill/>
        </p:spPr>
        <p:txBody>
          <a:bodyPr wrap="square" rtlCol="0">
            <a:noAutofit/>
          </a:bodyPr>
          <a:lstStyle/>
          <a:p>
            <a:r>
              <a:rPr lang="en-US" sz="2700" dirty="0">
                <a:solidFill>
                  <a:schemeClr val="tx2"/>
                </a:solidFill>
                <a:latin typeface="Helvetica" panose="020B0604020202020204" pitchFamily="34" charset="0"/>
                <a:cs typeface="Helvetica" panose="020B0604020202020204" pitchFamily="34" charset="0"/>
              </a:rPr>
              <a:t>The author would like to express their gratitude to the faculty at Eastern Washington University's McNair Scholars program, and to Dr. Donna </a:t>
            </a:r>
            <a:r>
              <a:rPr lang="en-US" sz="2700" dirty="0" err="1">
                <a:solidFill>
                  <a:schemeClr val="tx2"/>
                </a:solidFill>
                <a:latin typeface="Helvetica" panose="020B0604020202020204" pitchFamily="34" charset="0"/>
                <a:cs typeface="Helvetica" panose="020B0604020202020204" pitchFamily="34" charset="0"/>
              </a:rPr>
              <a:t>Bachand</a:t>
            </a:r>
            <a:r>
              <a:rPr lang="en-US" sz="2700" dirty="0">
                <a:solidFill>
                  <a:schemeClr val="tx2"/>
                </a:solidFill>
                <a:latin typeface="Helvetica" panose="020B0604020202020204" pitchFamily="34" charset="0"/>
                <a:cs typeface="Helvetica" panose="020B0604020202020204" pitchFamily="34" charset="0"/>
              </a:rPr>
              <a:t> for her collaboration on this project.</a:t>
            </a:r>
            <a:endParaRPr lang="en-US" sz="2700" b="1" dirty="0">
              <a:solidFill>
                <a:schemeClr val="accent1"/>
              </a:solidFill>
              <a:latin typeface="Helvetica" panose="020B0604020202020204" pitchFamily="34" charset="0"/>
              <a:cs typeface="Helvetica" panose="020B0604020202020204" pitchFamily="34" charset="0"/>
            </a:endParaRPr>
          </a:p>
        </p:txBody>
      </p:sp>
      <p:cxnSp>
        <p:nvCxnSpPr>
          <p:cNvPr id="159" name="Straight Connector 158">
            <a:extLst>
              <a:ext uri="{FF2B5EF4-FFF2-40B4-BE49-F238E27FC236}">
                <a16:creationId xmlns:a16="http://schemas.microsoft.com/office/drawing/2014/main" id="{6A501F5A-5F3B-447B-5C3F-11D53F0C0C93}"/>
              </a:ext>
            </a:extLst>
          </p:cNvPr>
          <p:cNvCxnSpPr>
            <a:cxnSpLocks/>
          </p:cNvCxnSpPr>
          <p:nvPr/>
        </p:nvCxnSpPr>
        <p:spPr>
          <a:xfrm>
            <a:off x="580191" y="30359526"/>
            <a:ext cx="29008223" cy="0"/>
          </a:xfrm>
          <a:prstGeom prst="line">
            <a:avLst/>
          </a:prstGeom>
          <a:ln>
            <a:solidFill>
              <a:srgbClr val="EDF1F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99281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4304</TotalTime>
  <Words>1739</Words>
  <Application>Microsoft Office PowerPoint</Application>
  <PresentationFormat>Custom</PresentationFormat>
  <Paragraphs>62</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Garamond</vt:lpstr>
      <vt:lpstr>Helvetica</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Nemeth, Nicole</dc:creator>
  <cp:lastModifiedBy>Nemeth, Nicole</cp:lastModifiedBy>
  <cp:revision>41</cp:revision>
  <dcterms:created xsi:type="dcterms:W3CDTF">2024-08-02T00:06:05Z</dcterms:created>
  <dcterms:modified xsi:type="dcterms:W3CDTF">2024-08-18T23:44:16Z</dcterms:modified>
</cp:coreProperties>
</file>