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72" r:id="rId12"/>
    <p:sldId id="273" r:id="rId13"/>
    <p:sldId id="274" r:id="rId14"/>
    <p:sldId id="275" r:id="rId15"/>
    <p:sldId id="269" r:id="rId16"/>
    <p:sldId id="270" r:id="rId17"/>
    <p:sldId id="271" r:id="rId18"/>
    <p:sldId id="276" r:id="rId19"/>
    <p:sldId id="298" r:id="rId20"/>
    <p:sldId id="278"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001A"/>
    <a:srgbClr val="D103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p:scale>
          <a:sx n="125" d="100"/>
          <a:sy n="125" d="100"/>
        </p:scale>
        <p:origin x="1784"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115A35-FFB0-F14B-AD4B-9AE0D276A3C5}" type="datetimeFigureOut">
              <a:rPr lang="en-US" smtClean="0"/>
              <a:pPr/>
              <a:t>8/11/17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115A35-FFB0-F14B-AD4B-9AE0D276A3C5}" type="datetimeFigureOut">
              <a:rPr lang="en-US" smtClean="0"/>
              <a:pPr/>
              <a:t>8/11/17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115A35-FFB0-F14B-AD4B-9AE0D276A3C5}" type="datetimeFigureOut">
              <a:rPr lang="en-US" smtClean="0"/>
              <a:pPr/>
              <a:t>8/11/17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115A35-FFB0-F14B-AD4B-9AE0D276A3C5}" type="datetimeFigureOut">
              <a:rPr lang="en-US" smtClean="0"/>
              <a:pPr/>
              <a:t>8/11/17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115A35-FFB0-F14B-AD4B-9AE0D276A3C5}" type="datetimeFigureOut">
              <a:rPr lang="en-US" smtClean="0"/>
              <a:pPr/>
              <a:t>8/11/17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115A35-FFB0-F14B-AD4B-9AE0D276A3C5}" type="datetimeFigureOut">
              <a:rPr lang="en-US" smtClean="0"/>
              <a:pPr/>
              <a:t>8/11/17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115A35-FFB0-F14B-AD4B-9AE0D276A3C5}" type="datetimeFigureOut">
              <a:rPr lang="en-US" smtClean="0"/>
              <a:pPr/>
              <a:t>8/11/17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115A35-FFB0-F14B-AD4B-9AE0D276A3C5}" type="datetimeFigureOut">
              <a:rPr lang="en-US" smtClean="0"/>
              <a:pPr/>
              <a:t>8/11/17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115A35-FFB0-F14B-AD4B-9AE0D276A3C5}" type="datetimeFigureOut">
              <a:rPr lang="en-US" smtClean="0"/>
              <a:pPr/>
              <a:t>8/11/17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115A35-FFB0-F14B-AD4B-9AE0D276A3C5}" type="datetimeFigureOut">
              <a:rPr lang="en-US" smtClean="0"/>
              <a:pPr/>
              <a:t>8/11/17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115A35-FFB0-F14B-AD4B-9AE0D276A3C5}" type="datetimeFigureOut">
              <a:rPr lang="en-US" smtClean="0"/>
              <a:pPr/>
              <a:t>8/11/17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FDB9-B4F6-D645-9028-66A9013F42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115A35-FFB0-F14B-AD4B-9AE0D276A3C5}" type="datetimeFigureOut">
              <a:rPr lang="en-US" smtClean="0"/>
              <a:pPr/>
              <a:t>8/11/17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EFDB9-B4F6-D645-9028-66A9013F42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ori.dhhs.gov/education/products/ncstate/index.htm" TargetMode="Externa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hyperlink" Target="http://www.nap.edu/catalog.php?record_id=12910" TargetMode="External"/><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hyperlink" Target="http://grants.nih.gov/grants/olaw/references/phspol.ht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nap.edu/catalog.php?record_id=12910" TargetMode="External"/><Relationship Id="rId4" Type="http://schemas.openxmlformats.org/officeDocument/2006/relationships/hyperlink" Target="http://grants1.nih.gov/grants/olaw/references/phspol.htm" TargetMode="External"/><Relationship Id="rId5" Type="http://schemas.openxmlformats.org/officeDocument/2006/relationships/hyperlink" Target="http://www.avma.org/issues/animal_welfare/euthanasia.pdf" TargetMode="External"/><Relationship Id="rId6"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hyperlink" Target="http://www.aphis.usda.gov/animal_welfare/index.shtml"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ori.dhhs.gov/education/products/ncstate/index.htm" TargetMode="External"/><Relationship Id="rId3"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77699"/>
            <a:ext cx="8229600" cy="1143000"/>
          </a:xfrm>
        </p:spPr>
        <p:txBody>
          <a:bodyPr>
            <a:normAutofit fontScale="90000"/>
          </a:bodyPr>
          <a:lstStyle/>
          <a:p>
            <a:r>
              <a:rPr lang="en-US" sz="6667" b="1" dirty="0" smtClean="0">
                <a:solidFill>
                  <a:srgbClr val="C3001A"/>
                </a:solidFill>
              </a:rPr>
              <a:t>INTRODUCTION TO</a:t>
            </a:r>
            <a:br>
              <a:rPr lang="en-US" sz="6667" b="1" dirty="0" smtClean="0">
                <a:solidFill>
                  <a:srgbClr val="C3001A"/>
                </a:solidFill>
              </a:rPr>
            </a:br>
            <a:r>
              <a:rPr lang="en-US" sz="6667" b="1" dirty="0" smtClean="0">
                <a:solidFill>
                  <a:srgbClr val="C3001A"/>
                </a:solidFill>
              </a:rPr>
              <a:t>ANIMAL CARE AND USE</a:t>
            </a:r>
            <a:r>
              <a:rPr lang="en-US" dirty="0" smtClean="0"/>
              <a:t/>
            </a:r>
            <a:br>
              <a:rPr lang="en-US" dirty="0" smtClean="0"/>
            </a:br>
            <a:r>
              <a:rPr lang="en-US" dirty="0" smtClean="0"/>
              <a:t/>
            </a:r>
            <a:br>
              <a:rPr lang="en-US" dirty="0" smtClean="0"/>
            </a:br>
            <a:endParaRPr lang="en-US" dirty="0"/>
          </a:p>
        </p:txBody>
      </p:sp>
      <p:sp>
        <p:nvSpPr>
          <p:cNvPr id="5" name="TextBox 4"/>
          <p:cNvSpPr txBox="1"/>
          <p:nvPr/>
        </p:nvSpPr>
        <p:spPr>
          <a:xfrm>
            <a:off x="4237789" y="1016000"/>
            <a:ext cx="184666" cy="369332"/>
          </a:xfrm>
          <a:prstGeom prst="rect">
            <a:avLst/>
          </a:prstGeom>
          <a:noFill/>
        </p:spPr>
        <p:txBody>
          <a:bodyPr wrap="none" rtlCol="0">
            <a:spAutoFit/>
          </a:bodyPr>
          <a:lstStyle/>
          <a:p>
            <a:endParaRPr lang="en-US" dirty="0"/>
          </a:p>
        </p:txBody>
      </p:sp>
      <p:pic>
        <p:nvPicPr>
          <p:cNvPr id="6"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43832" y="234093"/>
            <a:ext cx="8229600" cy="1269709"/>
          </a:xfrm>
          <a:prstGeom prst="rect">
            <a:avLst/>
          </a:prstGeom>
          <a:noFill/>
          <a:ln w="9525">
            <a:noFill/>
            <a:miter lim="800000"/>
            <a:headEnd/>
            <a:tailEnd/>
          </a:ln>
          <a:effectLst/>
        </p:spPr>
      </p:pic>
      <p:pic>
        <p:nvPicPr>
          <p:cNvPr id="2" name="Picture 1" descr="35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3522" y="4145702"/>
            <a:ext cx="3644585" cy="24297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17600" y="1203962"/>
            <a:ext cx="5801360" cy="1143000"/>
          </a:xfrm>
        </p:spPr>
        <p:txBody>
          <a:bodyPr/>
          <a:lstStyle/>
          <a:p>
            <a:pPr algn="l"/>
            <a:r>
              <a:rPr lang="en-US" b="1" dirty="0" smtClean="0">
                <a:solidFill>
                  <a:srgbClr val="C3001A"/>
                </a:solidFill>
              </a:rPr>
              <a:t>TABLE OF CONTENTS</a:t>
            </a:r>
            <a:endParaRPr lang="en-US" b="1" dirty="0">
              <a:solidFill>
                <a:srgbClr val="C3001A"/>
              </a:solidFill>
            </a:endParaRPr>
          </a:p>
        </p:txBody>
      </p:sp>
      <p:sp>
        <p:nvSpPr>
          <p:cNvPr id="4" name="Content Placeholder 3"/>
          <p:cNvSpPr>
            <a:spLocks noGrp="1"/>
          </p:cNvSpPr>
          <p:nvPr>
            <p:ph idx="1"/>
          </p:nvPr>
        </p:nvSpPr>
        <p:spPr>
          <a:xfrm>
            <a:off x="1422400" y="2331721"/>
            <a:ext cx="6583680" cy="3408680"/>
          </a:xfrm>
        </p:spPr>
        <p:txBody>
          <a:bodyPr/>
          <a:lstStyle/>
          <a:p>
            <a:r>
              <a:rPr lang="en-US" dirty="0" smtClean="0"/>
              <a:t>Part 1:  Animals as Research Models</a:t>
            </a:r>
          </a:p>
          <a:p>
            <a:r>
              <a:rPr lang="en-US" dirty="0" smtClean="0"/>
              <a:t>Part 2:  Animal Welfare Matters</a:t>
            </a:r>
          </a:p>
          <a:p>
            <a:r>
              <a:rPr lang="en-US" dirty="0" smtClean="0"/>
              <a:t>Part 3:  The Institutional Animal Care and Use Committee (IACUC)</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67689"/>
            <a:ext cx="8229600" cy="3320400"/>
          </a:xfrm>
        </p:spPr>
        <p:txBody>
          <a:bodyPr>
            <a:normAutofit fontScale="90000"/>
          </a:bodyPr>
          <a:lstStyle/>
          <a:p>
            <a:r>
              <a:rPr lang="en-US" sz="3556" b="1" dirty="0" smtClean="0"/>
              <a:t>Part 1:</a:t>
            </a:r>
            <a:r>
              <a:rPr lang="en-US" sz="7200" b="1" dirty="0" smtClean="0">
                <a:effectLst>
                  <a:outerShdw blurRad="50800" dist="127000" dir="2700000">
                    <a:srgbClr val="000000">
                      <a:alpha val="43000"/>
                    </a:srgbClr>
                  </a:outerShdw>
                </a:effectLst>
              </a:rPr>
              <a:t/>
            </a:r>
            <a:br>
              <a:rPr lang="en-US" sz="7200" b="1" dirty="0" smtClean="0">
                <a:effectLst>
                  <a:outerShdw blurRad="50800" dist="127000" dir="2700000">
                    <a:srgbClr val="000000">
                      <a:alpha val="43000"/>
                    </a:srgbClr>
                  </a:outerShdw>
                </a:effectLst>
              </a:rPr>
            </a:br>
            <a:r>
              <a:rPr lang="en-US" sz="7200" b="1" dirty="0" smtClean="0">
                <a:effectLst>
                  <a:outerShdw blurRad="127000" dist="63500" dir="2700000">
                    <a:srgbClr val="0C9FA5">
                      <a:alpha val="50000"/>
                    </a:srgbClr>
                  </a:outerShdw>
                </a:effectLst>
              </a:rPr>
              <a:t>ANIMALS </a:t>
            </a:r>
            <a:br>
              <a:rPr lang="en-US" sz="7200" b="1" dirty="0" smtClean="0">
                <a:effectLst>
                  <a:outerShdw blurRad="127000" dist="63500" dir="2700000">
                    <a:srgbClr val="0C9FA5">
                      <a:alpha val="50000"/>
                    </a:srgbClr>
                  </a:outerShdw>
                </a:effectLst>
              </a:rPr>
            </a:br>
            <a:r>
              <a:rPr lang="en-US" sz="7200" b="1" dirty="0" smtClean="0">
                <a:effectLst>
                  <a:outerShdw blurRad="127000" dist="63500" dir="2700000">
                    <a:srgbClr val="0C9FA5">
                      <a:alpha val="50000"/>
                    </a:srgbClr>
                  </a:outerShdw>
                </a:effectLst>
              </a:rPr>
              <a:t>AS </a:t>
            </a:r>
            <a:br>
              <a:rPr lang="en-US" sz="7200" b="1" dirty="0" smtClean="0">
                <a:effectLst>
                  <a:outerShdw blurRad="127000" dist="63500" dir="2700000">
                    <a:srgbClr val="0C9FA5">
                      <a:alpha val="50000"/>
                    </a:srgbClr>
                  </a:outerShdw>
                </a:effectLst>
              </a:rPr>
            </a:br>
            <a:r>
              <a:rPr lang="en-US" sz="7200" b="1" dirty="0" smtClean="0">
                <a:effectLst>
                  <a:outerShdw blurRad="127000" dist="63500" dir="2700000">
                    <a:srgbClr val="0C9FA5">
                      <a:alpha val="50000"/>
                    </a:srgbClr>
                  </a:outerShdw>
                </a:effectLst>
              </a:rPr>
              <a:t>RESEARCH MODELS</a:t>
            </a:r>
            <a:endParaRPr lang="en-US" sz="7200" b="1" dirty="0">
              <a:effectLst>
                <a:outerShdw blurRad="127000" dist="63500" dir="2700000">
                  <a:srgbClr val="0C9FA5">
                    <a:alpha val="50000"/>
                  </a:srgbClr>
                </a:outerShdw>
              </a:effectLst>
            </a:endParaRPr>
          </a:p>
        </p:txBody>
      </p:sp>
      <p:pic>
        <p:nvPicPr>
          <p:cNvPr id="9" name="Picture 8" descr="white-mouse-on-skate-board.jpg"/>
          <p:cNvPicPr>
            <a:picLocks noChangeAspect="1"/>
          </p:cNvPicPr>
          <p:nvPr/>
        </p:nvPicPr>
        <p:blipFill>
          <a:blip r:embed="rId2"/>
          <a:stretch>
            <a:fillRect/>
          </a:stretch>
        </p:blipFill>
        <p:spPr>
          <a:xfrm>
            <a:off x="951099" y="3937954"/>
            <a:ext cx="3157725" cy="2920046"/>
          </a:xfrm>
          <a:prstGeom prst="rect">
            <a:avLst/>
          </a:prstGeom>
        </p:spPr>
      </p:pic>
      <p:pic>
        <p:nvPicPr>
          <p:cNvPr id="10" name="Picture 9" descr="chinook_salmon.gif"/>
          <p:cNvPicPr>
            <a:picLocks noChangeAspect="1"/>
          </p:cNvPicPr>
          <p:nvPr/>
        </p:nvPicPr>
        <p:blipFill>
          <a:blip r:embed="rId3"/>
          <a:stretch>
            <a:fillRect/>
          </a:stretch>
        </p:blipFill>
        <p:spPr>
          <a:xfrm>
            <a:off x="4523441" y="4048328"/>
            <a:ext cx="4163359" cy="24804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293" y="274638"/>
            <a:ext cx="8725647" cy="1143000"/>
          </a:xfrm>
        </p:spPr>
        <p:txBody>
          <a:bodyPr>
            <a:noAutofit/>
          </a:bodyPr>
          <a:lstStyle/>
          <a:p>
            <a:r>
              <a:rPr lang="en-US" dirty="0" smtClean="0">
                <a:solidFill>
                  <a:srgbClr val="0C9FA5"/>
                </a:solidFill>
              </a:rPr>
              <a:t>Why are animals used </a:t>
            </a:r>
            <a:br>
              <a:rPr lang="en-US" dirty="0" smtClean="0">
                <a:solidFill>
                  <a:srgbClr val="0C9FA5"/>
                </a:solidFill>
              </a:rPr>
            </a:br>
            <a:r>
              <a:rPr lang="en-US" dirty="0" smtClean="0">
                <a:solidFill>
                  <a:srgbClr val="0C9FA5"/>
                </a:solidFill>
              </a:rPr>
              <a:t>in research and teaching?</a:t>
            </a:r>
            <a:endParaRPr lang="en-US" dirty="0">
              <a:solidFill>
                <a:srgbClr val="0C9FA5"/>
              </a:solidFill>
            </a:endParaRPr>
          </a:p>
        </p:txBody>
      </p:sp>
      <p:sp>
        <p:nvSpPr>
          <p:cNvPr id="4" name="Content Placeholder 3"/>
          <p:cNvSpPr>
            <a:spLocks noGrp="1"/>
          </p:cNvSpPr>
          <p:nvPr>
            <p:ph idx="1"/>
          </p:nvPr>
        </p:nvSpPr>
        <p:spPr>
          <a:xfrm>
            <a:off x="457200" y="2001240"/>
            <a:ext cx="8229600" cy="4255168"/>
          </a:xfrm>
        </p:spPr>
        <p:txBody>
          <a:bodyPr>
            <a:normAutofit/>
          </a:bodyPr>
          <a:lstStyle/>
          <a:p>
            <a:r>
              <a:rPr lang="en-US" dirty="0" smtClean="0"/>
              <a:t>To learn about general principles that apply to many species of animals</a:t>
            </a:r>
          </a:p>
          <a:p>
            <a:r>
              <a:rPr lang="en-US" dirty="0" smtClean="0"/>
              <a:t>To learn about the specific species of animal being studied</a:t>
            </a:r>
          </a:p>
          <a:p>
            <a:r>
              <a:rPr lang="en-US" dirty="0" smtClean="0"/>
              <a:t>To learn principles that can be used in human medicine, but that cannot be studied with human subjects</a:t>
            </a:r>
            <a:endParaRPr lang="en-US" dirty="0"/>
          </a:p>
        </p:txBody>
      </p:sp>
      <p:pic>
        <p:nvPicPr>
          <p:cNvPr id="6" name="Picture 5"/>
          <p:cNvPicPr/>
          <p:nvPr/>
        </p:nvPicPr>
        <p:blipFill>
          <a:blip r:embed="rId2">
            <a:extLst>
              <a:ext uri="{28A0092B-C50C-407E-A947-70E740481C1C}">
                <a14:useLocalDpi xmlns:a14="http://schemas.microsoft.com/office/drawing/2010/main"/>
              </a:ext>
            </a:extLst>
          </a:blip>
          <a:stretch>
            <a:fillRect/>
          </a:stretch>
        </p:blipFill>
        <p:spPr>
          <a:xfrm>
            <a:off x="5472231" y="5348991"/>
            <a:ext cx="2940249" cy="15090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C9FA5"/>
                </a:solidFill>
              </a:rPr>
              <a:t>Why not use human subjects?</a:t>
            </a:r>
            <a:endParaRPr lang="en-US" dirty="0">
              <a:solidFill>
                <a:srgbClr val="0C9FA5"/>
              </a:solidFill>
            </a:endParaRPr>
          </a:p>
        </p:txBody>
      </p:sp>
      <p:sp>
        <p:nvSpPr>
          <p:cNvPr id="3" name="Content Placeholder 2"/>
          <p:cNvSpPr>
            <a:spLocks noGrp="1"/>
          </p:cNvSpPr>
          <p:nvPr>
            <p:ph idx="1"/>
          </p:nvPr>
        </p:nvSpPr>
        <p:spPr>
          <a:xfrm>
            <a:off x="457200" y="1844040"/>
            <a:ext cx="8229600" cy="4794624"/>
          </a:xfrm>
        </p:spPr>
        <p:txBody>
          <a:bodyPr>
            <a:normAutofit/>
          </a:bodyPr>
          <a:lstStyle/>
          <a:p>
            <a:r>
              <a:rPr lang="en-US" dirty="0" smtClean="0"/>
              <a:t>Often we can, and do.</a:t>
            </a:r>
          </a:p>
          <a:p>
            <a:r>
              <a:rPr lang="en-US" dirty="0" smtClean="0"/>
              <a:t>Ideally we want to isolate, and manipulate, just one variable, and keep everything else the same. This is the best way to do science.  It often is impossible with human subjects.</a:t>
            </a:r>
          </a:p>
          <a:p>
            <a:r>
              <a:rPr lang="en-US" dirty="0" smtClean="0"/>
              <a:t>Some necessary manipulations cannot be done with human subjects, such as injection of experimental drugs, gene mutation, removal of organs, or euthanasia.</a:t>
            </a:r>
            <a:endParaRPr lang="en-US" dirty="0"/>
          </a:p>
        </p:txBody>
      </p:sp>
      <p:pic>
        <p:nvPicPr>
          <p:cNvPr id="4" name="Picture 3"/>
          <p:cNvPicPr>
            <a:picLocks noChangeAspect="1"/>
          </p:cNvPicPr>
          <p:nvPr/>
        </p:nvPicPr>
        <p:blipFill>
          <a:blip r:embed="rId2"/>
          <a:stretch>
            <a:fillRect/>
          </a:stretch>
        </p:blipFill>
        <p:spPr>
          <a:xfrm>
            <a:off x="6784340" y="1290321"/>
            <a:ext cx="1699260" cy="11577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C9FA5"/>
                </a:solidFill>
              </a:rPr>
              <a:t>Why use animals at all?</a:t>
            </a:r>
            <a:endParaRPr lang="en-US" dirty="0">
              <a:solidFill>
                <a:srgbClr val="0C9FA5"/>
              </a:solidFill>
            </a:endParaRPr>
          </a:p>
        </p:txBody>
      </p:sp>
      <p:sp>
        <p:nvSpPr>
          <p:cNvPr id="3" name="Content Placeholder 2"/>
          <p:cNvSpPr>
            <a:spLocks noGrp="1"/>
          </p:cNvSpPr>
          <p:nvPr>
            <p:ph idx="1"/>
          </p:nvPr>
        </p:nvSpPr>
        <p:spPr>
          <a:xfrm>
            <a:off x="640080" y="1600200"/>
            <a:ext cx="7938168" cy="4936958"/>
          </a:xfrm>
        </p:spPr>
        <p:txBody>
          <a:bodyPr>
            <a:normAutofit fontScale="85000" lnSpcReduction="20000"/>
          </a:bodyPr>
          <a:lstStyle/>
          <a:p>
            <a:r>
              <a:rPr lang="en-US" dirty="0" smtClean="0"/>
              <a:t>Some things can be studied </a:t>
            </a:r>
            <a:r>
              <a:rPr lang="en-US" i="1" dirty="0" smtClean="0"/>
              <a:t>in vitro,  </a:t>
            </a:r>
            <a:r>
              <a:rPr lang="en-US" dirty="0" smtClean="0"/>
              <a:t>with cells or tissues in a dish. Sometimes this is the best approach. The cells or tissues had to come from somewhere though – either an animal or a human.</a:t>
            </a:r>
          </a:p>
          <a:p>
            <a:r>
              <a:rPr lang="en-US" dirty="0" smtClean="0"/>
              <a:t>Computer simulations can be used for some things. But before a computer program is designed, scientists need to learn the basics from animal studies.</a:t>
            </a:r>
          </a:p>
          <a:p>
            <a:r>
              <a:rPr lang="en-US" dirty="0" smtClean="0"/>
              <a:t>Animals are full of surprises. In a living animal, multiple physiological systems interact, and sometimes this interaction produces results that could not be predicted from </a:t>
            </a:r>
            <a:r>
              <a:rPr lang="en-US" i="1" dirty="0" smtClean="0"/>
              <a:t>in vitro  </a:t>
            </a:r>
            <a:r>
              <a:rPr lang="en-US" dirty="0" smtClean="0"/>
              <a:t>or computer studies.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smtClean="0">
                <a:solidFill>
                  <a:srgbClr val="0C9FA5"/>
                </a:solidFill>
              </a:rPr>
              <a:t>Which animal species </a:t>
            </a:r>
            <a:br>
              <a:rPr lang="en-US" dirty="0" smtClean="0">
                <a:solidFill>
                  <a:srgbClr val="0C9FA5"/>
                </a:solidFill>
              </a:rPr>
            </a:br>
            <a:r>
              <a:rPr lang="en-US" dirty="0" smtClean="0">
                <a:solidFill>
                  <a:srgbClr val="0C9FA5"/>
                </a:solidFill>
              </a:rPr>
              <a:t>should we study?</a:t>
            </a:r>
            <a:endParaRPr lang="en-US" dirty="0">
              <a:solidFill>
                <a:srgbClr val="0C9FA5"/>
              </a:solidFill>
            </a:endParaRPr>
          </a:p>
        </p:txBody>
      </p:sp>
      <p:sp>
        <p:nvSpPr>
          <p:cNvPr id="4" name="Content Placeholder 3"/>
          <p:cNvSpPr>
            <a:spLocks noGrp="1"/>
          </p:cNvSpPr>
          <p:nvPr>
            <p:ph idx="1"/>
          </p:nvPr>
        </p:nvSpPr>
        <p:spPr>
          <a:xfrm>
            <a:off x="457200" y="1773984"/>
            <a:ext cx="8229600" cy="4899212"/>
          </a:xfrm>
        </p:spPr>
        <p:txBody>
          <a:bodyPr>
            <a:normAutofit fontScale="77500" lnSpcReduction="20000"/>
          </a:bodyPr>
          <a:lstStyle/>
          <a:p>
            <a:r>
              <a:rPr lang="en-US" dirty="0" smtClean="0"/>
              <a:t>If we’re interested in general principles that apply to all or most animals, we choose the “least sentient” species that has the characteristic we are studying. This means the species with the least conscious awareness.</a:t>
            </a:r>
          </a:p>
          <a:p>
            <a:r>
              <a:rPr lang="en-US" dirty="0" smtClean="0"/>
              <a:t>If we’re interested in a particular species or type of animal, we choose that species or type.</a:t>
            </a:r>
          </a:p>
          <a:p>
            <a:r>
              <a:rPr lang="en-US" dirty="0" smtClean="0"/>
              <a:t>If we’re interested in applications to human medicine, we choose the species that is closest to humans in the characteristic we are studying.</a:t>
            </a:r>
          </a:p>
          <a:p>
            <a:r>
              <a:rPr lang="en-US" dirty="0" smtClean="0"/>
              <a:t>Species with short life spans are useful for studies that involve progression from one life stage to another.</a:t>
            </a:r>
          </a:p>
          <a:p>
            <a:r>
              <a:rPr lang="en-US" dirty="0" smtClean="0"/>
              <a:t>Availability and cost also are considered, along with ease of housing and handling. Often it helps to choose a species that already has been studied thoroughly.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C9FA5"/>
                </a:solidFill>
              </a:rPr>
              <a:t>References</a:t>
            </a:r>
            <a:endParaRPr lang="en-US" dirty="0"/>
          </a:p>
        </p:txBody>
      </p:sp>
      <p:sp>
        <p:nvSpPr>
          <p:cNvPr id="4" name="Content Placeholder 3"/>
          <p:cNvSpPr>
            <a:spLocks noGrp="1"/>
          </p:cNvSpPr>
          <p:nvPr>
            <p:ph idx="1"/>
          </p:nvPr>
        </p:nvSpPr>
        <p:spPr>
          <a:xfrm>
            <a:off x="863600" y="1600201"/>
            <a:ext cx="8046720" cy="3479800"/>
          </a:xfrm>
        </p:spPr>
        <p:txBody>
          <a:bodyPr/>
          <a:lstStyle/>
          <a:p>
            <a:pPr marL="0" indent="0">
              <a:buNone/>
            </a:pPr>
            <a:r>
              <a:rPr lang="en-US" dirty="0" smtClean="0"/>
              <a:t>Contemporary Science, Values and Animal Subjects in Research, North Carolina State University</a:t>
            </a:r>
          </a:p>
          <a:p>
            <a:pPr marL="400050" lvl="1" indent="0">
              <a:buNone/>
            </a:pPr>
            <a:r>
              <a:rPr lang="en-US" dirty="0" smtClean="0">
                <a:hlinkClick r:id="rId2"/>
              </a:rPr>
              <a:t>http://</a:t>
            </a:r>
            <a:r>
              <a:rPr lang="en-US" dirty="0" err="1" smtClean="0">
                <a:hlinkClick r:id="rId2"/>
              </a:rPr>
              <a:t>ori.dhhs.gov</a:t>
            </a:r>
            <a:r>
              <a:rPr lang="en-US" dirty="0" smtClean="0">
                <a:hlinkClick r:id="rId2"/>
              </a:rPr>
              <a:t>/education/products/</a:t>
            </a:r>
            <a:r>
              <a:rPr lang="en-US" dirty="0" err="1" smtClean="0">
                <a:hlinkClick r:id="rId2"/>
              </a:rPr>
              <a:t>ncstate</a:t>
            </a:r>
            <a:r>
              <a:rPr lang="en-US" dirty="0" smtClean="0">
                <a:hlinkClick r:id="rId2"/>
              </a:rPr>
              <a:t>/</a:t>
            </a:r>
            <a:r>
              <a:rPr lang="en-US" dirty="0" err="1" smtClean="0">
                <a:hlinkClick r:id="rId2"/>
              </a:rPr>
              <a:t>index.htm</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62454" y="4062943"/>
            <a:ext cx="1945866" cy="260521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67689"/>
            <a:ext cx="8229600" cy="3320400"/>
          </a:xfrm>
        </p:spPr>
        <p:txBody>
          <a:bodyPr>
            <a:normAutofit/>
          </a:bodyPr>
          <a:lstStyle/>
          <a:p>
            <a:r>
              <a:rPr lang="en-US" sz="3200" b="1" dirty="0" smtClean="0"/>
              <a:t>Part 2:</a:t>
            </a:r>
            <a:r>
              <a:rPr lang="en-US" sz="7200" b="1" dirty="0" smtClean="0">
                <a:effectLst>
                  <a:outerShdw blurRad="50800" dist="127000" dir="2700000">
                    <a:srgbClr val="000000">
                      <a:alpha val="43000"/>
                    </a:srgbClr>
                  </a:outerShdw>
                </a:effectLst>
              </a:rPr>
              <a:t/>
            </a:r>
            <a:br>
              <a:rPr lang="en-US" sz="7200" b="1" dirty="0" smtClean="0">
                <a:effectLst>
                  <a:outerShdw blurRad="50800" dist="127000" dir="2700000">
                    <a:srgbClr val="000000">
                      <a:alpha val="43000"/>
                    </a:srgbClr>
                  </a:outerShdw>
                </a:effectLst>
              </a:rPr>
            </a:br>
            <a:r>
              <a:rPr lang="en-US" sz="7200" b="1" dirty="0" smtClean="0">
                <a:effectLst>
                  <a:outerShdw blurRad="127000" dist="63500" dir="2700000">
                    <a:srgbClr val="C3001A">
                      <a:alpha val="50000"/>
                    </a:srgbClr>
                  </a:outerShdw>
                </a:effectLst>
              </a:rPr>
              <a:t>ANIMAL WELFARE MATTERS</a:t>
            </a:r>
            <a:endParaRPr lang="en-US" sz="7200" b="1" dirty="0">
              <a:effectLst>
                <a:outerShdw blurRad="127000" dist="63500" dir="2700000">
                  <a:srgbClr val="C3001A">
                    <a:alpha val="50000"/>
                  </a:srgbClr>
                </a:outerShdw>
              </a:effectLst>
            </a:endParaRPr>
          </a:p>
        </p:txBody>
      </p:sp>
      <p:pic>
        <p:nvPicPr>
          <p:cNvPr id="5" name="Picture 4"/>
          <p:cNvPicPr>
            <a:picLocks noChangeAspect="1"/>
          </p:cNvPicPr>
          <p:nvPr/>
        </p:nvPicPr>
        <p:blipFill>
          <a:blip r:embed="rId2"/>
          <a:stretch>
            <a:fillRect/>
          </a:stretch>
        </p:blipFill>
        <p:spPr>
          <a:xfrm>
            <a:off x="3116174" y="3363053"/>
            <a:ext cx="3086769" cy="325825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noAutofit/>
          </a:bodyPr>
          <a:lstStyle/>
          <a:p>
            <a:r>
              <a:rPr lang="en-US" sz="3600" dirty="0" smtClean="0">
                <a:solidFill>
                  <a:srgbClr val="C3001A"/>
                </a:solidFill>
              </a:rPr>
              <a:t>Seven principles for the care and use of animals used in testing, research, and training</a:t>
            </a:r>
            <a:endParaRPr lang="en-US" sz="3600" dirty="0"/>
          </a:p>
        </p:txBody>
      </p:sp>
      <p:sp>
        <p:nvSpPr>
          <p:cNvPr id="4" name="Content Placeholder 3"/>
          <p:cNvSpPr>
            <a:spLocks noGrp="1"/>
          </p:cNvSpPr>
          <p:nvPr>
            <p:ph idx="1"/>
          </p:nvPr>
        </p:nvSpPr>
        <p:spPr/>
        <p:txBody>
          <a:bodyPr/>
          <a:lstStyle/>
          <a:p>
            <a:r>
              <a:rPr lang="en-US" dirty="0" smtClean="0"/>
              <a:t>The U.S. Interagency Research Animal Committee prepared </a:t>
            </a:r>
            <a:r>
              <a:rPr lang="en-US" u="sng" dirty="0" smtClean="0"/>
              <a:t>seven principles </a:t>
            </a:r>
            <a:r>
              <a:rPr lang="en-US" dirty="0" smtClean="0"/>
              <a:t>for the care and use of animals used in testing, research, and training. </a:t>
            </a:r>
          </a:p>
          <a:p>
            <a:r>
              <a:rPr lang="en-US" dirty="0" smtClean="0"/>
              <a:t>The committee's principal concerns are the conservation, care, and welfare of research animals.</a:t>
            </a:r>
            <a:endParaRPr lang="en-US" dirty="0"/>
          </a:p>
        </p:txBody>
      </p:sp>
      <p:pic>
        <p:nvPicPr>
          <p:cNvPr id="2" name="Picture 1" descr="Unknown-1.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43830" y="4865510"/>
            <a:ext cx="3351530" cy="199249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noAutofit/>
          </a:bodyPr>
          <a:lstStyle/>
          <a:p>
            <a:r>
              <a:rPr lang="en-US" sz="3600" dirty="0" smtClean="0">
                <a:solidFill>
                  <a:srgbClr val="C3001A"/>
                </a:solidFill>
              </a:rPr>
              <a:t>Seven principles for the care and use of animals used in testing, research, and training</a:t>
            </a:r>
            <a:endParaRPr lang="en-US" sz="3600" dirty="0"/>
          </a:p>
        </p:txBody>
      </p:sp>
      <p:sp>
        <p:nvSpPr>
          <p:cNvPr id="4" name="Content Placeholder 3"/>
          <p:cNvSpPr>
            <a:spLocks noGrp="1"/>
          </p:cNvSpPr>
          <p:nvPr>
            <p:ph idx="1"/>
          </p:nvPr>
        </p:nvSpPr>
        <p:spPr/>
        <p:txBody>
          <a:bodyPr>
            <a:normAutofit lnSpcReduction="10000"/>
          </a:bodyPr>
          <a:lstStyle/>
          <a:p>
            <a:pPr marL="457200" indent="-457200">
              <a:buFont typeface="+mj-lt"/>
              <a:buAutoNum type="arabicParenR"/>
            </a:pPr>
            <a:r>
              <a:rPr lang="en-US" dirty="0" smtClean="0"/>
              <a:t>The transportation, care, and use of animals should be in accordance with the Animal Welfare Act and other applicable federal laws, guidelines, and policies.</a:t>
            </a:r>
          </a:p>
          <a:p>
            <a:pPr marL="457200" indent="-457200">
              <a:buFont typeface="+mj-lt"/>
              <a:buAutoNum type="arabicParenR"/>
            </a:pPr>
            <a:r>
              <a:rPr lang="en-US" dirty="0" smtClean="0"/>
              <a:t>Procedures involving animals should be designed and performed with due consideration of their relevance to human or animal health, the advancement of knowledge, or the good of society.</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noAutofit/>
          </a:bodyPr>
          <a:lstStyle/>
          <a:p>
            <a:r>
              <a:rPr lang="en-US" sz="3600" dirty="0" smtClean="0">
                <a:solidFill>
                  <a:srgbClr val="C3001A"/>
                </a:solidFill>
              </a:rPr>
              <a:t>Seven principles for the care and use of animals used in testing, research, and training</a:t>
            </a:r>
            <a:endParaRPr lang="en-US" sz="3600" dirty="0"/>
          </a:p>
        </p:txBody>
      </p:sp>
      <p:sp>
        <p:nvSpPr>
          <p:cNvPr id="4" name="Content Placeholder 3"/>
          <p:cNvSpPr>
            <a:spLocks noGrp="1"/>
          </p:cNvSpPr>
          <p:nvPr>
            <p:ph idx="1"/>
          </p:nvPr>
        </p:nvSpPr>
        <p:spPr>
          <a:xfrm>
            <a:off x="457200" y="1600200"/>
            <a:ext cx="8229600" cy="4963695"/>
          </a:xfrm>
        </p:spPr>
        <p:txBody>
          <a:bodyPr>
            <a:normAutofit fontScale="92500" lnSpcReduction="20000"/>
          </a:bodyPr>
          <a:lstStyle/>
          <a:p>
            <a:pPr marL="457200" indent="-457200">
              <a:buFont typeface="+mj-lt"/>
              <a:buAutoNum type="arabicParenR" startAt="3"/>
            </a:pPr>
            <a:r>
              <a:rPr lang="en-US" dirty="0" smtClean="0"/>
              <a:t>The animals selected for a procedure should be of an appropriate species and quality and the minimum number required to obtain valid results.  Methods such as mathematical models, computer simulation, and in vitro biological systems should be considered.</a:t>
            </a:r>
          </a:p>
          <a:p>
            <a:pPr marL="457200" indent="-457200">
              <a:buFont typeface="+mj-lt"/>
              <a:buAutoNum type="arabicParenR" startAt="3"/>
            </a:pPr>
            <a:r>
              <a:rPr lang="en-US" dirty="0" smtClean="0"/>
              <a:t>Proper use of animals, including the avoidance or minimization of discomfort, distress, and pain when consistent with sound scientific practices, is imperative.  Unless the contrary is established, investigators should consider that procedures that cause pain or distress in human beings may cause pain or distress in other animals.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noAutofit/>
          </a:bodyPr>
          <a:lstStyle/>
          <a:p>
            <a:r>
              <a:rPr lang="en-US" sz="3600" dirty="0" smtClean="0">
                <a:solidFill>
                  <a:srgbClr val="C3001A"/>
                </a:solidFill>
              </a:rPr>
              <a:t>Seven principles for the care and use of animals used in testing, research, and training</a:t>
            </a:r>
            <a:endParaRPr lang="en-US" sz="3600" dirty="0"/>
          </a:p>
        </p:txBody>
      </p:sp>
      <p:sp>
        <p:nvSpPr>
          <p:cNvPr id="4" name="Content Placeholder 3"/>
          <p:cNvSpPr>
            <a:spLocks noGrp="1"/>
          </p:cNvSpPr>
          <p:nvPr>
            <p:ph idx="1"/>
          </p:nvPr>
        </p:nvSpPr>
        <p:spPr>
          <a:xfrm>
            <a:off x="457200" y="1600200"/>
            <a:ext cx="8229600" cy="5003800"/>
          </a:xfrm>
        </p:spPr>
        <p:txBody>
          <a:bodyPr>
            <a:normAutofit fontScale="92500" lnSpcReduction="20000"/>
          </a:bodyPr>
          <a:lstStyle/>
          <a:p>
            <a:pPr marL="457200" indent="-457200">
              <a:buFont typeface="+mj-lt"/>
              <a:buAutoNum type="arabicParenR" startAt="5"/>
            </a:pPr>
            <a:r>
              <a:rPr lang="en-US" dirty="0" smtClean="0"/>
              <a:t>Procedures with animals that may cause more than momentary or slight pain or distress should be performed with appropriate sedation, analgesia, or anesthesia.  Surgical or other painful procedures should not be performed on unanesthetized animals paralyzed by chemical agents.</a:t>
            </a:r>
          </a:p>
          <a:p>
            <a:pPr marL="457200" indent="-457200">
              <a:buFont typeface="+mj-lt"/>
              <a:buAutoNum type="arabicParenR" startAt="5"/>
            </a:pPr>
            <a:r>
              <a:rPr lang="en-US" dirty="0" smtClean="0"/>
              <a:t>Animals that would otherwise suffer severe or chronic pain or distress that cannot be relieved should be painlessly killed at the end of the procedure or, if appropriate, during the procedure.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noAutofit/>
          </a:bodyPr>
          <a:lstStyle/>
          <a:p>
            <a:r>
              <a:rPr lang="en-US" sz="3600" dirty="0" smtClean="0">
                <a:solidFill>
                  <a:srgbClr val="C3001A"/>
                </a:solidFill>
              </a:rPr>
              <a:t>Seven principles for the care and use of animals used in testing, research, and training</a:t>
            </a:r>
            <a:endParaRPr lang="en-US" sz="3600" dirty="0"/>
          </a:p>
        </p:txBody>
      </p:sp>
      <p:sp>
        <p:nvSpPr>
          <p:cNvPr id="4" name="Content Placeholder 3"/>
          <p:cNvSpPr>
            <a:spLocks noGrp="1"/>
          </p:cNvSpPr>
          <p:nvPr>
            <p:ph idx="1"/>
          </p:nvPr>
        </p:nvSpPr>
        <p:spPr>
          <a:xfrm>
            <a:off x="457200" y="1600200"/>
            <a:ext cx="8229600" cy="4589379"/>
          </a:xfrm>
        </p:spPr>
        <p:txBody>
          <a:bodyPr>
            <a:normAutofit/>
          </a:bodyPr>
          <a:lstStyle/>
          <a:p>
            <a:pPr marL="457200" indent="-457200">
              <a:buFont typeface="+mj-lt"/>
              <a:buAutoNum type="arabicParenR" startAt="7"/>
            </a:pPr>
            <a:r>
              <a:rPr lang="en-US" sz="3000" dirty="0" smtClean="0"/>
              <a:t>The living conditions of animals should be appropriate for their species and contribute to their health and comfort.  Normally, the housing, feeding, and care of all animals used for biomedical purposes must be directed by a veterinarian or other scientist trained and experienced in the proper care, handling, and use of the species being maintained or studied.  In any case, veterinary care shall be provided.</a:t>
            </a:r>
          </a:p>
          <a:p>
            <a:endParaRPr lang="en-US" dirty="0"/>
          </a:p>
        </p:txBody>
      </p:sp>
      <p:pic>
        <p:nvPicPr>
          <p:cNvPr id="2" name="Picture 1" descr="images.jpe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96360" y="5825850"/>
            <a:ext cx="1488440" cy="10441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normAutofit fontScale="90000"/>
          </a:bodyPr>
          <a:lstStyle/>
          <a:p>
            <a:r>
              <a:rPr lang="en-US" sz="4889" dirty="0" smtClean="0">
                <a:solidFill>
                  <a:srgbClr val="C3001A"/>
                </a:solidFill>
              </a:rPr>
              <a:t>The 3 R’s:</a:t>
            </a:r>
            <a:r>
              <a:rPr lang="en-US" dirty="0" smtClean="0">
                <a:solidFill>
                  <a:srgbClr val="C3001A"/>
                </a:solidFill>
              </a:rPr>
              <a:t/>
            </a:r>
            <a:br>
              <a:rPr lang="en-US" dirty="0" smtClean="0">
                <a:solidFill>
                  <a:srgbClr val="C3001A"/>
                </a:solidFill>
              </a:rPr>
            </a:br>
            <a:r>
              <a:rPr lang="en-US" sz="3111" dirty="0" smtClean="0">
                <a:solidFill>
                  <a:srgbClr val="C3001A"/>
                </a:solidFill>
              </a:rPr>
              <a:t>an easy way to remember and apply the seven principles</a:t>
            </a:r>
            <a:endParaRPr lang="en-US" dirty="0">
              <a:solidFill>
                <a:srgbClr val="C3001A"/>
              </a:solidFill>
            </a:endParaRPr>
          </a:p>
        </p:txBody>
      </p:sp>
      <p:sp>
        <p:nvSpPr>
          <p:cNvPr id="4" name="Content Placeholder 3"/>
          <p:cNvSpPr>
            <a:spLocks noGrp="1"/>
          </p:cNvSpPr>
          <p:nvPr>
            <p:ph idx="1"/>
          </p:nvPr>
        </p:nvSpPr>
        <p:spPr/>
        <p:txBody>
          <a:bodyPr>
            <a:normAutofit fontScale="92500" lnSpcReduction="10000"/>
          </a:bodyPr>
          <a:lstStyle/>
          <a:p>
            <a:r>
              <a:rPr lang="en-US" u="sng" dirty="0" smtClean="0"/>
              <a:t>Replacement </a:t>
            </a:r>
            <a:r>
              <a:rPr lang="en-US" dirty="0" smtClean="0"/>
              <a:t>- </a:t>
            </a:r>
            <a:r>
              <a:rPr lang="en-US" b="0" i="1" dirty="0" smtClean="0"/>
              <a:t>Animals may be used only if the investigator's best efforts to find a replacement by which to obtain the required information have failed</a:t>
            </a:r>
            <a:r>
              <a:rPr lang="en-US" i="1" dirty="0" smtClean="0"/>
              <a:t>.</a:t>
            </a:r>
          </a:p>
          <a:p>
            <a:r>
              <a:rPr lang="en-US" u="sng" dirty="0" smtClean="0"/>
              <a:t>Reduction </a:t>
            </a:r>
            <a:r>
              <a:rPr lang="en-US" dirty="0" smtClean="0"/>
              <a:t>- </a:t>
            </a:r>
            <a:r>
              <a:rPr lang="en-US" b="0" i="1" dirty="0" smtClean="0"/>
              <a:t>The fewest animals appropriate to provide valid information and statistical significance should be used.</a:t>
            </a:r>
          </a:p>
          <a:p>
            <a:r>
              <a:rPr lang="en-US" u="sng" dirty="0" smtClean="0"/>
              <a:t>Refinement </a:t>
            </a:r>
            <a:r>
              <a:rPr lang="en-US" dirty="0" smtClean="0"/>
              <a:t>- </a:t>
            </a:r>
            <a:r>
              <a:rPr lang="en-US" b="0" i="1" dirty="0" smtClean="0"/>
              <a:t>The most humane, least invasive techniques must be used with the goal of minimizing pain and/or distress.</a:t>
            </a:r>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C3001A"/>
                </a:solidFill>
              </a:rPr>
              <a:t>Replacement</a:t>
            </a:r>
            <a:endParaRPr lang="en-US" dirty="0">
              <a:solidFill>
                <a:srgbClr val="C3001A"/>
              </a:solidFill>
            </a:endParaRPr>
          </a:p>
        </p:txBody>
      </p:sp>
      <p:sp>
        <p:nvSpPr>
          <p:cNvPr id="4" name="Content Placeholder 3"/>
          <p:cNvSpPr>
            <a:spLocks noGrp="1"/>
          </p:cNvSpPr>
          <p:nvPr>
            <p:ph idx="1"/>
          </p:nvPr>
        </p:nvSpPr>
        <p:spPr>
          <a:xfrm>
            <a:off x="457200" y="1600200"/>
            <a:ext cx="8229600" cy="5064104"/>
          </a:xfrm>
        </p:spPr>
        <p:txBody>
          <a:bodyPr>
            <a:normAutofit fontScale="77500" lnSpcReduction="20000"/>
          </a:bodyPr>
          <a:lstStyle/>
          <a:p>
            <a:pPr marL="0">
              <a:buNone/>
            </a:pPr>
            <a:r>
              <a:rPr lang="en-US" sz="2880" dirty="0" smtClean="0"/>
              <a:t>Replacement, the first of the 3R's, is defined as the substitution for conscious living higher animals of insentient material.  There are a number of alternative methods that can be used to replace the use of live animals in either all or part of a project.  Replacement may be relative, where animals are still required to provide cells or tissue, but experiments are conducted </a:t>
            </a:r>
            <a:r>
              <a:rPr lang="en-US" sz="2880" i="1" dirty="0" smtClean="0"/>
              <a:t>in vitro:</a:t>
            </a:r>
          </a:p>
          <a:p>
            <a:pPr marL="0">
              <a:buNone/>
            </a:pPr>
            <a:endParaRPr lang="en-US" sz="2880" dirty="0" smtClean="0"/>
          </a:p>
          <a:p>
            <a:pPr lvl="3"/>
            <a:r>
              <a:rPr lang="en-US" sz="2240" dirty="0" smtClean="0"/>
              <a:t>tissue culture</a:t>
            </a:r>
          </a:p>
          <a:p>
            <a:pPr lvl="3"/>
            <a:r>
              <a:rPr lang="en-US" sz="2240" dirty="0" err="1" smtClean="0"/>
              <a:t>perfused</a:t>
            </a:r>
            <a:r>
              <a:rPr lang="en-US" sz="2240" dirty="0" smtClean="0"/>
              <a:t> organs</a:t>
            </a:r>
          </a:p>
          <a:p>
            <a:pPr lvl="3"/>
            <a:r>
              <a:rPr lang="en-US" sz="2240" dirty="0" smtClean="0"/>
              <a:t>tissue slices</a:t>
            </a:r>
          </a:p>
          <a:p>
            <a:pPr lvl="3"/>
            <a:r>
              <a:rPr lang="en-US" sz="2240" dirty="0" smtClean="0"/>
              <a:t>cellular fractions</a:t>
            </a:r>
          </a:p>
          <a:p>
            <a:pPr lvl="3"/>
            <a:r>
              <a:rPr lang="en-US" sz="2240" dirty="0" err="1" smtClean="0"/>
              <a:t>subcellular</a:t>
            </a:r>
            <a:r>
              <a:rPr lang="en-US" sz="2240" dirty="0" smtClean="0"/>
              <a:t> fractions</a:t>
            </a:r>
          </a:p>
          <a:p>
            <a:pPr marL="0">
              <a:buNone/>
            </a:pPr>
            <a:endParaRPr lang="en-US" sz="2880" dirty="0" smtClean="0"/>
          </a:p>
          <a:p>
            <a:pPr marL="0">
              <a:buNone/>
            </a:pPr>
            <a:r>
              <a:rPr lang="en-US" sz="2880" dirty="0" smtClean="0"/>
              <a:t>These methods are well-suited to studies at the tissue, cellular or </a:t>
            </a:r>
            <a:r>
              <a:rPr lang="en-US" sz="2880" dirty="0" err="1" smtClean="0"/>
              <a:t>subcellular</a:t>
            </a:r>
            <a:r>
              <a:rPr lang="en-US" sz="2880" dirty="0" smtClean="0"/>
              <a:t> level and, in these circumstances, can be cost-effective and time-saving.  They also provide a level of knowledge that complements studies in whole animals.</a:t>
            </a:r>
          </a:p>
          <a:p>
            <a:endParaRPr lang="en-US" dirty="0"/>
          </a:p>
        </p:txBody>
      </p:sp>
      <p:pic>
        <p:nvPicPr>
          <p:cNvPr id="5" name="Picture 4" descr="tissuecultur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37706" y="3133224"/>
            <a:ext cx="2626268" cy="210976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C3001A"/>
                </a:solidFill>
              </a:rPr>
              <a:t>Reduction</a:t>
            </a:r>
            <a:endParaRPr lang="en-US" dirty="0">
              <a:solidFill>
                <a:srgbClr val="C3001A"/>
              </a:solidFill>
            </a:endParaRPr>
          </a:p>
        </p:txBody>
      </p:sp>
      <p:sp>
        <p:nvSpPr>
          <p:cNvPr id="4" name="Content Placeholder 3"/>
          <p:cNvSpPr>
            <a:spLocks noGrp="1"/>
          </p:cNvSpPr>
          <p:nvPr>
            <p:ph idx="1"/>
          </p:nvPr>
        </p:nvSpPr>
        <p:spPr>
          <a:xfrm>
            <a:off x="457200" y="1600200"/>
            <a:ext cx="8229600" cy="4936958"/>
          </a:xfrm>
        </p:spPr>
        <p:txBody>
          <a:bodyPr>
            <a:normAutofit fontScale="77500" lnSpcReduction="20000"/>
          </a:bodyPr>
          <a:lstStyle/>
          <a:p>
            <a:pPr marL="0">
              <a:buNone/>
            </a:pPr>
            <a:r>
              <a:rPr lang="en-US" dirty="0" smtClean="0"/>
              <a:t>The goal of reduction, the second of the 3R's, is to reduce the numbers of animals used to obtain information of a given amount and precision.  To achieve this:</a:t>
            </a:r>
          </a:p>
          <a:p>
            <a:pPr lvl="1"/>
            <a:r>
              <a:rPr lang="en-US" dirty="0" smtClean="0"/>
              <a:t>studies are designed to be scientifically and statistically valid</a:t>
            </a:r>
          </a:p>
          <a:p>
            <a:pPr lvl="1"/>
            <a:r>
              <a:rPr lang="en-US" dirty="0" smtClean="0"/>
              <a:t>only the minimum numbers of animals are used</a:t>
            </a:r>
          </a:p>
          <a:p>
            <a:pPr lvl="1"/>
            <a:r>
              <a:rPr lang="en-US" dirty="0" smtClean="0"/>
              <a:t>studies should not be repeated unnecessarily.</a:t>
            </a:r>
          </a:p>
          <a:p>
            <a:pPr lvl="1"/>
            <a:r>
              <a:rPr lang="en-US" dirty="0" smtClean="0"/>
              <a:t>There are two important caveats:</a:t>
            </a:r>
          </a:p>
          <a:p>
            <a:pPr lvl="2"/>
            <a:r>
              <a:rPr lang="en-US" dirty="0" smtClean="0"/>
              <a:t>the principle of reduction of numbers of animals should not be applied at the expense of greater suffering to individual animals</a:t>
            </a:r>
          </a:p>
          <a:p>
            <a:pPr lvl="2"/>
            <a:r>
              <a:rPr lang="en-US" dirty="0" smtClean="0"/>
              <a:t>the number of animals used must satisfy statistical requirements - neither too few nor too many.</a:t>
            </a:r>
          </a:p>
          <a:p>
            <a:pPr marL="0">
              <a:buNone/>
            </a:pPr>
            <a:r>
              <a:rPr lang="en-US" dirty="0" smtClean="0"/>
              <a:t>Remember - if reducing the numbers of animals makes it impossible to reach a valid conclusion from the experiment, this does NOT achieve the goal of Reduction.  To proceed with such an experiment is inherently unethical.</a:t>
            </a:r>
          </a:p>
          <a:p>
            <a:endParaRPr lang="en-US" dirty="0"/>
          </a:p>
        </p:txBody>
      </p:sp>
      <p:pic>
        <p:nvPicPr>
          <p:cNvPr id="5" name="Picture 4" descr="images.jpeg"/>
          <p:cNvPicPr>
            <a:picLocks noChangeAspect="1"/>
          </p:cNvPicPr>
          <p:nvPr/>
        </p:nvPicPr>
        <p:blipFill>
          <a:blip r:embed="rId2"/>
          <a:stretch>
            <a:fillRect/>
          </a:stretch>
        </p:blipFill>
        <p:spPr>
          <a:xfrm>
            <a:off x="1055930" y="234950"/>
            <a:ext cx="1869282" cy="1246188"/>
          </a:xfrm>
          <a:prstGeom prst="rect">
            <a:avLst/>
          </a:prstGeom>
        </p:spPr>
      </p:pic>
      <p:pic>
        <p:nvPicPr>
          <p:cNvPr id="6" name="Picture 5" descr="images-1.jpeg"/>
          <p:cNvPicPr>
            <a:picLocks noChangeAspect="1"/>
          </p:cNvPicPr>
          <p:nvPr/>
        </p:nvPicPr>
        <p:blipFill>
          <a:blip r:embed="rId3"/>
          <a:stretch>
            <a:fillRect/>
          </a:stretch>
        </p:blipFill>
        <p:spPr>
          <a:xfrm>
            <a:off x="6251105" y="207058"/>
            <a:ext cx="1739900" cy="13081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C3001A"/>
                </a:solidFill>
              </a:rPr>
              <a:t>Refinement</a:t>
            </a:r>
            <a:endParaRPr lang="en-US" dirty="0">
              <a:solidFill>
                <a:srgbClr val="C3001A"/>
              </a:solidFill>
            </a:endParaRPr>
          </a:p>
        </p:txBody>
      </p:sp>
      <p:sp>
        <p:nvSpPr>
          <p:cNvPr id="4" name="Content Placeholder 3"/>
          <p:cNvSpPr>
            <a:spLocks noGrp="1"/>
          </p:cNvSpPr>
          <p:nvPr>
            <p:ph idx="1"/>
          </p:nvPr>
        </p:nvSpPr>
        <p:spPr>
          <a:xfrm>
            <a:off x="457200" y="1600200"/>
            <a:ext cx="7888773" cy="2731765"/>
          </a:xfrm>
        </p:spPr>
        <p:txBody>
          <a:bodyPr/>
          <a:lstStyle/>
          <a:p>
            <a:r>
              <a:rPr lang="en-US" dirty="0" smtClean="0"/>
              <a:t>The third of the 3R's – Refinement  - is any decrease in the incidence or severity of 'inhumane' procedures applied to those animals that still have to be used.</a:t>
            </a:r>
          </a:p>
          <a:p>
            <a:r>
              <a:rPr lang="en-US" dirty="0" smtClean="0"/>
              <a:t>There are two key issues:</a:t>
            </a:r>
          </a:p>
          <a:p>
            <a:endParaRPr lang="en-US" dirty="0"/>
          </a:p>
        </p:txBody>
      </p:sp>
      <p:sp>
        <p:nvSpPr>
          <p:cNvPr id="7" name="TextBox 6"/>
          <p:cNvSpPr txBox="1"/>
          <p:nvPr/>
        </p:nvSpPr>
        <p:spPr>
          <a:xfrm>
            <a:off x="879285" y="4218564"/>
            <a:ext cx="3928714" cy="2308324"/>
          </a:xfrm>
          <a:prstGeom prst="rect">
            <a:avLst/>
          </a:prstGeom>
          <a:noFill/>
        </p:spPr>
        <p:txBody>
          <a:bodyPr wrap="square" rtlCol="0">
            <a:spAutoFit/>
          </a:bodyPr>
          <a:lstStyle/>
          <a:p>
            <a:r>
              <a:rPr lang="en-US" sz="2400" dirty="0" smtClean="0"/>
              <a:t>1) To assess the impact of any procedure or condition on the well-being of the animal.</a:t>
            </a:r>
          </a:p>
          <a:p>
            <a:r>
              <a:rPr lang="en-US" sz="2400" dirty="0" smtClean="0"/>
              <a:t>2) To develop strategies to eliminate or minimize that impact.</a:t>
            </a:r>
            <a:endParaRPr lang="en-US" dirty="0"/>
          </a:p>
        </p:txBody>
      </p:sp>
      <p:pic>
        <p:nvPicPr>
          <p:cNvPr id="8" name="Picture 7" descr="mgdn7l.jpg.png"/>
          <p:cNvPicPr>
            <a:picLocks noChangeAspect="1"/>
          </p:cNvPicPr>
          <p:nvPr/>
        </p:nvPicPr>
        <p:blipFill>
          <a:blip r:embed="rId2"/>
          <a:stretch>
            <a:fillRect/>
          </a:stretch>
        </p:blipFill>
        <p:spPr>
          <a:xfrm>
            <a:off x="5031996" y="3594850"/>
            <a:ext cx="4112004" cy="299148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3001A"/>
                </a:solidFill>
              </a:rPr>
              <a:t>References</a:t>
            </a:r>
            <a:endParaRPr lang="en-US" dirty="0"/>
          </a:p>
        </p:txBody>
      </p:sp>
      <p:sp>
        <p:nvSpPr>
          <p:cNvPr id="3" name="Content Placeholder 2"/>
          <p:cNvSpPr>
            <a:spLocks noGrp="1"/>
          </p:cNvSpPr>
          <p:nvPr>
            <p:ph idx="1"/>
          </p:nvPr>
        </p:nvSpPr>
        <p:spPr>
          <a:xfrm>
            <a:off x="457200" y="1305560"/>
            <a:ext cx="8229600" cy="4525963"/>
          </a:xfrm>
        </p:spPr>
        <p:txBody>
          <a:bodyPr>
            <a:normAutofit fontScale="92500" lnSpcReduction="20000"/>
          </a:bodyPr>
          <a:lstStyle/>
          <a:p>
            <a:r>
              <a:rPr lang="en-US" dirty="0" smtClean="0"/>
              <a:t>U.S. </a:t>
            </a:r>
            <a:r>
              <a:rPr lang="en-US" dirty="0"/>
              <a:t>Department of Health and Human Services, Office of Extramural Research National Institutes of Health, Office of Laboratory Animal Welfare, Public Health Service Policy on Humane Care and Use of Laboratory Animals </a:t>
            </a:r>
            <a:r>
              <a:rPr lang="en-US" u="sng" dirty="0">
                <a:hlinkClick r:id="rId2"/>
              </a:rPr>
              <a:t>http://grants.nih.gov/grants/olaw/references/</a:t>
            </a:r>
            <a:r>
              <a:rPr lang="en-US" u="sng" dirty="0" smtClean="0">
                <a:hlinkClick r:id="rId2"/>
              </a:rPr>
              <a:t>phspol.htm</a:t>
            </a:r>
            <a:endParaRPr lang="en-US" dirty="0"/>
          </a:p>
          <a:p>
            <a:endParaRPr lang="en-US" dirty="0" smtClean="0"/>
          </a:p>
          <a:p>
            <a:r>
              <a:rPr lang="en-US" dirty="0" smtClean="0"/>
              <a:t>Guide </a:t>
            </a:r>
            <a:r>
              <a:rPr lang="en-US" dirty="0"/>
              <a:t>for the Care and Use of Laboratory Animals </a:t>
            </a:r>
            <a:r>
              <a:rPr lang="en-US" dirty="0">
                <a:hlinkClick r:id="rId3"/>
              </a:rPr>
              <a:t>http://</a:t>
            </a:r>
            <a:r>
              <a:rPr lang="en-US" dirty="0" err="1">
                <a:hlinkClick r:id="rId3"/>
              </a:rPr>
              <a:t>www.nap.edu</a:t>
            </a:r>
            <a:r>
              <a:rPr lang="en-US" dirty="0">
                <a:hlinkClick r:id="rId3"/>
              </a:rPr>
              <a:t>/</a:t>
            </a:r>
            <a:r>
              <a:rPr lang="en-US" dirty="0" err="1">
                <a:hlinkClick r:id="rId3"/>
              </a:rPr>
              <a:t>catalog.php?record_id</a:t>
            </a:r>
            <a:r>
              <a:rPr lang="en-US" dirty="0">
                <a:hlinkClick r:id="rId3"/>
              </a:rPr>
              <a:t>=12910</a:t>
            </a:r>
            <a:endParaRPr lang="en-US" dirty="0"/>
          </a:p>
        </p:txBody>
      </p:sp>
      <p:pic>
        <p:nvPicPr>
          <p:cNvPr id="4" name="Picture 3" descr="images.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56450" y="4942258"/>
            <a:ext cx="1205230" cy="1778529"/>
          </a:xfrm>
          <a:prstGeom prst="rect">
            <a:avLst/>
          </a:prstGeom>
        </p:spPr>
      </p:pic>
    </p:spTree>
    <p:extLst>
      <p:ext uri="{BB962C8B-B14F-4D97-AF65-F5344CB8AC3E}">
        <p14:creationId xmlns:p14="http://schemas.microsoft.com/office/powerpoint/2010/main" val="14799400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4325"/>
            <a:ext cx="8053599" cy="3550367"/>
          </a:xfrm>
        </p:spPr>
        <p:txBody>
          <a:bodyPr>
            <a:noAutofit/>
          </a:bodyPr>
          <a:lstStyle/>
          <a:p>
            <a:r>
              <a:rPr lang="en-US" sz="3200" b="1" dirty="0" smtClean="0"/>
              <a:t>Part 3:</a:t>
            </a:r>
            <a:r>
              <a:rPr lang="en-US" sz="5400" dirty="0" smtClean="0">
                <a:effectLst>
                  <a:outerShdw blurRad="50800" dist="127000" dir="2700000">
                    <a:srgbClr val="000000">
                      <a:alpha val="43000"/>
                    </a:srgbClr>
                  </a:outerShdw>
                </a:effectLst>
              </a:rPr>
              <a:t/>
            </a:r>
            <a:br>
              <a:rPr lang="en-US" sz="5400" dirty="0" smtClean="0">
                <a:effectLst>
                  <a:outerShdw blurRad="50800" dist="127000" dir="2700000">
                    <a:srgbClr val="000000">
                      <a:alpha val="43000"/>
                    </a:srgbClr>
                  </a:outerShdw>
                </a:effectLst>
              </a:rPr>
            </a:br>
            <a:r>
              <a:rPr lang="en-US" sz="5400" dirty="0" smtClean="0">
                <a:effectLst>
                  <a:outerShdw blurRad="127000" dist="63500" dir="2700000">
                    <a:srgbClr val="0000FF">
                      <a:alpha val="50000"/>
                    </a:srgbClr>
                  </a:outerShdw>
                </a:effectLst>
              </a:rPr>
              <a:t>THE </a:t>
            </a:r>
            <a:br>
              <a:rPr lang="en-US" sz="5400" dirty="0" smtClean="0">
                <a:effectLst>
                  <a:outerShdw blurRad="127000" dist="63500" dir="2700000">
                    <a:srgbClr val="0000FF">
                      <a:alpha val="50000"/>
                    </a:srgbClr>
                  </a:outerShdw>
                </a:effectLst>
              </a:rPr>
            </a:br>
            <a:r>
              <a:rPr lang="en-US" sz="5400" dirty="0" smtClean="0">
                <a:effectLst>
                  <a:outerShdw blurRad="127000" dist="63500" dir="2700000">
                    <a:srgbClr val="0000FF">
                      <a:alpha val="50000"/>
                    </a:srgbClr>
                  </a:outerShdw>
                </a:effectLst>
              </a:rPr>
              <a:t>INSTITUTIONAL ANIMAL </a:t>
            </a:r>
            <a:br>
              <a:rPr lang="en-US" sz="5400" dirty="0" smtClean="0">
                <a:effectLst>
                  <a:outerShdw blurRad="127000" dist="63500" dir="2700000">
                    <a:srgbClr val="0000FF">
                      <a:alpha val="50000"/>
                    </a:srgbClr>
                  </a:outerShdw>
                </a:effectLst>
              </a:rPr>
            </a:br>
            <a:r>
              <a:rPr lang="en-US" sz="5400" dirty="0" smtClean="0">
                <a:effectLst>
                  <a:outerShdw blurRad="127000" dist="63500" dir="2700000">
                    <a:srgbClr val="0000FF">
                      <a:alpha val="50000"/>
                    </a:srgbClr>
                  </a:outerShdw>
                </a:effectLst>
              </a:rPr>
              <a:t>CARE AND USE COMMITTEE (IACUC)</a:t>
            </a:r>
            <a:endParaRPr lang="en-US" sz="5400" dirty="0">
              <a:effectLst>
                <a:outerShdw blurRad="127000" dist="63500" dir="2700000">
                  <a:srgbClr val="0000FF">
                    <a:alpha val="50000"/>
                  </a:srgbClr>
                </a:outerShdw>
              </a:effectLst>
            </a:endParaRPr>
          </a:p>
        </p:txBody>
      </p:sp>
      <p:pic>
        <p:nvPicPr>
          <p:cNvPr id="5" name="Picture 4" descr="images.jpeg"/>
          <p:cNvPicPr>
            <a:picLocks noChangeAspect="1"/>
          </p:cNvPicPr>
          <p:nvPr/>
        </p:nvPicPr>
        <p:blipFill>
          <a:blip r:embed="rId2"/>
          <a:stretch>
            <a:fillRect/>
          </a:stretch>
        </p:blipFill>
        <p:spPr>
          <a:xfrm>
            <a:off x="2851719" y="3972052"/>
            <a:ext cx="3538385" cy="2884707"/>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000FF"/>
                </a:solidFill>
              </a:rPr>
              <a:t>The IACUC</a:t>
            </a:r>
            <a:endParaRPr lang="en-US" dirty="0">
              <a:solidFill>
                <a:srgbClr val="0000FF"/>
              </a:solidFill>
            </a:endParaRPr>
          </a:p>
        </p:txBody>
      </p:sp>
      <p:sp>
        <p:nvSpPr>
          <p:cNvPr id="4" name="Content Placeholder 3"/>
          <p:cNvSpPr>
            <a:spLocks noGrp="1"/>
          </p:cNvSpPr>
          <p:nvPr>
            <p:ph idx="1"/>
          </p:nvPr>
        </p:nvSpPr>
        <p:spPr>
          <a:xfrm>
            <a:off x="228379" y="1600200"/>
            <a:ext cx="8649623" cy="4525963"/>
          </a:xfrm>
        </p:spPr>
        <p:txBody>
          <a:bodyPr>
            <a:normAutofit fontScale="92500" lnSpcReduction="10000"/>
          </a:bodyPr>
          <a:lstStyle/>
          <a:p>
            <a:r>
              <a:rPr lang="en-US" dirty="0" smtClean="0"/>
              <a:t>An Institutional Animal Care and Use Committee (IACUC) is required by federal law for all institutions that use animals in research, teaching, and testing. </a:t>
            </a:r>
          </a:p>
          <a:p>
            <a:r>
              <a:rPr lang="en-US" dirty="0" smtClean="0"/>
              <a:t>The IACUC has a key oversight role, including the review and approval of animal use activities, and inspection of animal facilities. </a:t>
            </a:r>
          </a:p>
          <a:p>
            <a:r>
              <a:rPr lang="en-US" dirty="0" smtClean="0"/>
              <a:t>Faculty, staff, and students are responsible for understanding and following the regulations, as well as institutional policies, governing animal care and use.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000FF"/>
                </a:solidFill>
              </a:rPr>
              <a:t>IACUC requirement</a:t>
            </a:r>
            <a:endParaRPr lang="en-US" dirty="0">
              <a:solidFill>
                <a:srgbClr val="0000FF"/>
              </a:solidFill>
            </a:endParaRPr>
          </a:p>
        </p:txBody>
      </p:sp>
      <p:sp>
        <p:nvSpPr>
          <p:cNvPr id="4" name="Content Placeholder 3"/>
          <p:cNvSpPr>
            <a:spLocks noGrp="1"/>
          </p:cNvSpPr>
          <p:nvPr>
            <p:ph idx="1"/>
          </p:nvPr>
        </p:nvSpPr>
        <p:spPr>
          <a:xfrm>
            <a:off x="457200" y="1600200"/>
            <a:ext cx="8229600" cy="4856747"/>
          </a:xfrm>
        </p:spPr>
        <p:txBody>
          <a:bodyPr>
            <a:normAutofit/>
          </a:bodyPr>
          <a:lstStyle/>
          <a:p>
            <a:r>
              <a:rPr lang="en-US" dirty="0" smtClean="0"/>
              <a:t>In 1985 the U.S. Congress passed two laws requiring an IACUC at institutions using animals:</a:t>
            </a:r>
          </a:p>
          <a:p>
            <a:pPr lvl="1"/>
            <a:r>
              <a:rPr lang="en-US" dirty="0" smtClean="0"/>
              <a:t>Health Research Extension Act</a:t>
            </a:r>
          </a:p>
          <a:p>
            <a:pPr lvl="1"/>
            <a:r>
              <a:rPr lang="en-US" dirty="0" smtClean="0"/>
              <a:t>Amendments to the Animal Welfare Act, which originally was created in 1966</a:t>
            </a:r>
          </a:p>
          <a:p>
            <a:r>
              <a:rPr lang="en-US" dirty="0" smtClean="0"/>
              <a:t>Both laws led to statutory requirements for the composition and responsibilities of the IACUC.</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IACUC membership requirements</a:t>
            </a:r>
            <a:endParaRPr lang="en-US" dirty="0">
              <a:solidFill>
                <a:srgbClr val="0000FF"/>
              </a:solidFill>
            </a:endParaRPr>
          </a:p>
        </p:txBody>
      </p:sp>
      <p:sp>
        <p:nvSpPr>
          <p:cNvPr id="3" name="Content Placeholder 2"/>
          <p:cNvSpPr>
            <a:spLocks noGrp="1"/>
          </p:cNvSpPr>
          <p:nvPr>
            <p:ph idx="1"/>
          </p:nvPr>
        </p:nvSpPr>
        <p:spPr>
          <a:xfrm>
            <a:off x="457200" y="1600200"/>
            <a:ext cx="8229600" cy="4870116"/>
          </a:xfrm>
        </p:spPr>
        <p:txBody>
          <a:bodyPr>
            <a:normAutofit/>
          </a:bodyPr>
          <a:lstStyle/>
          <a:p>
            <a:pPr>
              <a:buNone/>
            </a:pPr>
            <a:r>
              <a:rPr lang="en-US" dirty="0" smtClean="0"/>
              <a:t>An IACUC must include at least one of each:</a:t>
            </a:r>
          </a:p>
          <a:p>
            <a:pPr lvl="1"/>
            <a:r>
              <a:rPr lang="en-US" dirty="0" smtClean="0"/>
              <a:t>Veterinarian</a:t>
            </a:r>
          </a:p>
          <a:p>
            <a:pPr lvl="1"/>
            <a:r>
              <a:rPr lang="en-US" dirty="0" smtClean="0"/>
              <a:t>Practicing scientist experienced in research involving animals</a:t>
            </a:r>
          </a:p>
          <a:p>
            <a:pPr lvl="1"/>
            <a:r>
              <a:rPr lang="en-US" dirty="0" smtClean="0"/>
              <a:t>Non-scientist</a:t>
            </a:r>
          </a:p>
          <a:p>
            <a:pPr lvl="1"/>
            <a:r>
              <a:rPr lang="en-US" dirty="0" smtClean="0"/>
              <a:t>An individual who is not affiliated with the institution in any way other than as a member of the IACUC, and is not a member of the immediate family of a person who is affiliated with the institution</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smtClean="0">
                <a:solidFill>
                  <a:srgbClr val="0000FF"/>
                </a:solidFill>
              </a:rPr>
              <a:t>Required Functions of the IACUC</a:t>
            </a:r>
            <a:endParaRPr lang="en-US" sz="3200" dirty="0"/>
          </a:p>
        </p:txBody>
      </p:sp>
      <p:sp>
        <p:nvSpPr>
          <p:cNvPr id="4" name="Content Placeholder 3"/>
          <p:cNvSpPr>
            <a:spLocks noGrp="1"/>
          </p:cNvSpPr>
          <p:nvPr>
            <p:ph idx="1"/>
          </p:nvPr>
        </p:nvSpPr>
        <p:spPr>
          <a:xfrm>
            <a:off x="457200" y="1600200"/>
            <a:ext cx="8229600" cy="5257800"/>
          </a:xfrm>
        </p:spPr>
        <p:txBody>
          <a:bodyPr>
            <a:normAutofit fontScale="62500" lnSpcReduction="20000"/>
          </a:bodyPr>
          <a:lstStyle/>
          <a:p>
            <a:r>
              <a:rPr lang="en-US" dirty="0" smtClean="0"/>
              <a:t>Review at least once every six months the institution's program for humane care and use of animals.</a:t>
            </a:r>
          </a:p>
          <a:p>
            <a:r>
              <a:rPr lang="en-US" dirty="0" smtClean="0"/>
              <a:t>Inspect at least once every six months all of the institution's animal facilities.</a:t>
            </a:r>
          </a:p>
          <a:p>
            <a:r>
              <a:rPr lang="en-US" dirty="0" smtClean="0"/>
              <a:t>Prepare reports of the IACUC evaluations and submit the reports to the Institutional Official (EWU President). If program or facility deficiencies are noted, the reports must contain a reasonable and specific plan and schedule for correcting each deficiency.</a:t>
            </a:r>
          </a:p>
          <a:p>
            <a:r>
              <a:rPr lang="en-US" dirty="0" smtClean="0"/>
              <a:t>Review concerns involving the care and use of animals at the institution.</a:t>
            </a:r>
          </a:p>
          <a:p>
            <a:r>
              <a:rPr lang="en-US" dirty="0" smtClean="0"/>
              <a:t>Make recommendations to the Institutional Official regarding any aspect of the institution's animal program, facilities, or personnel training. </a:t>
            </a:r>
          </a:p>
          <a:p>
            <a:r>
              <a:rPr lang="en-US" dirty="0" smtClean="0"/>
              <a:t>Review and approve, require modifications in, or withhold approval of activities related to the care and use of animals.</a:t>
            </a:r>
          </a:p>
          <a:p>
            <a:r>
              <a:rPr lang="en-US" dirty="0" smtClean="0"/>
              <a:t>Review and approve, require modifications in, or withhold approval of proposed significant changes regarding the use of animals in ongoing activities.</a:t>
            </a:r>
          </a:p>
          <a:p>
            <a:r>
              <a:rPr lang="en-US" dirty="0" smtClean="0"/>
              <a:t>Be authorized to suspend an activity involving animals.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Resources for </a:t>
            </a:r>
            <a:r>
              <a:rPr lang="en-US" dirty="0" err="1" smtClean="0">
                <a:solidFill>
                  <a:srgbClr val="0000FF"/>
                </a:solidFill>
              </a:rPr>
              <a:t>IACUCs</a:t>
            </a:r>
            <a:endParaRPr lang="en-US" dirty="0">
              <a:solidFill>
                <a:srgbClr val="0000FF"/>
              </a:solidFill>
            </a:endParaRPr>
          </a:p>
        </p:txBody>
      </p:sp>
      <p:sp>
        <p:nvSpPr>
          <p:cNvPr id="3" name="Content Placeholder 2"/>
          <p:cNvSpPr>
            <a:spLocks noGrp="1"/>
          </p:cNvSpPr>
          <p:nvPr>
            <p:ph idx="1"/>
          </p:nvPr>
        </p:nvSpPr>
        <p:spPr>
          <a:xfrm>
            <a:off x="457200" y="1600200"/>
            <a:ext cx="8229600" cy="4910252"/>
          </a:xfrm>
        </p:spPr>
        <p:txBody>
          <a:bodyPr>
            <a:normAutofit fontScale="85000" lnSpcReduction="20000"/>
          </a:bodyPr>
          <a:lstStyle/>
          <a:p>
            <a:pPr>
              <a:buNone/>
            </a:pPr>
            <a:r>
              <a:rPr lang="en-US" dirty="0" smtClean="0"/>
              <a:t>IACUC members have many resources available to help them, such as:</a:t>
            </a:r>
          </a:p>
          <a:p>
            <a:pPr lvl="1"/>
            <a:r>
              <a:rPr lang="en-US" dirty="0" smtClean="0"/>
              <a:t>Animal Welfare Act regulations </a:t>
            </a:r>
            <a:r>
              <a:rPr lang="en-US" u="sng" dirty="0" smtClean="0">
                <a:hlinkClick r:id="rId2"/>
              </a:rPr>
              <a:t>http://www.aphis.usda.gov/animal_welfare/index.shtml</a:t>
            </a:r>
            <a:endParaRPr lang="en-US" u="sng" dirty="0" smtClean="0"/>
          </a:p>
          <a:p>
            <a:pPr lvl="1"/>
            <a:r>
              <a:rPr lang="en-US" dirty="0" smtClean="0"/>
              <a:t>Guide for the Care and Use of Laboratory Animals</a:t>
            </a:r>
          </a:p>
          <a:p>
            <a:pPr lvl="1">
              <a:buNone/>
            </a:pPr>
            <a:r>
              <a:rPr lang="en-US" dirty="0" smtClean="0"/>
              <a:t>	</a:t>
            </a:r>
            <a:r>
              <a:rPr lang="en-US" dirty="0" smtClean="0">
                <a:hlinkClick r:id="rId3"/>
              </a:rPr>
              <a:t>http://</a:t>
            </a:r>
            <a:r>
              <a:rPr lang="en-US" dirty="0" err="1" smtClean="0">
                <a:hlinkClick r:id="rId3"/>
              </a:rPr>
              <a:t>www.nap.edu/catalog.php?record_id</a:t>
            </a:r>
            <a:r>
              <a:rPr lang="en-US" dirty="0" smtClean="0">
                <a:hlinkClick r:id="rId3"/>
              </a:rPr>
              <a:t>=12910</a:t>
            </a:r>
            <a:endParaRPr lang="en-US" dirty="0" smtClean="0"/>
          </a:p>
          <a:p>
            <a:pPr lvl="1"/>
            <a:r>
              <a:rPr lang="en-US" dirty="0" smtClean="0"/>
              <a:t>Public Health Service Policy for the Humane Care and Use of Laboratory Animals </a:t>
            </a:r>
          </a:p>
          <a:p>
            <a:pPr lvl="1">
              <a:buNone/>
            </a:pPr>
            <a:r>
              <a:rPr lang="en-US" dirty="0" smtClean="0"/>
              <a:t>	</a:t>
            </a:r>
            <a:r>
              <a:rPr lang="en-US" dirty="0" smtClean="0">
                <a:hlinkClick r:id="rId4"/>
              </a:rPr>
              <a:t>http://grants1.nih.gov/grants/olaw/references/phspol.htm</a:t>
            </a:r>
            <a:endParaRPr lang="en-US" dirty="0" smtClean="0"/>
          </a:p>
          <a:p>
            <a:pPr lvl="1">
              <a:buFontTx/>
              <a:buChar char="-"/>
            </a:pPr>
            <a:r>
              <a:rPr lang="en-US" dirty="0" smtClean="0"/>
              <a:t>The Report of the American Veterinary Medical Association Panel on Euthanasia provides guidelines on euthanasia methods	</a:t>
            </a:r>
            <a:r>
              <a:rPr lang="en-US" dirty="0" smtClean="0">
                <a:hlinkClick r:id="rId5"/>
              </a:rPr>
              <a:t>http://www.avma.org/issues/animal_welfare/euthanasia.pdf</a:t>
            </a:r>
            <a:endParaRPr lang="en-US" dirty="0"/>
          </a:p>
        </p:txBody>
      </p:sp>
      <p:pic>
        <p:nvPicPr>
          <p:cNvPr id="4" name="Picture 3" descr="346.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06800" y="5415281"/>
            <a:ext cx="2072640" cy="138176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The IACUC at EWU</a:t>
            </a:r>
            <a:endParaRPr lang="en-US" dirty="0">
              <a:solidFill>
                <a:srgbClr val="0000FF"/>
              </a:solidFill>
            </a:endParaRPr>
          </a:p>
        </p:txBody>
      </p:sp>
      <p:sp>
        <p:nvSpPr>
          <p:cNvPr id="3" name="Content Placeholder 2"/>
          <p:cNvSpPr>
            <a:spLocks noGrp="1"/>
          </p:cNvSpPr>
          <p:nvPr>
            <p:ph idx="1"/>
          </p:nvPr>
        </p:nvSpPr>
        <p:spPr>
          <a:xfrm>
            <a:off x="240254" y="1600200"/>
            <a:ext cx="8446545" cy="4950326"/>
          </a:xfrm>
        </p:spPr>
        <p:txBody>
          <a:bodyPr>
            <a:normAutofit fontScale="85000" lnSpcReduction="10000"/>
          </a:bodyPr>
          <a:lstStyle/>
          <a:p>
            <a:r>
              <a:rPr lang="en-US" dirty="0" smtClean="0"/>
              <a:t>All vertebrate animals are covered.</a:t>
            </a:r>
          </a:p>
          <a:p>
            <a:r>
              <a:rPr lang="en-US" dirty="0" smtClean="0"/>
              <a:t>Protocols are submitted and reviewed electronically. </a:t>
            </a:r>
          </a:p>
          <a:p>
            <a:r>
              <a:rPr lang="en-US" dirty="0" smtClean="0"/>
              <a:t>A protocol is discussed at a convened IACUC meeting only if there are issues that cannot be resolved by electronic communication between IACUC members and investigators.</a:t>
            </a:r>
          </a:p>
          <a:p>
            <a:r>
              <a:rPr lang="en-US" dirty="0" smtClean="0"/>
              <a:t>Investigators are notified of protocol approval by e-mail.</a:t>
            </a:r>
          </a:p>
          <a:p>
            <a:r>
              <a:rPr lang="en-US" dirty="0" smtClean="0"/>
              <a:t>EWU IACUC members include three biology professors, one veterinarian, one representative of the EWU grants office, and one community representative.</a:t>
            </a:r>
            <a:endParaRPr lang="en-US" dirty="0"/>
          </a:p>
        </p:txBody>
      </p:sp>
      <p:pic>
        <p:nvPicPr>
          <p:cNvPr id="4" name="Picture 3" descr="EWULogoEagle.jpg"/>
          <p:cNvPicPr>
            <a:picLocks noChangeAspect="1"/>
          </p:cNvPicPr>
          <p:nvPr/>
        </p:nvPicPr>
        <p:blipFill>
          <a:blip r:embed="rId2"/>
          <a:stretch>
            <a:fillRect/>
          </a:stretch>
        </p:blipFill>
        <p:spPr>
          <a:xfrm>
            <a:off x="581846" y="210599"/>
            <a:ext cx="1285875" cy="11811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000FF"/>
                </a:solidFill>
              </a:rPr>
              <a:t>The veterinarian</a:t>
            </a:r>
            <a:endParaRPr lang="en-US" dirty="0">
              <a:solidFill>
                <a:srgbClr val="0000FF"/>
              </a:solidFill>
            </a:endParaRPr>
          </a:p>
        </p:txBody>
      </p:sp>
      <p:sp>
        <p:nvSpPr>
          <p:cNvPr id="4" name="Content Placeholder 3"/>
          <p:cNvSpPr>
            <a:spLocks noGrp="1"/>
          </p:cNvSpPr>
          <p:nvPr>
            <p:ph idx="1"/>
          </p:nvPr>
        </p:nvSpPr>
        <p:spPr>
          <a:xfrm>
            <a:off x="457200" y="1600200"/>
            <a:ext cx="6421120" cy="5013960"/>
          </a:xfrm>
        </p:spPr>
        <p:txBody>
          <a:bodyPr>
            <a:normAutofit fontScale="85000" lnSpcReduction="20000"/>
          </a:bodyPr>
          <a:lstStyle/>
          <a:p>
            <a:r>
              <a:rPr lang="en-US" dirty="0" smtClean="0"/>
              <a:t>Every IACUC must have a veterinarian.</a:t>
            </a:r>
          </a:p>
          <a:p>
            <a:r>
              <a:rPr lang="en-US" dirty="0" smtClean="0"/>
              <a:t>At EWU, the vet has final approval authority for projects reviewed by the IACUC.</a:t>
            </a:r>
          </a:p>
          <a:p>
            <a:r>
              <a:rPr lang="en-US" dirty="0" smtClean="0"/>
              <a:t>The vet is our expert on comparative medicine, that is, the biology and clinical medicine for each of the species that we use.</a:t>
            </a:r>
          </a:p>
          <a:p>
            <a:r>
              <a:rPr lang="en-US" dirty="0" smtClean="0"/>
              <a:t>The vet is our expert on healthful living conditions for our animals.</a:t>
            </a:r>
          </a:p>
          <a:p>
            <a:r>
              <a:rPr lang="en-US" dirty="0" smtClean="0"/>
              <a:t>The vet is our expert on diseases that occur in our animals  -  their recognition and treatment.</a:t>
            </a:r>
            <a:endParaRPr lang="en-US" dirty="0"/>
          </a:p>
        </p:txBody>
      </p:sp>
      <p:pic>
        <p:nvPicPr>
          <p:cNvPr id="2" name="Picture 1" descr="Unknown-1.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61480" y="1737360"/>
            <a:ext cx="2286000" cy="304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827418"/>
            <a:ext cx="8229600" cy="1143000"/>
          </a:xfrm>
        </p:spPr>
        <p:txBody>
          <a:bodyPr>
            <a:normAutofit fontScale="90000"/>
          </a:bodyPr>
          <a:lstStyle/>
          <a:p>
            <a:r>
              <a:rPr lang="en-US" dirty="0" smtClean="0">
                <a:solidFill>
                  <a:srgbClr val="0000FF"/>
                </a:solidFill>
              </a:rPr>
              <a:t>At EWU</a:t>
            </a:r>
            <a:br>
              <a:rPr lang="en-US" dirty="0" smtClean="0">
                <a:solidFill>
                  <a:srgbClr val="0000FF"/>
                </a:solidFill>
              </a:rPr>
            </a:br>
            <a:r>
              <a:rPr lang="en-US" dirty="0" smtClean="0">
                <a:solidFill>
                  <a:srgbClr val="0000FF"/>
                </a:solidFill>
              </a:rPr>
              <a:t>all projects using vertebrate animals</a:t>
            </a:r>
            <a:br>
              <a:rPr lang="en-US" dirty="0" smtClean="0">
                <a:solidFill>
                  <a:srgbClr val="0000FF"/>
                </a:solidFill>
              </a:rPr>
            </a:br>
            <a:r>
              <a:rPr lang="en-US" dirty="0" smtClean="0">
                <a:solidFill>
                  <a:srgbClr val="0000FF"/>
                </a:solidFill>
              </a:rPr>
              <a:t>must be approved by the IACUC</a:t>
            </a:r>
            <a:br>
              <a:rPr lang="en-US" dirty="0" smtClean="0">
                <a:solidFill>
                  <a:srgbClr val="0000FF"/>
                </a:solidFill>
              </a:rPr>
            </a:br>
            <a:r>
              <a:rPr lang="en-US" dirty="0" smtClean="0">
                <a:solidFill>
                  <a:srgbClr val="0000FF"/>
                </a:solidFill>
              </a:rPr>
              <a:t>before they can begin</a:t>
            </a:r>
            <a:r>
              <a:rPr lang="en-US" dirty="0" smtClean="0"/>
              <a:t/>
            </a:r>
            <a:br>
              <a:rPr lang="en-US" dirty="0" smtClean="0"/>
            </a:br>
            <a:r>
              <a:rPr lang="en-US" dirty="0" smtClean="0"/>
              <a:t/>
            </a:r>
            <a:br>
              <a:rPr lang="en-US" dirty="0" smtClean="0"/>
            </a:br>
            <a:r>
              <a:rPr lang="en-US" dirty="0" smtClean="0"/>
              <a:t/>
            </a:r>
            <a:br>
              <a:rPr lang="en-US" dirty="0" smtClean="0"/>
            </a:br>
            <a:r>
              <a:rPr lang="en-US" sz="3300" dirty="0" smtClean="0"/>
              <a:t>Changes to a protocol</a:t>
            </a:r>
            <a:br>
              <a:rPr lang="en-US" sz="3300" dirty="0" smtClean="0"/>
            </a:br>
            <a:r>
              <a:rPr lang="en-US" sz="3300" dirty="0" smtClean="0"/>
              <a:t>must be approved by the IACUC</a:t>
            </a:r>
            <a:br>
              <a:rPr lang="en-US" sz="3300" dirty="0" smtClean="0"/>
            </a:br>
            <a:r>
              <a:rPr lang="en-US" sz="3300" dirty="0" smtClean="0"/>
              <a:t>before implementation</a:t>
            </a:r>
            <a:br>
              <a:rPr lang="en-US" sz="3300" dirty="0" smtClean="0"/>
            </a:br>
            <a:r>
              <a:rPr lang="en-US" sz="3300" dirty="0" smtClean="0"/>
              <a:t/>
            </a:r>
            <a:br>
              <a:rPr lang="en-US" sz="3300" dirty="0" smtClean="0"/>
            </a:br>
            <a:r>
              <a:rPr lang="en-US" sz="3300" dirty="0" smtClean="0"/>
              <a:t>Projects lasting more than one year </a:t>
            </a:r>
            <a:br>
              <a:rPr lang="en-US" sz="3300" dirty="0" smtClean="0"/>
            </a:br>
            <a:r>
              <a:rPr lang="en-US" sz="3300" dirty="0" smtClean="0"/>
              <a:t>must be reviewed by the IACUC annually</a:t>
            </a:r>
            <a:endParaRPr lang="en-US" sz="3300" dirty="0"/>
          </a:p>
        </p:txBody>
      </p:sp>
      <p:pic>
        <p:nvPicPr>
          <p:cNvPr id="3" name="Picture 2" descr="images-1.jpe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25900" y="2720178"/>
            <a:ext cx="1155700" cy="118173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160" y="274638"/>
            <a:ext cx="9133840" cy="1143000"/>
          </a:xfrm>
        </p:spPr>
        <p:txBody>
          <a:bodyPr>
            <a:normAutofit fontScale="90000"/>
          </a:bodyPr>
          <a:lstStyle/>
          <a:p>
            <a:r>
              <a:rPr lang="en-US" dirty="0">
                <a:solidFill>
                  <a:srgbClr val="0000FF"/>
                </a:solidFill>
              </a:rPr>
              <a:t>The EWU IACUC has the </a:t>
            </a:r>
            <a:r>
              <a:rPr lang="en-US" dirty="0" smtClean="0">
                <a:solidFill>
                  <a:srgbClr val="0000FF"/>
                </a:solidFill>
              </a:rPr>
              <a:t>responsibility </a:t>
            </a:r>
            <a:r>
              <a:rPr lang="en-US" dirty="0">
                <a:solidFill>
                  <a:srgbClr val="0000FF"/>
                </a:solidFill>
              </a:rPr>
              <a:t>to</a:t>
            </a:r>
            <a:r>
              <a:rPr lang="en-US" dirty="0" smtClean="0">
                <a:solidFill>
                  <a:srgbClr val="0000FF"/>
                </a:solidFill>
              </a:rPr>
              <a:t>:</a:t>
            </a:r>
            <a:endParaRPr lang="en-US" dirty="0"/>
          </a:p>
        </p:txBody>
      </p:sp>
      <p:sp>
        <p:nvSpPr>
          <p:cNvPr id="3" name="Content Placeholder 2"/>
          <p:cNvSpPr>
            <a:spLocks noGrp="1"/>
          </p:cNvSpPr>
          <p:nvPr>
            <p:ph idx="1"/>
          </p:nvPr>
        </p:nvSpPr>
        <p:spPr>
          <a:xfrm>
            <a:off x="457200" y="1488440"/>
            <a:ext cx="8229600" cy="4525963"/>
          </a:xfrm>
        </p:spPr>
        <p:txBody>
          <a:bodyPr/>
          <a:lstStyle/>
          <a:p>
            <a:r>
              <a:rPr lang="en-US" dirty="0"/>
              <a:t>Withhold approval of a project </a:t>
            </a:r>
            <a:r>
              <a:rPr lang="en-US" dirty="0" smtClean="0"/>
              <a:t>until </a:t>
            </a:r>
            <a:r>
              <a:rPr lang="en-US" dirty="0"/>
              <a:t>it meets IACUC </a:t>
            </a:r>
            <a:r>
              <a:rPr lang="en-US" dirty="0" smtClean="0"/>
              <a:t>requirements</a:t>
            </a:r>
          </a:p>
          <a:p>
            <a:r>
              <a:rPr lang="en-US" dirty="0" smtClean="0"/>
              <a:t>Suspend </a:t>
            </a:r>
            <a:r>
              <a:rPr lang="en-US" dirty="0"/>
              <a:t>a project that </a:t>
            </a:r>
            <a:r>
              <a:rPr lang="en-US" dirty="0" smtClean="0"/>
              <a:t>violates </a:t>
            </a:r>
            <a:r>
              <a:rPr lang="en-US" dirty="0"/>
              <a:t>IACUC rules or </a:t>
            </a:r>
            <a:br>
              <a:rPr lang="en-US" dirty="0"/>
            </a:br>
            <a:r>
              <a:rPr lang="en-US" dirty="0"/>
              <a:t>performs procedures without </a:t>
            </a:r>
            <a:r>
              <a:rPr lang="en-US" dirty="0" smtClean="0"/>
              <a:t>IACUC </a:t>
            </a:r>
            <a:r>
              <a:rPr lang="en-US" dirty="0"/>
              <a:t>approval</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12720" y="3815646"/>
            <a:ext cx="3860800" cy="288368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Working with the IACUC at EWU</a:t>
            </a:r>
            <a:endParaRPr lang="en-US" dirty="0">
              <a:solidFill>
                <a:srgbClr val="0000FF"/>
              </a:solidFill>
            </a:endParaRPr>
          </a:p>
        </p:txBody>
      </p:sp>
      <p:sp>
        <p:nvSpPr>
          <p:cNvPr id="3" name="Content Placeholder 2"/>
          <p:cNvSpPr>
            <a:spLocks noGrp="1"/>
          </p:cNvSpPr>
          <p:nvPr>
            <p:ph idx="1"/>
          </p:nvPr>
        </p:nvSpPr>
        <p:spPr>
          <a:xfrm>
            <a:off x="822960" y="3916680"/>
            <a:ext cx="7620000" cy="2524760"/>
          </a:xfrm>
        </p:spPr>
        <p:txBody>
          <a:bodyPr>
            <a:normAutofit fontScale="55000" lnSpcReduction="20000"/>
          </a:bodyPr>
          <a:lstStyle/>
          <a:p>
            <a:r>
              <a:rPr lang="en-US" sz="3800" dirty="0" smtClean="0"/>
              <a:t>Protocol review forms may be initiated only by faculty members</a:t>
            </a:r>
          </a:p>
          <a:p>
            <a:r>
              <a:rPr lang="en-US" sz="3800" dirty="0" smtClean="0"/>
              <a:t>Protocol review forms are completed and submitted electronically</a:t>
            </a:r>
          </a:p>
          <a:p>
            <a:r>
              <a:rPr lang="en-US" sz="3800" dirty="0" smtClean="0"/>
              <a:t>Write your protocol in language that can be understood by a non-scientist</a:t>
            </a:r>
          </a:p>
          <a:p>
            <a:r>
              <a:rPr lang="en-US" sz="3800" dirty="0" smtClean="0"/>
              <a:t>Include all details that IACUC members need to know in order to understand exactly what will be experienced by the animals</a:t>
            </a:r>
          </a:p>
          <a:p>
            <a:r>
              <a:rPr lang="en-US" sz="3800" dirty="0" smtClean="0"/>
              <a:t>Ask an IACUC member for help when needed</a:t>
            </a:r>
          </a:p>
          <a:p>
            <a:endParaRPr lang="en-US" dirty="0"/>
          </a:p>
        </p:txBody>
      </p:sp>
      <p:pic>
        <p:nvPicPr>
          <p:cNvPr id="4" name="Picture 3" descr="22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8479" y="1417638"/>
            <a:ext cx="3207543" cy="213836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EWU IACUC review of protocols</a:t>
            </a:r>
            <a:endParaRPr lang="en-US" dirty="0">
              <a:solidFill>
                <a:srgbClr val="0000FF"/>
              </a:solidFill>
            </a:endParaRPr>
          </a:p>
        </p:txBody>
      </p:sp>
      <p:sp>
        <p:nvSpPr>
          <p:cNvPr id="3" name="Content Placeholder 2"/>
          <p:cNvSpPr>
            <a:spLocks noGrp="1"/>
          </p:cNvSpPr>
          <p:nvPr>
            <p:ph idx="1"/>
          </p:nvPr>
        </p:nvSpPr>
        <p:spPr>
          <a:xfrm>
            <a:off x="457200" y="1600200"/>
            <a:ext cx="8229600" cy="5017168"/>
          </a:xfrm>
        </p:spPr>
        <p:txBody>
          <a:bodyPr>
            <a:normAutofit fontScale="92500"/>
          </a:bodyPr>
          <a:lstStyle/>
          <a:p>
            <a:pPr>
              <a:buNone/>
            </a:pPr>
            <a:r>
              <a:rPr lang="en-US" dirty="0" smtClean="0"/>
              <a:t>IACUC members are required to consider the following when reviewing a protocol:</a:t>
            </a:r>
          </a:p>
          <a:p>
            <a:pPr lvl="1"/>
            <a:r>
              <a:rPr lang="en-US" dirty="0" smtClean="0"/>
              <a:t>The number of animals is sufficient to achieve the goal of the project, but not excessive</a:t>
            </a:r>
          </a:p>
          <a:p>
            <a:pPr lvl="1"/>
            <a:r>
              <a:rPr lang="en-US" dirty="0" smtClean="0"/>
              <a:t>The project is designed in a way that will provide fruitful results</a:t>
            </a:r>
          </a:p>
          <a:p>
            <a:pPr lvl="1"/>
            <a:r>
              <a:rPr lang="en-US" dirty="0" smtClean="0"/>
              <a:t>Pain and distress are minimized insofar as possible; occurrence of injury and infection is minimized; analgesics or anesthetics are used as necessary</a:t>
            </a:r>
          </a:p>
          <a:p>
            <a:pPr lvl="1"/>
            <a:r>
              <a:rPr lang="en-US" dirty="0" smtClean="0"/>
              <a:t>People handling animals are sufficiently trained to perform relevant procedures on animals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669280" cy="1143000"/>
          </a:xfrm>
        </p:spPr>
        <p:txBody>
          <a:bodyPr>
            <a:normAutofit fontScale="90000"/>
          </a:bodyPr>
          <a:lstStyle/>
          <a:p>
            <a:pPr algn="l"/>
            <a:r>
              <a:rPr lang="en-US" dirty="0" smtClean="0">
                <a:solidFill>
                  <a:srgbClr val="0000FF"/>
                </a:solidFill>
              </a:rPr>
              <a:t>Review of concerns</a:t>
            </a:r>
            <a:br>
              <a:rPr lang="en-US" dirty="0" smtClean="0">
                <a:solidFill>
                  <a:srgbClr val="0000FF"/>
                </a:solidFill>
              </a:rPr>
            </a:br>
            <a:r>
              <a:rPr lang="en-US" dirty="0" smtClean="0">
                <a:solidFill>
                  <a:srgbClr val="0000FF"/>
                </a:solidFill>
              </a:rPr>
              <a:t>about animal care and use</a:t>
            </a:r>
            <a:endParaRPr lang="en-US" dirty="0">
              <a:solidFill>
                <a:srgbClr val="0000FF"/>
              </a:solidFill>
            </a:endParaRPr>
          </a:p>
        </p:txBody>
      </p:sp>
      <p:sp>
        <p:nvSpPr>
          <p:cNvPr id="3" name="Content Placeholder 2"/>
          <p:cNvSpPr>
            <a:spLocks noGrp="1"/>
          </p:cNvSpPr>
          <p:nvPr>
            <p:ph idx="1"/>
          </p:nvPr>
        </p:nvSpPr>
        <p:spPr>
          <a:xfrm>
            <a:off x="457200" y="1722120"/>
            <a:ext cx="8229600" cy="5017168"/>
          </a:xfrm>
        </p:spPr>
        <p:txBody>
          <a:bodyPr>
            <a:normAutofit fontScale="92500" lnSpcReduction="20000"/>
          </a:bodyPr>
          <a:lstStyle/>
          <a:p>
            <a:r>
              <a:rPr lang="en-US" dirty="0" smtClean="0"/>
              <a:t>One responsibility of an IACUC is to review concerns about animal care and use.</a:t>
            </a:r>
          </a:p>
          <a:p>
            <a:r>
              <a:rPr lang="en-US" dirty="0" smtClean="0"/>
              <a:t>Anyone can submit a complaint about the way animals are used or cared for at EWU.</a:t>
            </a:r>
          </a:p>
          <a:p>
            <a:pPr lvl="0"/>
            <a:r>
              <a:rPr lang="en-US" dirty="0" smtClean="0"/>
              <a:t>No individual may be discriminated against or be subject to any reprisal for reporting violations of any regulations or standards.</a:t>
            </a:r>
          </a:p>
          <a:p>
            <a:r>
              <a:rPr lang="en-US" dirty="0" smtClean="0"/>
              <a:t>Reports of problems may be anonymous. </a:t>
            </a:r>
          </a:p>
          <a:p>
            <a:r>
              <a:rPr lang="en-US" dirty="0" smtClean="0"/>
              <a:t>Complaints may be submitted to the EWU President, EWU veterinarian, or any EWU IACUC member. Contact information for these people is posted on the EWU vivarium bulletin board.</a:t>
            </a:r>
            <a:endParaRPr lang="en-US" dirty="0"/>
          </a:p>
        </p:txBody>
      </p:sp>
      <p:pic>
        <p:nvPicPr>
          <p:cNvPr id="4" name="Picture 3" descr="IMG_9116.jpg"/>
          <p:cNvPicPr>
            <a:picLocks noGrp="1"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353573" y="223838"/>
            <a:ext cx="2166376" cy="1325562"/>
          </a:xfrm>
          <a:prstGeom prst="rect">
            <a:avLst/>
          </a:prstGeom>
          <a:solidFill>
            <a:schemeClr val="bg2"/>
          </a:solidFill>
          <a:ln w="12700">
            <a:solidFill>
              <a:schemeClr val="tx1"/>
            </a:solidFill>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000FF"/>
                </a:solidFill>
              </a:rPr>
              <a:t>References</a:t>
            </a:r>
            <a:endParaRPr lang="en-US" dirty="0">
              <a:solidFill>
                <a:srgbClr val="0000FF"/>
              </a:solidFill>
            </a:endParaRPr>
          </a:p>
        </p:txBody>
      </p:sp>
      <p:sp>
        <p:nvSpPr>
          <p:cNvPr id="4" name="Content Placeholder 3"/>
          <p:cNvSpPr>
            <a:spLocks noGrp="1"/>
          </p:cNvSpPr>
          <p:nvPr>
            <p:ph idx="1"/>
          </p:nvPr>
        </p:nvSpPr>
        <p:spPr>
          <a:xfrm>
            <a:off x="975360" y="1600201"/>
            <a:ext cx="7559040" cy="3459480"/>
          </a:xfrm>
        </p:spPr>
        <p:txBody>
          <a:bodyPr/>
          <a:lstStyle/>
          <a:p>
            <a:pPr marL="0" indent="0">
              <a:buNone/>
            </a:pPr>
            <a:r>
              <a:rPr lang="en-US" dirty="0" smtClean="0"/>
              <a:t>Contemporary Science, Values and Animal Subjects in Research, North Carolina State University </a:t>
            </a:r>
            <a:r>
              <a:rPr lang="en-US" dirty="0" smtClean="0">
                <a:hlinkClick r:id="rId2"/>
              </a:rPr>
              <a:t>http://ori.dhhs.gov/education/products/ncstate/index.htm</a:t>
            </a:r>
            <a:endParaRPr lang="en-US" dirty="0"/>
          </a:p>
        </p:txBody>
      </p:sp>
      <p:pic>
        <p:nvPicPr>
          <p:cNvPr id="2" name="Picture 1" descr="32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2080" y="4257040"/>
            <a:ext cx="3921760" cy="26145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212</TotalTime>
  <Words>2097</Words>
  <Application>Microsoft Macintosh PowerPoint</Application>
  <PresentationFormat>On-screen Show (4:3)</PresentationFormat>
  <Paragraphs>143</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Office Theme</vt:lpstr>
      <vt:lpstr>INTRODUCTION TO ANIMAL CARE AND USE  </vt:lpstr>
      <vt:lpstr>TABLE OF CONTENTS</vt:lpstr>
      <vt:lpstr>Part 1: ANIMALS  AS  RESEARCH MODELS</vt:lpstr>
      <vt:lpstr>Why are animals used  in research and teaching?</vt:lpstr>
      <vt:lpstr>Why not use human subjects?</vt:lpstr>
      <vt:lpstr>Why use animals at all?</vt:lpstr>
      <vt:lpstr>Which animal species  should we study?</vt:lpstr>
      <vt:lpstr>References</vt:lpstr>
      <vt:lpstr>Part 2: ANIMAL WELFARE MATTERS</vt:lpstr>
      <vt:lpstr>Seven principles for the care and use of animals used in testing, research, and training</vt:lpstr>
      <vt:lpstr>Seven principles for the care and use of animals used in testing, research, and training</vt:lpstr>
      <vt:lpstr>Seven principles for the care and use of animals used in testing, research, and training</vt:lpstr>
      <vt:lpstr>Seven principles for the care and use of animals used in testing, research, and training</vt:lpstr>
      <vt:lpstr>Seven principles for the care and use of animals used in testing, research, and training</vt:lpstr>
      <vt:lpstr>The 3 R’s: an easy way to remember and apply the seven principles</vt:lpstr>
      <vt:lpstr>Replacement</vt:lpstr>
      <vt:lpstr>Reduction</vt:lpstr>
      <vt:lpstr>Refinement</vt:lpstr>
      <vt:lpstr>References</vt:lpstr>
      <vt:lpstr>Part 3: THE  INSTITUTIONAL ANIMAL  CARE AND USE COMMITTEE (IACUC)</vt:lpstr>
      <vt:lpstr>The IACUC</vt:lpstr>
      <vt:lpstr>IACUC requirement</vt:lpstr>
      <vt:lpstr>IACUC membership requirements</vt:lpstr>
      <vt:lpstr>Required Functions of the IACUC</vt:lpstr>
      <vt:lpstr>Resources for IACUCs</vt:lpstr>
      <vt:lpstr>The IACUC at EWU</vt:lpstr>
      <vt:lpstr>The veterinarian</vt:lpstr>
      <vt:lpstr>At EWU all projects using vertebrate animals must be approved by the IACUC before they can begin   Changes to a protocol must be approved by the IACUC before implementation  Projects lasting more than one year  must be reviewed by the IACUC annually</vt:lpstr>
      <vt:lpstr>The EWU IACUC has the responsibility to:</vt:lpstr>
      <vt:lpstr>Working with the IACUC at EWU</vt:lpstr>
      <vt:lpstr>EWU IACUC review of protocols</vt:lpstr>
      <vt:lpstr>Review of concerns about animal care and use</vt:lpstr>
      <vt:lpstr>References</vt:lpstr>
    </vt:vector>
  </TitlesOfParts>
  <Company>Eastern Washington University</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ANIMAL CARE AND USE  Eastern Washington University</dc:title>
  <dc:creator>Karen Carlberg</dc:creator>
  <cp:lastModifiedBy>McGlocklin, Korissa</cp:lastModifiedBy>
  <cp:revision>71</cp:revision>
  <dcterms:created xsi:type="dcterms:W3CDTF">2011-12-12T23:07:58Z</dcterms:created>
  <dcterms:modified xsi:type="dcterms:W3CDTF">2017-08-11T18:48:50Z</dcterms:modified>
</cp:coreProperties>
</file>