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07" r:id="rId2"/>
    <p:sldId id="309" r:id="rId3"/>
    <p:sldId id="308" r:id="rId4"/>
    <p:sldId id="298" r:id="rId5"/>
    <p:sldId id="310" r:id="rId6"/>
    <p:sldId id="289" r:id="rId7"/>
    <p:sldId id="295" r:id="rId8"/>
    <p:sldId id="294" r:id="rId9"/>
    <p:sldId id="275" r:id="rId10"/>
    <p:sldId id="291" r:id="rId11"/>
    <p:sldId id="292" r:id="rId12"/>
    <p:sldId id="264" r:id="rId13"/>
    <p:sldId id="293" r:id="rId14"/>
    <p:sldId id="311" r:id="rId15"/>
    <p:sldId id="296" r:id="rId16"/>
    <p:sldId id="297" r:id="rId17"/>
    <p:sldId id="299" r:id="rId18"/>
    <p:sldId id="301" r:id="rId19"/>
    <p:sldId id="304" r:id="rId20"/>
    <p:sldId id="303" r:id="rId21"/>
    <p:sldId id="277" r:id="rId22"/>
    <p:sldId id="271" r:id="rId23"/>
    <p:sldId id="300" r:id="rId24"/>
    <p:sldId id="279" r:id="rId25"/>
    <p:sldId id="288" r:id="rId26"/>
    <p:sldId id="306" r:id="rId27"/>
    <p:sldId id="272" r:id="rId28"/>
    <p:sldId id="281" r:id="rId29"/>
    <p:sldId id="280" r:id="rId30"/>
    <p:sldId id="283" r:id="rId31"/>
    <p:sldId id="282" r:id="rId32"/>
    <p:sldId id="267" r:id="rId33"/>
    <p:sldId id="312" r:id="rId34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80571" autoAdjust="0"/>
  </p:normalViewPr>
  <p:slideViewPr>
    <p:cSldViewPr>
      <p:cViewPr varScale="1">
        <p:scale>
          <a:sx n="131" d="100"/>
          <a:sy n="131" d="100"/>
        </p:scale>
        <p:origin x="16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005" y="-67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pPr>
              <a:defRPr/>
            </a:pPr>
            <a:fld id="{269F10AC-5AC4-4F57-90F6-A5B6F5B21AA6}" type="datetimeFigureOut">
              <a:rPr lang="en-US"/>
              <a:pPr>
                <a:defRPr/>
              </a:pPr>
              <a:t>8/11/17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pPr>
              <a:defRPr/>
            </a:pPr>
            <a:fld id="{495032B3-BDC7-4285-B77E-6A98A95EB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299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D0E5E9-77B4-4454-AA35-B766215DC282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279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D0E5E9-77B4-4454-AA35-B766215DC282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28854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MIST NETS; SNARES, DRIVE NETS (mammals); GILL NETS (fish); STICKY BOARDS (insects) LEG HOLD AND SNAP TRAPS (mammals)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Have knowledge to be able to target correct organism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BD511E-DBBF-4609-B70F-87582F302F9A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92716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MIST NETS; SNARES, DRIVE NETS (mammals); GILL NETS (fish); STICKY BOARDS (insects) LEG HOLD AND SNAP TRAPS (mammals)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Have knowledge to be able to target correct organism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BD511E-DBBF-4609-B70F-87582F302F9A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1703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MIST NETS; SNARES, DRIVE NETS (mammals); GILL NETS (fish); STICKY BOARDS (insects) LEG HOLD AND SNAP TRAPS (mammals)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Have knowledge to be able to target correct organism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BD511E-DBBF-4609-B70F-87582F302F9A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25482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5795C9D-D7D4-44EB-940E-28B6AD31396F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1695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D51894-AB91-4B5E-88DB-BC63301C54AE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1389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D51894-AB91-4B5E-88DB-BC63301C54AE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753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E80651-C0C7-4233-8850-4D10AA9489D1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34697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E80651-C0C7-4233-8850-4D10AA9489D1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07876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MIST NETS; SNARES, DRIVE NETS (mammals); GILL NETS (fish); STICKY BOARDS (insects) LEG HOLD AND SNAP TRAPS (mammals)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Have knowledge to be able to target correct organism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BD511E-DBBF-4609-B70F-87582F302F9A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92584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PIT FALL TRAPS, FISH HOOPS, CULVERT TRAPS, CORRAL TRAPS, BOX TRAPS, FUNNEL TRAPS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C425F7-C19C-418D-9B63-588BE3671ED4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6154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PIT FALL TRAPS, FISH HOOPS, CULVERT TRAPS, CORRAL TRAPS, BOX TRAPS, FUNNEL TRAPS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C425F7-C19C-418D-9B63-588BE3671ED4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8689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PIT FALL TRAPS, FISH HOOPS, CULVERT TRAPS, CORRAL TRAPS, BOX TRAPS, FUNNEL TRAPS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C425F7-C19C-418D-9B63-588BE3671ED4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1633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PIT FALL TRAPS, FISH HOOPS, CULVERT TRAPS, CORRAL TRAPS, BOX TRAPS, FUNNEL TRAPS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C425F7-C19C-418D-9B63-588BE3671ED4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35662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PIT FALL TRAPS, FISH HOOPS, CULVERT TRAPS, CORRAL TRAPS, BOX TRAPS, FUNNEL TRAPS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C425F7-C19C-418D-9B63-588BE3671ED4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5383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MIST NETS; SNARES, DRIVE NETS (mammals); GILL NETS (fish); STICKY BOARDS (insects) LEG HOLD AND SNAP TRAPS (mammals)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Have knowledge to be able to target correct organism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BD511E-DBBF-4609-B70F-87582F302F9A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278573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PIT FALL TRAPS, FISH HOOPS, CULVERT TRAPS, CORRAL TRAPS, BOX TRAPS, FUNNEL TRAPS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C425F7-C19C-418D-9B63-588BE3671ED4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3154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PIT FALL TRAPS, FISH HOOPS, CULVERT TRAPS, CORRAL TRAPS, BOX TRAPS, FUNNEL TRAPS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C425F7-C19C-418D-9B63-588BE3671ED4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020254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B185E9-879B-4201-A3EB-805298A96559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672538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ABC879-B6ED-446B-81F9-90B3677022CA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2136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ABC879-B6ED-446B-81F9-90B3677022CA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733455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Track Plates = monitoring feral cat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Snow tracking = bobcat track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F73C87-1DAC-4F53-BEB3-BC0854C41934}" type="slidenum">
              <a:rPr lang="en-US" smtClean="0"/>
              <a:pPr/>
              <a:t>27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724984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7CE1D9-C3A1-40E3-B516-5F98BAAC21B2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336498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2ED56A4-81A4-42FD-96C3-54C0C6890FF1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37402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BE7D88-6125-48EF-91E9-7E25057F079D}" type="slidenum">
              <a:rPr lang="en-US" smtClean="0"/>
              <a:pPr/>
              <a:t>30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39526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837153-E0C4-4C2F-AB90-9953B7EFB4FD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897891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INFO = den # family</a:t>
            </a:r>
          </a:p>
          <a:p>
            <a:r>
              <a:rPr lang="en-US" smtClean="0"/>
              <a:t>Mounds = number per individual</a:t>
            </a:r>
          </a:p>
          <a:p>
            <a:r>
              <a:rPr lang="en-US" smtClean="0"/>
              <a:t>Pellets #/day/animal  # days since pellets dropped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763FF7-2630-4CFC-A22C-FAB6E386424D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17398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MIST NETS; SNARES, DRIVE NETS (mammals); GILL NETS (fish); STICKY BOARDS (insects) LEG HOLD AND SNAP TRAPS (mammals)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Have knowledge to be able to target correct organism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BD511E-DBBF-4609-B70F-87582F302F9A}" type="slidenum">
              <a:rPr lang="en-US" smtClean="0"/>
              <a:pPr/>
              <a:t>33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4450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DFEBF-76CC-45A9-9F22-D87C22B84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B8C80-1DE0-4B4B-8C9E-B1C934899F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56393-D34D-401D-80A0-69A306DB3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9B834-3E08-4038-BC67-776C6D39CD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607FD-496E-4F2F-B25F-EA878607BB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68CB9-EA50-4876-B596-CE8F49408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340C5-24D4-4B40-912F-0C5F04AD5B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438ED-A755-48D2-A07A-2210EC6A5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BC856-C718-400F-859F-ABEB51C4C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1F7D0-5498-43CC-8358-5A2F7940B2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41AF1-A562-4CE1-92D1-757E2DD17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D8819-821A-467E-BAA3-5E8E8E8E3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B357D-0F12-4CA2-B2E4-B408E8C67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B9873-831D-4191-B281-96D4A0ABC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439B01B5-C48D-40E5-AB5E-C065DB51C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Sampling Bird and Mammal Populations in the Field</a:t>
            </a:r>
            <a:endParaRPr lang="en-US" dirty="0">
              <a:solidFill>
                <a:srgbClr val="000099"/>
              </a:solidFill>
              <a:latin typeface="Arial Rounded MT Bold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EWU IACUC</a:t>
            </a:r>
            <a:endParaRPr lang="en-US" dirty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286000"/>
            <a:ext cx="82296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000090"/>
                </a:solidFill>
                <a:latin typeface="Arial Rounded MT Bold"/>
                <a:cs typeface="Arial Rounded MT Bold"/>
              </a:rPr>
              <a:t>Permits</a:t>
            </a:r>
            <a:endParaRPr lang="en-US" sz="6000" dirty="0">
              <a:solidFill>
                <a:srgbClr val="000090"/>
              </a:solidFill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Sampling bird and mammal populations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PERMITS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	</a:t>
            </a:r>
            <a:r>
              <a:rPr lang="en-US" sz="2800" u="sng" dirty="0" smtClean="0">
                <a:solidFill>
                  <a:srgbClr val="000080"/>
                </a:solidFill>
                <a:latin typeface="Arial Rounded MT Bold" pitchFamily="34" charset="0"/>
              </a:rPr>
              <a:t>Federal </a:t>
            </a: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lvl="1"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Capture of any migratory bird requires a permit from the US Fish and Wildlife Service.</a:t>
            </a:r>
          </a:p>
          <a:p>
            <a:pPr lvl="1"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To be issued a permit for mist-netting birds requires demonstration of proficiency and an application to the US Fish and Wildlife Service</a:t>
            </a:r>
          </a:p>
          <a:p>
            <a:pPr lvl="1"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Any research conducted on a national wildlife refuge (e.g. Turnbull National Wildlife Refuge) requires a  special use permit; permit holder must file report with refuge at end of study</a:t>
            </a:r>
          </a:p>
          <a:p>
            <a:pPr eaLnBrk="1" hangingPunct="1">
              <a:buFontTx/>
              <a:buNone/>
            </a:pPr>
            <a:r>
              <a:rPr lang="en-US" dirty="0" smtClean="0">
                <a:solidFill>
                  <a:srgbClr val="000080"/>
                </a:solidFill>
                <a:latin typeface="Arial Rounded MT Bold" pitchFamily="34" charset="0"/>
              </a:rPr>
              <a:t>Permits should be obtained by instructor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Sampling bird and mammal populations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3058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PERMITS</a:t>
            </a:r>
          </a:p>
          <a:p>
            <a:pPr lvl="1"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	State – To trap birds and mammals in Washington, Department of Fish and Wildlife requires an annual scientific collecting permit.  The permit specifies location of trapping and animals to be collected; must file report.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Landowner permission – if private land; best to get in writing.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286000"/>
            <a:ext cx="82296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000090"/>
                </a:solidFill>
                <a:latin typeface="Arial Rounded MT Bold"/>
                <a:cs typeface="Arial Rounded MT Bold"/>
              </a:rPr>
              <a:t>Birds</a:t>
            </a:r>
            <a:endParaRPr lang="en-US" sz="6000" dirty="0">
              <a:solidFill>
                <a:srgbClr val="000090"/>
              </a:solidFill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600" dirty="0" smtClean="0">
                <a:solidFill>
                  <a:srgbClr val="000080"/>
                </a:solidFill>
                <a:latin typeface="Arial Rounded MT Bold" pitchFamily="34" charset="0"/>
              </a:rPr>
              <a:t>Capturing Birds – not feasible for most class projects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3352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Permits from US Fish and Wildlife Service for any migratory bird species is </a:t>
            </a:r>
            <a:r>
              <a:rPr lang="en-US" sz="2800" u="sng" dirty="0" smtClean="0">
                <a:solidFill>
                  <a:srgbClr val="000080"/>
                </a:solidFill>
                <a:latin typeface="Arial Rounded MT Bold" pitchFamily="34" charset="0"/>
              </a:rPr>
              <a:t>mandatory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Permits from State Department of Fish and Wildlife necessary for “game” birds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600" dirty="0" smtClean="0">
                <a:solidFill>
                  <a:srgbClr val="000080"/>
                </a:solidFill>
                <a:latin typeface="Arial Rounded MT Bold" pitchFamily="34" charset="0"/>
              </a:rPr>
              <a:t>Capturing Birds – not feasible for most class projects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Mist nets – thin nets strung between poles where birds fly – monitor continually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Birds banded (numbered ring around leg) for future identification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Information on species, sex, age, reproductive condition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pic>
        <p:nvPicPr>
          <p:cNvPr id="5124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578425" y="1376863"/>
            <a:ext cx="2574975" cy="2509337"/>
          </a:xfrm>
        </p:spPr>
      </p:pic>
      <p:pic>
        <p:nvPicPr>
          <p:cNvPr id="6" name="Content Placeholder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5983" y="4304665"/>
            <a:ext cx="2813617" cy="1791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 bwMode="auto">
          <a:xfrm rot="16200000" flipV="1">
            <a:off x="6819900" y="5753100"/>
            <a:ext cx="838200" cy="152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99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600" dirty="0" smtClean="0">
                <a:solidFill>
                  <a:srgbClr val="000080"/>
                </a:solidFill>
                <a:latin typeface="Arial Rounded MT Bold" pitchFamily="34" charset="0"/>
              </a:rPr>
              <a:t>Capturing Birds – not feasible for most class projects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90800"/>
            <a:ext cx="3962400" cy="3200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Cannon nets – often bait birds so that they congregate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Larger birds than in mist nets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pic>
        <p:nvPicPr>
          <p:cNvPr id="8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2556890"/>
            <a:ext cx="4038600" cy="261258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7772400" cy="117475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000080"/>
                </a:solidFill>
                <a:latin typeface="Arial Rounded MT Bold" pitchFamily="34" charset="0"/>
              </a:rPr>
              <a:t>Capturing Birds – not feasible for most class projects</a:t>
            </a:r>
          </a:p>
        </p:txBody>
      </p:sp>
      <p:pic>
        <p:nvPicPr>
          <p:cNvPr id="922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62600" y="2057400"/>
            <a:ext cx="2890924" cy="2255875"/>
          </a:xfrm>
        </p:spPr>
      </p:pic>
      <p:sp>
        <p:nvSpPr>
          <p:cNvPr id="92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435100"/>
            <a:ext cx="4343400" cy="4691063"/>
          </a:xfrm>
        </p:spPr>
        <p:txBody>
          <a:bodyPr wrap="square"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Toxicants:</a:t>
            </a:r>
          </a:p>
          <a:p>
            <a:pPr lvl="1" eaLnBrk="1" hangingPunct="1">
              <a:buFont typeface="Arial"/>
              <a:buChar char="•"/>
            </a:pPr>
            <a:r>
              <a:rPr lang="en-US" sz="2600" dirty="0" smtClean="0">
                <a:solidFill>
                  <a:srgbClr val="000080"/>
                </a:solidFill>
                <a:latin typeface="Arial Rounded MT Bold" pitchFamily="34" charset="0"/>
              </a:rPr>
              <a:t>Lethal</a:t>
            </a:r>
          </a:p>
          <a:p>
            <a:pPr lvl="1" eaLnBrk="1" hangingPunct="1">
              <a:buFont typeface="Arial"/>
              <a:buChar char="•"/>
            </a:pPr>
            <a:r>
              <a:rPr lang="en-US" sz="2600" dirty="0" smtClean="0">
                <a:solidFill>
                  <a:srgbClr val="000080"/>
                </a:solidFill>
                <a:latin typeface="Arial Rounded MT Bold" pitchFamily="34" charset="0"/>
              </a:rPr>
              <a:t>Used to collect large numbers of “nuisance birds”</a:t>
            </a:r>
          </a:p>
          <a:p>
            <a:pPr lvl="1" eaLnBrk="1" hangingPunct="1">
              <a:buFont typeface="Arial"/>
              <a:buChar char="•"/>
            </a:pPr>
            <a:r>
              <a:rPr lang="en-US" sz="2600" dirty="0" smtClean="0">
                <a:solidFill>
                  <a:srgbClr val="000080"/>
                </a:solidFill>
                <a:latin typeface="Arial Rounded MT Bold" pitchFamily="34" charset="0"/>
              </a:rPr>
              <a:t>Need permits</a:t>
            </a:r>
          </a:p>
          <a:p>
            <a:pPr lvl="1" eaLnBrk="1" hangingPunct="1">
              <a:buFont typeface="Arial"/>
              <a:buChar char="•"/>
            </a:pPr>
            <a:r>
              <a:rPr lang="en-US" sz="2600" dirty="0" smtClean="0">
                <a:solidFill>
                  <a:srgbClr val="000080"/>
                </a:solidFill>
                <a:latin typeface="Arial Rounded MT Bold" pitchFamily="34" charset="0"/>
              </a:rPr>
              <a:t>Not recommended for any student project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600" dirty="0" smtClean="0">
                <a:solidFill>
                  <a:srgbClr val="000080"/>
                </a:solidFill>
                <a:latin typeface="Arial Rounded MT Bold" pitchFamily="34" charset="0"/>
              </a:rPr>
              <a:t>Observational Approaches – recommended for student projects</a:t>
            </a:r>
          </a:p>
        </p:txBody>
      </p:sp>
      <p:sp>
        <p:nvSpPr>
          <p:cNvPr id="3174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4038600" cy="4983163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Point count surveys:</a:t>
            </a:r>
          </a:p>
          <a:p>
            <a:pPr eaLnBrk="1" hangingPunct="1">
              <a:buFont typeface="Arial"/>
              <a:buChar char="•"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Observer counts all birds seen or heard at designated locations during breeding season</a:t>
            </a:r>
          </a:p>
          <a:p>
            <a:pPr eaLnBrk="1" hangingPunct="1">
              <a:buFont typeface="Arial"/>
              <a:buChar char="•"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Yields species richness and an index of abundance</a:t>
            </a:r>
          </a:p>
        </p:txBody>
      </p:sp>
      <p:pic>
        <p:nvPicPr>
          <p:cNvPr id="31748" name="Picture 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48400" y="4395788"/>
            <a:ext cx="2667000" cy="2462212"/>
          </a:xfrm>
        </p:spPr>
      </p:pic>
      <p:pic>
        <p:nvPicPr>
          <p:cNvPr id="31749" name="Picture 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953000" y="1550987"/>
            <a:ext cx="4038600" cy="294481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600" dirty="0" smtClean="0">
                <a:solidFill>
                  <a:srgbClr val="000080"/>
                </a:solidFill>
                <a:latin typeface="Arial Rounded MT Bold" pitchFamily="34" charset="0"/>
              </a:rPr>
              <a:t>Observational Approaches – recommended for student projects</a:t>
            </a:r>
          </a:p>
        </p:txBody>
      </p:sp>
      <p:sp>
        <p:nvSpPr>
          <p:cNvPr id="3174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Spot mapping:</a:t>
            </a:r>
          </a:p>
          <a:p>
            <a:pPr eaLnBrk="1" hangingPunct="1">
              <a:buFont typeface="Arial"/>
              <a:buChar char="•"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Observer maps individual bird (usually male) territories during breeding season</a:t>
            </a:r>
          </a:p>
          <a:p>
            <a:pPr eaLnBrk="1" hangingPunct="1">
              <a:buFont typeface="Arial"/>
              <a:buChar char="•"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Yields species richness and density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Observational Approaches – recommended for student projects</a:t>
            </a:r>
            <a:endParaRPr lang="en-US" sz="32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Line transect: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Observer walks designated route and counts birds encountered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Yields species richness and density estimate</a:t>
            </a:r>
            <a:endParaRPr lang="en-US" sz="2800" dirty="0">
              <a:solidFill>
                <a:srgbClr val="000099"/>
              </a:solidFill>
              <a:latin typeface="Arial Rounded MT Bold" pitchFamily="34" charset="0"/>
            </a:endParaRP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673390"/>
            <a:ext cx="4038600" cy="4379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4419600" y="5715000"/>
            <a:ext cx="419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99"/>
                </a:solidFill>
                <a:latin typeface="Arial Rounded MT Bold" pitchFamily="34" charset="0"/>
              </a:rPr>
              <a:t>http://el.erdc.usace.army.mil/elpubs/pdf/EL87_5.pdf</a:t>
            </a:r>
            <a:endParaRPr lang="en-US" sz="1200" dirty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Observational Approaches – recommended for student projects</a:t>
            </a:r>
            <a:endParaRPr lang="en-US" sz="3200" dirty="0" smtClean="0"/>
          </a:p>
        </p:txBody>
      </p:sp>
      <p:pic>
        <p:nvPicPr>
          <p:cNvPr id="32772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4973" y="1600200"/>
            <a:ext cx="3285054" cy="2185988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Line transect: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Observer walks designated route and counts birds encountered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Yields species richness and density estimate</a:t>
            </a:r>
            <a:endParaRPr lang="en-US" sz="2800" dirty="0">
              <a:solidFill>
                <a:srgbClr val="000099"/>
              </a:solidFill>
              <a:latin typeface="Arial Rounded MT Bold" pitchFamily="34" charset="0"/>
            </a:endParaRPr>
          </a:p>
        </p:txBody>
      </p:sp>
      <p:pic>
        <p:nvPicPr>
          <p:cNvPr id="7" name="Picture 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tretch>
            <a:fillRect/>
          </a:stretch>
        </p:blipFill>
        <p:spPr>
          <a:xfrm>
            <a:off x="5380105" y="3942390"/>
            <a:ext cx="3078095" cy="2179970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286000"/>
            <a:ext cx="82296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000090"/>
                </a:solidFill>
                <a:latin typeface="Arial Rounded MT Bold"/>
                <a:cs typeface="Arial Rounded MT Bold"/>
              </a:rPr>
              <a:t>Mammals</a:t>
            </a:r>
            <a:endParaRPr lang="en-US" sz="6000" dirty="0">
              <a:solidFill>
                <a:srgbClr val="000090"/>
              </a:solidFill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600" dirty="0" smtClean="0">
                <a:solidFill>
                  <a:srgbClr val="000080"/>
                </a:solidFill>
                <a:latin typeface="Arial Rounded MT Bold" pitchFamily="34" charset="0"/>
              </a:rPr>
              <a:t>Capturing Mammals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Special Use Permits from US Fish and Wildlife Service if working on national wildlife refuge</a:t>
            </a:r>
            <a:endParaRPr lang="en-US" sz="2800" u="sng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Permits from State Department of Fish and Wildlife necessary for all small mammal trapping; allow 2 months; $117 annual fee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Permits should be obtained by instructor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algn="l" eaLnBrk="1" hangingPunct="1"/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Live capturing small mammals – can be feasible and effective for class projects</a:t>
            </a:r>
          </a:p>
        </p:txBody>
      </p:sp>
      <p:pic>
        <p:nvPicPr>
          <p:cNvPr id="12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81800" y="1219200"/>
            <a:ext cx="1433724" cy="2185988"/>
          </a:xfrm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194175"/>
            <a:ext cx="2667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400800" y="35052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Sherman live trap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248082" y="6096000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Longworth live trap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"/>
          </p:nvPr>
        </p:nvSpPr>
        <p:spPr>
          <a:xfrm>
            <a:off x="762000" y="16002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Provide sufficient bait and bedding (polyester batting) in trap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Cover trap with tar paper if rainy or hot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Check often (2x per day; more if cold or hot – close during day if really hot)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Clean soiled traps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algn="l" eaLnBrk="1" hangingPunct="1"/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Live capturing small mammals – can be feasible and effective for class projects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5867400" cy="4800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Handling: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Remove animal from trap; depending upon species:</a:t>
            </a:r>
          </a:p>
          <a:p>
            <a:pPr lvl="1"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Gently shake animal into bag or bucket</a:t>
            </a:r>
          </a:p>
          <a:p>
            <a:pPr lvl="1"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Reach in and pull out (use gloves)</a:t>
            </a:r>
          </a:p>
          <a:p>
            <a:pPr lvl="1"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Identify, weigh, examine for sex and reproductive condition (external)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Instructor should provide training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3962400"/>
            <a:ext cx="1143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1546225"/>
            <a:ext cx="145610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Kill trapping small mammals – can be feasible and effective for class projects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19600" cy="525779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Pitfall Traps</a:t>
            </a:r>
          </a:p>
          <a:p>
            <a:pPr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Two No. 10 cans, bottom of one removed, taped together with margarine tub as collar.</a:t>
            </a:r>
          </a:p>
          <a:p>
            <a:pPr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Set in ground</a:t>
            </a:r>
          </a:p>
          <a:p>
            <a:pPr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Fill with water</a:t>
            </a:r>
          </a:p>
          <a:p>
            <a:pPr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Cover so non-target species are less likely to enter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2590800"/>
            <a:ext cx="3526200" cy="2673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248400" y="5410200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Pitfall trap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Kill trapping small mammals – can be feasible and effective for class projects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2672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Pitfall Traps</a:t>
            </a:r>
          </a:p>
          <a:p>
            <a:pPr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Fill with water, if amphibians likely to be trapped as well</a:t>
            </a:r>
          </a:p>
          <a:p>
            <a:pPr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Fill with 70% ethanol if only small mammals will be trapped</a:t>
            </a:r>
          </a:p>
          <a:p>
            <a:pPr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Cover so non-target species are less likely to enter</a:t>
            </a:r>
          </a:p>
          <a:p>
            <a:pPr eaLnBrk="1" hangingPunct="1">
              <a:buFont typeface="Arial"/>
              <a:buChar char="•"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>Check regularly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2590800"/>
            <a:ext cx="3526200" cy="2673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248400" y="54864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Pitfall trap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algn="l" eaLnBrk="1" hangingPunct="1"/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Kill trapping small mammals – can be feasible and effective for class projects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4953000" cy="5029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dirty="0" smtClean="0">
                <a:solidFill>
                  <a:srgbClr val="000080"/>
                </a:solidFill>
                <a:latin typeface="Arial Rounded MT Bold" pitchFamily="34" charset="0"/>
              </a:rPr>
              <a:t>Break-back traps, must be set correctly to quickly break vertebrae (equivalent to cervical dislocation)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solidFill>
                  <a:srgbClr val="000080"/>
                </a:solidFill>
                <a:latin typeface="Arial Rounded MT Bold" pitchFamily="34" charset="0"/>
              </a:rPr>
              <a:t>Check regularly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solidFill>
                  <a:srgbClr val="000080"/>
                </a:solidFill>
                <a:latin typeface="Arial Rounded MT Bold" pitchFamily="34" charset="0"/>
              </a:rPr>
              <a:t>Provides information on species identification and, when specimens are autopsied, accurate reproductive condition (e.g., placental scars → past reproduction)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solidFill>
                  <a:srgbClr val="000080"/>
                </a:solidFill>
                <a:latin typeface="Arial Rounded MT Bold" pitchFamily="34" charset="0"/>
              </a:rPr>
              <a:t>Wash traps before storing for future use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495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Break-back mouse/rat trap</a:t>
            </a:r>
            <a:endParaRPr lang="en-U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75260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Live capturing bats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4724400"/>
            <a:ext cx="6934200" cy="12954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Both must be monitored continually while nets are set up</a:t>
            </a:r>
          </a:p>
          <a:p>
            <a:pPr eaLnBrk="1" hangingPunct="1"/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Anyone handling bats should have rabies vaccination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pic>
        <p:nvPicPr>
          <p:cNvPr id="5125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57800" y="1676400"/>
            <a:ext cx="2590800" cy="2187575"/>
          </a:xfrm>
        </p:spPr>
      </p:pic>
      <p:pic>
        <p:nvPicPr>
          <p:cNvPr id="8" name="Content Placeholder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399" y="1676400"/>
            <a:ext cx="294795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813797" y="4114800"/>
            <a:ext cx="1253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sz="2000" dirty="0" smtClean="0">
                <a:latin typeface="+mj-lt"/>
              </a:rPr>
              <a:t>Mist Nets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879686" y="4114800"/>
            <a:ext cx="14532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sz="2000" dirty="0" smtClean="0">
                <a:latin typeface="+mj-lt"/>
              </a:rPr>
              <a:t>Harp Traps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924800" cy="1189038"/>
          </a:xfrm>
        </p:spPr>
        <p:txBody>
          <a:bodyPr/>
          <a:lstStyle/>
          <a:p>
            <a:pPr algn="l" eaLnBrk="1" hangingPunct="1"/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Capturing medium to large mammals – not as feasible for class projects</a:t>
            </a:r>
          </a:p>
        </p:txBody>
      </p:sp>
      <p:pic>
        <p:nvPicPr>
          <p:cNvPr id="6148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1600200"/>
            <a:ext cx="3352800" cy="2566988"/>
          </a:xfrm>
        </p:spPr>
      </p:pic>
      <p:sp>
        <p:nvSpPr>
          <p:cNvPr id="12" name="TextBox 11"/>
          <p:cNvSpPr txBox="1"/>
          <p:nvPr/>
        </p:nvSpPr>
        <p:spPr>
          <a:xfrm>
            <a:off x="685800" y="4495800"/>
            <a:ext cx="3612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Tomahawk trap – </a:t>
            </a:r>
          </a:p>
          <a:p>
            <a:pPr algn="ctr"/>
            <a:r>
              <a:rPr lang="en-US" dirty="0" smtClean="0"/>
              <a:t>larger rodents, small carnivores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62600" y="4724400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Culvert trap for bears</a:t>
            </a:r>
            <a:endParaRPr lang="en-US" dirty="0"/>
          </a:p>
        </p:txBody>
      </p:sp>
      <p:pic>
        <p:nvPicPr>
          <p:cNvPr id="17" name="Picture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600200"/>
            <a:ext cx="409285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924800" cy="1189038"/>
          </a:xfrm>
        </p:spPr>
        <p:txBody>
          <a:bodyPr/>
          <a:lstStyle/>
          <a:p>
            <a:pPr algn="l" eaLnBrk="1" hangingPunct="1"/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Live capturing large mammals – not  feasible for class projects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810000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 guns for ungulates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257800" y="6248400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Cannon nets for ungulates</a:t>
            </a:r>
            <a:endParaRPr lang="en-US" dirty="0"/>
          </a:p>
        </p:txBody>
      </p:sp>
      <p:pic>
        <p:nvPicPr>
          <p:cNvPr id="16" name="Picture 8" descr="Untitled-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80998" y="1600200"/>
            <a:ext cx="3373003" cy="2185988"/>
          </a:xfrm>
          <a:noFill/>
        </p:spPr>
      </p:pic>
      <p:pic>
        <p:nvPicPr>
          <p:cNvPr id="17" name="Picture 11" descr="meth_trap_deer_net_0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4940" y="4572000"/>
            <a:ext cx="286512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2362200"/>
            <a:ext cx="2942772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143000" y="4724400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Corral trap for ungulates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solidFill>
                  <a:srgbClr val="000099"/>
                </a:solidFill>
                <a:latin typeface="Arial Rounded MT Bold" pitchFamily="34" charset="0"/>
              </a:rPr>
              <a:t>Marking mammals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419600" cy="4525963"/>
          </a:xfrm>
        </p:spPr>
        <p:txBody>
          <a:bodyPr/>
          <a:lstStyle/>
          <a:p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Numbered ear tags – need tags and pliers to attach (= ear piercing)</a:t>
            </a:r>
          </a:p>
          <a:p>
            <a:endParaRPr lang="en-US" sz="28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Fluorescent dye – short term; can be used with black light at night to follow movements</a:t>
            </a:r>
            <a:endParaRPr lang="en-US" sz="2800" dirty="0">
              <a:solidFill>
                <a:srgbClr val="000099"/>
              </a:solidFill>
              <a:latin typeface="Arial Rounded MT Bold" pitchFamily="34" charset="0"/>
            </a:endParaRP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876800" y="1524000"/>
            <a:ext cx="2052555" cy="1775460"/>
          </a:xfrm>
          <a:noFill/>
        </p:spPr>
      </p:pic>
      <p:sp>
        <p:nvSpPr>
          <p:cNvPr id="7" name="TextBox 6"/>
          <p:cNvSpPr txBox="1"/>
          <p:nvPr/>
        </p:nvSpPr>
        <p:spPr>
          <a:xfrm>
            <a:off x="1600200" y="5029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609600"/>
            <a:ext cx="2155034" cy="175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5625" y="4373562"/>
            <a:ext cx="20859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2667000"/>
            <a:ext cx="2378743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3600" y="4953000"/>
            <a:ext cx="22606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solidFill>
                  <a:srgbClr val="000099"/>
                </a:solidFill>
                <a:latin typeface="Arial Rounded MT Bold" pitchFamily="34" charset="0"/>
              </a:rPr>
              <a:t>Marking mammals</a:t>
            </a:r>
            <a:endParaRPr lang="en-US" sz="3200" dirty="0" smtClean="0"/>
          </a:p>
        </p:txBody>
      </p:sp>
      <p:sp>
        <p:nvSpPr>
          <p:cNvPr id="18435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800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Radio collars: expensive, but if other agency has collared animals, tracking can be effective for class projects</a:t>
            </a:r>
            <a:endParaRPr lang="en-US" dirty="0" smtClean="0"/>
          </a:p>
        </p:txBody>
      </p:sp>
      <p:pic>
        <p:nvPicPr>
          <p:cNvPr id="1843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18125" y="1295400"/>
            <a:ext cx="3216275" cy="2133600"/>
          </a:xfrm>
          <a:noFill/>
        </p:spPr>
      </p:pic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810000"/>
            <a:ext cx="3153659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solidFill>
                  <a:srgbClr val="000099"/>
                </a:solidFill>
                <a:latin typeface="Arial Rounded MT Bold" pitchFamily="34" charset="0"/>
              </a:rPr>
              <a:t>Marking mammals</a:t>
            </a:r>
            <a:endParaRPr lang="en-US" sz="3200" dirty="0" smtClean="0"/>
          </a:p>
        </p:txBody>
      </p:sp>
      <p:sp>
        <p:nvSpPr>
          <p:cNvPr id="18435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676400"/>
            <a:ext cx="5181600" cy="4572000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PIT Tags (Passive Integrated Transponders)</a:t>
            </a:r>
          </a:p>
          <a:p>
            <a:pPr lvl="1">
              <a:buFont typeface="Arial"/>
              <a:buChar char="•"/>
            </a:pPr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Tag injected subcutaneously with syringe</a:t>
            </a:r>
          </a:p>
          <a:p>
            <a:pPr lvl="1">
              <a:buFont typeface="Arial"/>
              <a:buChar char="•"/>
            </a:pPr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PIT tag reader required</a:t>
            </a:r>
          </a:p>
          <a:p>
            <a:pPr lvl="1">
              <a:buFont typeface="Arial"/>
              <a:buChar char="•"/>
            </a:pPr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Animal must be captured or consistently pass through small opening (e.g. burrow opening, exit hole of nest box) to use reader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1000" y="3657600"/>
            <a:ext cx="3454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0244" y="914400"/>
            <a:ext cx="3025156" cy="24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181600" cy="1143000"/>
          </a:xfrm>
        </p:spPr>
        <p:txBody>
          <a:bodyPr/>
          <a:lstStyle/>
          <a:p>
            <a:pPr algn="l" eaLnBrk="1" hangingPunct="1"/>
            <a:r>
              <a:rPr lang="en-US" sz="3200" dirty="0" err="1" smtClean="0">
                <a:solidFill>
                  <a:srgbClr val="000080"/>
                </a:solidFill>
                <a:latin typeface="Arial Rounded MT Bold" pitchFamily="34" charset="0"/>
              </a:rPr>
              <a:t>Noncapture</a:t>
            </a:r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 sampling</a:t>
            </a: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/>
            </a:r>
            <a:b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</a:br>
            <a:endParaRPr lang="en-US" sz="24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Tracks: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Track plates placed where animals likely to go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Establish transects during winter and monitor for tracks</a:t>
            </a:r>
          </a:p>
        </p:txBody>
      </p:sp>
      <p:pic>
        <p:nvPicPr>
          <p:cNvPr id="10244" name="Picture 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2400" y="1600200"/>
            <a:ext cx="2870200" cy="2185988"/>
          </a:xfrm>
          <a:noFill/>
        </p:spPr>
      </p:pic>
      <p:pic>
        <p:nvPicPr>
          <p:cNvPr id="10245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83325" y="4289425"/>
            <a:ext cx="1793875" cy="2187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181600" cy="1143000"/>
          </a:xfrm>
        </p:spPr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Noncapture sampling</a:t>
            </a: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/>
            </a:r>
            <a:b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</a:br>
            <a:endParaRPr lang="en-US" sz="24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5410200"/>
            <a:ext cx="4191000" cy="76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>
                <a:solidFill>
                  <a:srgbClr val="000080"/>
                </a:solidFill>
                <a:latin typeface="Arial Rounded MT Bold" pitchFamily="34" charset="0"/>
                <a:ea typeface="+mj-ea"/>
                <a:cs typeface="+mj-cs"/>
              </a:rPr>
              <a:t>Camera “trapping”</a:t>
            </a:r>
          </a:p>
        </p:txBody>
      </p:sp>
      <p:pic>
        <p:nvPicPr>
          <p:cNvPr id="1126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" y="1600200"/>
            <a:ext cx="2914650" cy="2185988"/>
          </a:xfrm>
          <a:noFill/>
        </p:spPr>
      </p:pic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3124200" cy="3093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0975" y="4876800"/>
            <a:ext cx="3163425" cy="195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181600" cy="1143000"/>
          </a:xfrm>
        </p:spPr>
        <p:txBody>
          <a:bodyPr/>
          <a:lstStyle/>
          <a:p>
            <a:pPr algn="l" eaLnBrk="1" hangingPunct="1"/>
            <a:r>
              <a:rPr lang="en-US" sz="3200" dirty="0" err="1" smtClean="0">
                <a:solidFill>
                  <a:srgbClr val="000080"/>
                </a:solidFill>
                <a:latin typeface="Arial Rounded MT Bold" pitchFamily="34" charset="0"/>
              </a:rPr>
              <a:t>Noncapture</a:t>
            </a:r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 sampling</a:t>
            </a: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/>
            </a:r>
            <a:b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</a:br>
            <a:endParaRPr lang="en-US" sz="24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1"/>
            <a:ext cx="3886200" cy="213359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90"/>
                </a:solidFill>
                <a:latin typeface="Arial Rounded MT Bold"/>
                <a:cs typeface="Arial Rounded MT Bold"/>
              </a:rPr>
              <a:t>Hair “traps”: </a:t>
            </a: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  <a:latin typeface="Arial Rounded MT Bold"/>
                <a:cs typeface="Arial Rounded MT Bold"/>
              </a:rPr>
              <a:t>Can identify hair to species</a:t>
            </a: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  <a:latin typeface="Arial Rounded MT Bold"/>
                <a:cs typeface="Arial Rounded MT Bold"/>
              </a:rPr>
              <a:t>Can extract DNA</a:t>
            </a:r>
          </a:p>
        </p:txBody>
      </p:sp>
      <p:pic>
        <p:nvPicPr>
          <p:cNvPr id="1229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8875" y="1295400"/>
            <a:ext cx="3870325" cy="2490788"/>
          </a:xfrm>
          <a:noFill/>
        </p:spPr>
      </p:pic>
      <p:pic>
        <p:nvPicPr>
          <p:cNvPr id="12293" name="Pict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53423" y="3938588"/>
            <a:ext cx="3385777" cy="25384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181600" cy="1143000"/>
          </a:xfrm>
        </p:spPr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Noncapture sampling</a:t>
            </a: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/>
            </a:r>
            <a:b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</a:br>
            <a:endParaRPr lang="en-US" sz="24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  <a:ea typeface="+mj-ea"/>
                <a:cs typeface="+mj-cs"/>
              </a:rPr>
              <a:t>Scat analysis:</a:t>
            </a:r>
          </a:p>
          <a:p>
            <a:pPr eaLnBrk="1" hangingPunct="1"/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  <a:ea typeface="+mj-ea"/>
                <a:cs typeface="+mj-cs"/>
              </a:rPr>
              <a:t>Establish transects, remove all pellets, monitor transects at designated intervals</a:t>
            </a:r>
          </a:p>
          <a:p>
            <a:pPr eaLnBrk="1" hangingPunct="1"/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  <a:ea typeface="+mj-ea"/>
                <a:cs typeface="+mj-cs"/>
              </a:rPr>
              <a:t>Collect scat for DNA analysis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</p:txBody>
      </p:sp>
      <p:pic>
        <p:nvPicPr>
          <p:cNvPr id="10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67400" y="4038600"/>
            <a:ext cx="2696209" cy="2187575"/>
          </a:xfrm>
          <a:noFill/>
        </p:spPr>
      </p:pic>
      <p:pic>
        <p:nvPicPr>
          <p:cNvPr id="11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676400"/>
            <a:ext cx="2667000" cy="1776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181600" cy="1143000"/>
          </a:xfrm>
        </p:spPr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Noncapture sampling</a:t>
            </a: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  <a:t/>
            </a:r>
            <a:br>
              <a:rPr lang="en-US" sz="2400" dirty="0" smtClean="0">
                <a:solidFill>
                  <a:srgbClr val="000080"/>
                </a:solidFill>
                <a:latin typeface="Arial Rounded MT Bold" pitchFamily="34" charset="0"/>
              </a:rPr>
            </a:br>
            <a:endParaRPr lang="en-US" sz="2400" dirty="0" smtClean="0">
              <a:solidFill>
                <a:srgbClr val="000080"/>
              </a:solidFill>
              <a:latin typeface="Arial Rounded MT Bold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  <a:ea typeface="+mj-ea"/>
                <a:cs typeface="+mj-cs"/>
              </a:rPr>
              <a:t>Acoustical sampling:</a:t>
            </a:r>
          </a:p>
          <a:p>
            <a:pPr eaLnBrk="1" hangingPunct="1"/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  <a:ea typeface="+mj-ea"/>
                <a:cs typeface="+mj-cs"/>
              </a:rPr>
              <a:t>Place species-specific recording devises at designated locations for consistent periods of time</a:t>
            </a:r>
          </a:p>
          <a:p>
            <a:pPr eaLnBrk="1" hangingPunct="1"/>
            <a:r>
              <a:rPr lang="en-US" sz="2400" dirty="0" smtClean="0">
                <a:solidFill>
                  <a:srgbClr val="000080"/>
                </a:solidFill>
                <a:latin typeface="Arial Rounded MT Bold" pitchFamily="34" charset="0"/>
                <a:ea typeface="+mj-ea"/>
                <a:cs typeface="+mj-cs"/>
              </a:rPr>
              <a:t>Requires computer software to analyze</a:t>
            </a:r>
          </a:p>
        </p:txBody>
      </p:sp>
      <p:pic>
        <p:nvPicPr>
          <p:cNvPr id="14340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391400" y="98425"/>
            <a:ext cx="1371600" cy="2187575"/>
          </a:xfrm>
        </p:spPr>
      </p:pic>
      <p:pic>
        <p:nvPicPr>
          <p:cNvPr id="14341" name="Picture 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4468812"/>
            <a:ext cx="3810000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Content Placeholder 8" descr="C:\Users\Candace\Desktop\Thesis\Coyotespectro.bmp"/>
          <p:cNvPicPr>
            <a:picLocks noGrp="1"/>
          </p:cNvPicPr>
          <p:nvPr>
            <p:ph sz="quarter" idx="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17" b="5437"/>
          <a:stretch>
            <a:fillRect/>
          </a:stretch>
        </p:blipFill>
        <p:spPr>
          <a:xfrm>
            <a:off x="5029200" y="2438400"/>
            <a:ext cx="3713163" cy="1679575"/>
          </a:xfrm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0080"/>
                </a:solidFill>
                <a:latin typeface="Arial Rounded MT Bold" pitchFamily="34" charset="0"/>
              </a:rPr>
              <a:t>Noncapture sampling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4876800"/>
            <a:ext cx="5943600" cy="914400"/>
          </a:xfrm>
        </p:spPr>
        <p:txBody>
          <a:bodyPr/>
          <a:lstStyle/>
          <a:p>
            <a:pPr eaLnBrk="1" hangingPunct="1">
              <a:buNone/>
            </a:pPr>
            <a:r>
              <a:rPr lang="en-US" dirty="0" smtClean="0">
                <a:solidFill>
                  <a:srgbClr val="000080"/>
                </a:solidFill>
                <a:latin typeface="Arial Rounded MT Bold" pitchFamily="34" charset="0"/>
              </a:rPr>
              <a:t>Counting burrows and dens </a:t>
            </a:r>
            <a:endParaRPr lang="en-US" dirty="0" smtClean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4325" y="1752600"/>
            <a:ext cx="4146475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609600"/>
            <a:ext cx="7543800" cy="5715000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Reference:</a:t>
            </a:r>
          </a:p>
          <a:p>
            <a:pPr>
              <a:buNone/>
            </a:pPr>
            <a:endParaRPr lang="en-US" sz="28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Guidelines of the American Society of Mammalogists for the use of wild mammals in research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99"/>
                </a:solidFill>
                <a:latin typeface="Arial Rounded MT Bold" pitchFamily="34" charset="0"/>
              </a:rPr>
              <a:t>Robert S. Sikes, William L. Gannon, and </a:t>
            </a:r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THE ANIMAL CARE AND USE COMMITTEE OF THE AMERICAN SOCIETY OF MAMMALOGISTS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80"/>
                </a:solidFill>
                <a:latin typeface="Arial Rounded MT Bold" pitchFamily="34" charset="0"/>
              </a:rPr>
              <a:t>Journal of Mammalogy  92:235-253, 2011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</TotalTime>
  <Words>1316</Words>
  <Application>Microsoft Macintosh PowerPoint</Application>
  <PresentationFormat>On-screen Show (4:3)</PresentationFormat>
  <Paragraphs>206</Paragraphs>
  <Slides>33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 Rounded MT Bold</vt:lpstr>
      <vt:lpstr>Calibri</vt:lpstr>
      <vt:lpstr>Arial</vt:lpstr>
      <vt:lpstr>Default Design</vt:lpstr>
      <vt:lpstr>Sampling Bird and Mammal Populations in the Field</vt:lpstr>
      <vt:lpstr>Permits</vt:lpstr>
      <vt:lpstr>Sampling bird and mammal populations</vt:lpstr>
      <vt:lpstr>Sampling bird and mammal populations</vt:lpstr>
      <vt:lpstr>Birds</vt:lpstr>
      <vt:lpstr>Capturing Birds – not feasible for most class projects</vt:lpstr>
      <vt:lpstr>Capturing Birds – not feasible for most class projects</vt:lpstr>
      <vt:lpstr>Capturing Birds – not feasible for most class projects</vt:lpstr>
      <vt:lpstr>Capturing Birds – not feasible for most class projects</vt:lpstr>
      <vt:lpstr>Observational Approaches – recommended for student projects</vt:lpstr>
      <vt:lpstr>Observational Approaches – recommended for student projects</vt:lpstr>
      <vt:lpstr>Observational Approaches – recommended for student projects</vt:lpstr>
      <vt:lpstr>Observational Approaches – recommended for student projects</vt:lpstr>
      <vt:lpstr>Mammals</vt:lpstr>
      <vt:lpstr>Capturing Mammals</vt:lpstr>
      <vt:lpstr>Live capturing small mammals – can be feasible and effective for class projects</vt:lpstr>
      <vt:lpstr>Live capturing small mammals – can be feasible and effective for class projects</vt:lpstr>
      <vt:lpstr>Kill trapping small mammals – can be feasible and effective for class projects</vt:lpstr>
      <vt:lpstr>Kill trapping small mammals – can be feasible and effective for class projects</vt:lpstr>
      <vt:lpstr>Kill trapping small mammals – can be feasible and effective for class projects</vt:lpstr>
      <vt:lpstr>Live capturing bats</vt:lpstr>
      <vt:lpstr>Capturing medium to large mammals – not as feasible for class projects</vt:lpstr>
      <vt:lpstr>Live capturing large mammals – not  feasible for class projects</vt:lpstr>
      <vt:lpstr>Marking mammals</vt:lpstr>
      <vt:lpstr>Marking mammals</vt:lpstr>
      <vt:lpstr>Marking mammals</vt:lpstr>
      <vt:lpstr>Noncapture sampling </vt:lpstr>
      <vt:lpstr>Noncapture sampling </vt:lpstr>
      <vt:lpstr>Noncapture sampling </vt:lpstr>
      <vt:lpstr>Noncapture sampling </vt:lpstr>
      <vt:lpstr>Noncapture sampling </vt:lpstr>
      <vt:lpstr>Noncapture sampling</vt:lpstr>
      <vt:lpstr>PowerPoint Presentation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O'Connell, Margaret</dc:creator>
  <cp:lastModifiedBy>McGlocklin, Korissa</cp:lastModifiedBy>
  <cp:revision>128</cp:revision>
  <cp:lastPrinted>1601-01-01T00:00:00Z</cp:lastPrinted>
  <dcterms:created xsi:type="dcterms:W3CDTF">2011-12-13T00:13:48Z</dcterms:created>
  <dcterms:modified xsi:type="dcterms:W3CDTF">2017-08-11T18:51:17Z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