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2" r:id="rId24"/>
    <p:sldId id="285" r:id="rId25"/>
    <p:sldId id="281" r:id="rId26"/>
    <p:sldId id="286"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128" d="100"/>
          <a:sy n="128" d="100"/>
        </p:scale>
        <p:origin x="-52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8929C1-2999-4647-A1CA-E02DD21879CE}" type="datetimeFigureOut">
              <a:rPr lang="en-US"/>
              <a:pPr/>
              <a:t>12/19/11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8929C1-2999-4647-A1CA-E02DD21879CE}" type="datetimeFigureOut">
              <a:rPr lang="en-US"/>
              <a:pPr/>
              <a:t>12/19/11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8929C1-2999-4647-A1CA-E02DD21879CE}" type="datetimeFigureOut">
              <a:rPr lang="en-US"/>
              <a:pPr/>
              <a:t>12/19/11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8929C1-2999-4647-A1CA-E02DD21879CE}" type="datetimeFigureOut">
              <a:rPr lang="en-US"/>
              <a:pPr/>
              <a:t>12/19/11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8929C1-2999-4647-A1CA-E02DD21879CE}" type="datetimeFigureOut">
              <a:rPr lang="en-US"/>
              <a:pPr/>
              <a:t>12/19/11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8929C1-2999-4647-A1CA-E02DD21879CE}" type="datetimeFigureOut">
              <a:rPr lang="en-US"/>
              <a:pPr/>
              <a:t>12/19/11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8929C1-2999-4647-A1CA-E02DD21879CE}" type="datetimeFigureOut">
              <a:rPr lang="en-US"/>
              <a:pPr/>
              <a:t>12/19/11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8929C1-2999-4647-A1CA-E02DD21879CE}" type="datetimeFigureOut">
              <a:rPr lang="en-US"/>
              <a:pPr/>
              <a:t>12/19/11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8929C1-2999-4647-A1CA-E02DD21879CE}" type="datetimeFigureOut">
              <a:rPr lang="en-US"/>
              <a:pPr/>
              <a:t>12/19/11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8929C1-2999-4647-A1CA-E02DD21879CE}" type="datetimeFigureOut">
              <a:rPr lang="en-US"/>
              <a:pPr/>
              <a:t>12/19/11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8929C1-2999-4647-A1CA-E02DD21879CE}" type="datetimeFigureOut">
              <a:rPr lang="en-US"/>
              <a:pPr/>
              <a:t>12/19/11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97B2-6B4A-AA49-8A07-1AAB699B044C}" type="slidenum">
              <a: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8929C1-2999-4647-A1CA-E02DD21879CE}" type="datetimeFigureOut">
              <a:rPr lang="en-US"/>
              <a:pPr/>
              <a:t>12/19/11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597B2-6B4A-AA49-8A07-1AAB699B044C}" type="slidenum">
              <a: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0"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vma.org/issues/animal_welfare/euthanasia.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1651000"/>
          </a:xfrm>
        </p:spPr>
        <p:txBody>
          <a:bodyPr>
            <a:normAutofit fontScale="90000"/>
          </a:bodyPr>
          <a:lstStyle/>
          <a:p>
            <a:r>
              <a:rPr lang="en-US" sz="5400" b="1">
                <a:solidFill>
                  <a:srgbClr val="008000"/>
                </a:solidFill>
              </a:rPr>
              <a:t>Ectothermic Vertebrates In Research Projects</a:t>
            </a:r>
          </a:p>
        </p:txBody>
      </p:sp>
      <p:sp>
        <p:nvSpPr>
          <p:cNvPr id="3" name="Subtitle 2"/>
          <p:cNvSpPr>
            <a:spLocks noGrp="1"/>
          </p:cNvSpPr>
          <p:nvPr>
            <p:ph type="subTitle" idx="1"/>
          </p:nvPr>
        </p:nvSpPr>
        <p:spPr>
          <a:xfrm>
            <a:off x="1461823" y="1561712"/>
            <a:ext cx="6400800" cy="1752600"/>
          </a:xfrm>
        </p:spPr>
        <p:txBody>
          <a:bodyPr/>
          <a:lstStyle/>
          <a:p>
            <a:r>
              <a:rPr lang="en-US" b="1" dirty="0">
                <a:solidFill>
                  <a:srgbClr val="000090"/>
                </a:solidFill>
              </a:rPr>
              <a:t>Care and Use of </a:t>
            </a:r>
            <a:endParaRPr lang="en-US" b="1" dirty="0" smtClean="0">
              <a:solidFill>
                <a:srgbClr val="000090"/>
              </a:solidFill>
            </a:endParaRPr>
          </a:p>
          <a:p>
            <a:r>
              <a:rPr lang="en-US" b="1" dirty="0" smtClean="0">
                <a:solidFill>
                  <a:srgbClr val="000090"/>
                </a:solidFill>
              </a:rPr>
              <a:t>Fish</a:t>
            </a:r>
            <a:r>
              <a:rPr lang="en-US" b="1" dirty="0">
                <a:solidFill>
                  <a:srgbClr val="000090"/>
                </a:solidFill>
              </a:rPr>
              <a:t>, Amphibians and Reptiles </a:t>
            </a:r>
            <a:r>
              <a:rPr lang="en-US" b="1" dirty="0" smtClean="0">
                <a:solidFill>
                  <a:srgbClr val="000090"/>
                </a:solidFill>
              </a:rPr>
              <a:t>at</a:t>
            </a:r>
          </a:p>
          <a:p>
            <a:r>
              <a:rPr lang="en-US" b="1" dirty="0" smtClean="0">
                <a:solidFill>
                  <a:srgbClr val="000090"/>
                </a:solidFill>
              </a:rPr>
              <a:t> </a:t>
            </a:r>
            <a:r>
              <a:rPr lang="en-US" b="1" dirty="0">
                <a:solidFill>
                  <a:srgbClr val="000090"/>
                </a:solidFill>
              </a:rPr>
              <a:t>Eastern Washington University </a:t>
            </a:r>
            <a:endParaRPr lang="en-US" dirty="0">
              <a:solidFill>
                <a:srgbClr val="000090"/>
              </a:solidFill>
            </a:endParaRPr>
          </a:p>
          <a:p>
            <a:endParaRPr lang="en-US" dirty="0"/>
          </a:p>
        </p:txBody>
      </p:sp>
      <p:pic>
        <p:nvPicPr>
          <p:cNvPr id="4" name="Picture 3"/>
          <p:cNvPicPr>
            <a:picLocks noChangeAspect="1"/>
          </p:cNvPicPr>
          <p:nvPr/>
        </p:nvPicPr>
        <p:blipFill>
          <a:blip r:embed="rId2"/>
          <a:stretch>
            <a:fillRect/>
          </a:stretch>
        </p:blipFill>
        <p:spPr>
          <a:xfrm>
            <a:off x="2396669" y="5748867"/>
            <a:ext cx="1641930" cy="1082798"/>
          </a:xfrm>
          <a:prstGeom prst="rect">
            <a:avLst/>
          </a:prstGeom>
        </p:spPr>
      </p:pic>
      <p:pic>
        <p:nvPicPr>
          <p:cNvPr id="6" name="Picture 5"/>
          <p:cNvPicPr>
            <a:picLocks noChangeAspect="1"/>
          </p:cNvPicPr>
          <p:nvPr/>
        </p:nvPicPr>
        <p:blipFill>
          <a:blip r:embed="rId3"/>
          <a:stretch>
            <a:fillRect/>
          </a:stretch>
        </p:blipFill>
        <p:spPr>
          <a:xfrm>
            <a:off x="6654799" y="5384799"/>
            <a:ext cx="1803401" cy="1202267"/>
          </a:xfrm>
          <a:prstGeom prst="rect">
            <a:avLst/>
          </a:prstGeom>
        </p:spPr>
      </p:pic>
      <p:pic>
        <p:nvPicPr>
          <p:cNvPr id="7" name="Picture 6"/>
          <p:cNvPicPr>
            <a:picLocks noChangeAspect="1"/>
          </p:cNvPicPr>
          <p:nvPr/>
        </p:nvPicPr>
        <p:blipFill>
          <a:blip r:embed="rId4"/>
          <a:stretch>
            <a:fillRect/>
          </a:stretch>
        </p:blipFill>
        <p:spPr>
          <a:xfrm>
            <a:off x="4572000" y="5190067"/>
            <a:ext cx="1667933" cy="1667933"/>
          </a:xfrm>
          <a:prstGeom prst="rect">
            <a:avLst/>
          </a:prstGeom>
        </p:spPr>
      </p:pic>
      <p:pic>
        <p:nvPicPr>
          <p:cNvPr id="8" name="Picture 7"/>
          <p:cNvPicPr>
            <a:picLocks noChangeAspect="1"/>
          </p:cNvPicPr>
          <p:nvPr/>
        </p:nvPicPr>
        <p:blipFill>
          <a:blip r:embed="rId5"/>
          <a:stretch>
            <a:fillRect/>
          </a:stretch>
        </p:blipFill>
        <p:spPr>
          <a:xfrm>
            <a:off x="141817" y="5384799"/>
            <a:ext cx="1741799" cy="1242483"/>
          </a:xfrm>
          <a:prstGeom prst="rect">
            <a:avLst/>
          </a:prstGeom>
        </p:spPr>
      </p:pic>
      <p:pic>
        <p:nvPicPr>
          <p:cNvPr id="9" name="Picture 8"/>
          <p:cNvPicPr>
            <a:picLocks noChangeAspect="1" noChangeArrowheads="1"/>
          </p:cNvPicPr>
          <p:nvPr/>
        </p:nvPicPr>
        <p:blipFill>
          <a:blip r:embed="rId6"/>
          <a:srcRect/>
          <a:stretch>
            <a:fillRect/>
          </a:stretch>
        </p:blipFill>
        <p:spPr bwMode="auto">
          <a:xfrm>
            <a:off x="2279840" y="3889187"/>
            <a:ext cx="1640227" cy="1229500"/>
          </a:xfrm>
          <a:prstGeom prst="rect">
            <a:avLst/>
          </a:prstGeom>
          <a:noFill/>
          <a:ln w="9525">
            <a:solidFill>
              <a:schemeClr val="tx1"/>
            </a:solidFill>
            <a:miter lim="800000"/>
            <a:headEnd/>
            <a:tailEnd/>
          </a:ln>
        </p:spPr>
      </p:pic>
      <p:pic>
        <p:nvPicPr>
          <p:cNvPr id="10" name="Picture 7" descr="march 09 064"/>
          <p:cNvPicPr>
            <a:picLocks noChangeAspect="1" noChangeArrowheads="1"/>
          </p:cNvPicPr>
          <p:nvPr/>
        </p:nvPicPr>
        <p:blipFill>
          <a:blip r:embed="rId7"/>
          <a:srcRect/>
          <a:stretch>
            <a:fillRect/>
          </a:stretch>
        </p:blipFill>
        <p:spPr bwMode="auto">
          <a:xfrm>
            <a:off x="6858202" y="4262380"/>
            <a:ext cx="1384607" cy="927687"/>
          </a:xfrm>
          <a:prstGeom prst="rect">
            <a:avLst/>
          </a:prstGeom>
          <a:noFill/>
          <a:ln w="9525">
            <a:solidFill>
              <a:schemeClr val="tx1"/>
            </a:solidFill>
            <a:miter lim="800000"/>
            <a:headEnd/>
            <a:tailEnd/>
          </a:ln>
        </p:spPr>
      </p:pic>
      <p:pic>
        <p:nvPicPr>
          <p:cNvPr id="11" name="Content Placeholder 11" descr="100_0792.JPG"/>
          <p:cNvPicPr>
            <a:picLocks noChangeAspect="1"/>
          </p:cNvPicPr>
          <p:nvPr/>
        </p:nvPicPr>
        <p:blipFill>
          <a:blip r:embed="rId8"/>
          <a:srcRect/>
          <a:stretch>
            <a:fillRect/>
          </a:stretch>
        </p:blipFill>
        <p:spPr bwMode="auto">
          <a:xfrm>
            <a:off x="141817" y="2975186"/>
            <a:ext cx="1552895" cy="2074333"/>
          </a:xfrm>
          <a:prstGeom prst="rect">
            <a:avLst/>
          </a:prstGeom>
          <a:noFill/>
          <a:ln w="9525">
            <a:noFill/>
            <a:miter lim="800000"/>
            <a:headEnd/>
            <a:tailEnd/>
          </a:ln>
        </p:spPr>
      </p:pic>
      <p:pic>
        <p:nvPicPr>
          <p:cNvPr id="12" name="Picture 8" descr="coho on measuring board pict"/>
          <p:cNvPicPr>
            <a:picLocks noChangeAspect="1" noChangeArrowheads="1"/>
          </p:cNvPicPr>
          <p:nvPr/>
        </p:nvPicPr>
        <p:blipFill>
          <a:blip r:embed="rId9"/>
          <a:srcRect/>
          <a:stretch>
            <a:fillRect/>
          </a:stretch>
        </p:blipFill>
        <p:spPr bwMode="auto">
          <a:xfrm>
            <a:off x="4377265" y="3416300"/>
            <a:ext cx="1989667" cy="1492250"/>
          </a:xfrm>
          <a:prstGeom prst="rect">
            <a:avLst/>
          </a:prstGeom>
          <a:noFill/>
        </p:spPr>
      </p:pic>
      <p:pic>
        <p:nvPicPr>
          <p:cNvPr id="13" name="Picture 4"/>
          <p:cNvPicPr>
            <a:picLocks noChangeAspect="1" noChangeArrowheads="1"/>
          </p:cNvPicPr>
          <p:nvPr/>
        </p:nvPicPr>
        <p:blipFill>
          <a:blip r:embed="rId10" cstate="print"/>
          <a:srcRect r="20213"/>
          <a:stretch>
            <a:fillRect/>
          </a:stretch>
        </p:blipFill>
        <p:spPr bwMode="auto">
          <a:xfrm rot="766799">
            <a:off x="7566352" y="2730826"/>
            <a:ext cx="1365921" cy="12451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9"/>
          <p:cNvPicPr>
            <a:picLocks noChangeAspect="1" noChangeArrowheads="1"/>
          </p:cNvPicPr>
          <p:nvPr/>
        </p:nvPicPr>
        <p:blipFill>
          <a:blip r:embed="rId11"/>
          <a:srcRect/>
          <a:stretch>
            <a:fillRect/>
          </a:stretch>
        </p:blipFill>
        <p:spPr bwMode="auto">
          <a:xfrm>
            <a:off x="0" y="958057"/>
            <a:ext cx="1792002" cy="1385888"/>
          </a:xfrm>
          <a:prstGeom prst="rect">
            <a:avLst/>
          </a:prstGeom>
          <a:noFill/>
          <a:ln w="9525">
            <a:noFill/>
            <a:miter lim="800000"/>
            <a:headEnd/>
            <a:tailEnd/>
          </a:ln>
          <a:effectLst/>
        </p:spPr>
      </p:pic>
      <p:pic>
        <p:nvPicPr>
          <p:cNvPr id="15" name="Picture 16" descr="IMG_0467"/>
          <p:cNvPicPr>
            <a:picLocks noChangeAspect="1" noChangeArrowheads="1"/>
          </p:cNvPicPr>
          <p:nvPr/>
        </p:nvPicPr>
        <p:blipFill>
          <a:blip r:embed="rId12"/>
          <a:srcRect/>
          <a:stretch>
            <a:fillRect/>
          </a:stretch>
        </p:blipFill>
        <p:spPr bwMode="auto">
          <a:xfrm>
            <a:off x="7362293" y="892296"/>
            <a:ext cx="1505305" cy="112897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229600" cy="5427195"/>
          </a:xfrm>
        </p:spPr>
        <p:txBody>
          <a:bodyPr>
            <a:normAutofit/>
          </a:bodyPr>
          <a:lstStyle/>
          <a:p>
            <a:pPr>
              <a:buNone/>
            </a:pPr>
            <a:r>
              <a:rPr lang="en-US" b="1" dirty="0"/>
              <a:t>Introduction:</a:t>
            </a:r>
            <a:endParaRPr lang="en-US" dirty="0"/>
          </a:p>
          <a:p>
            <a:pPr>
              <a:buNone/>
            </a:pPr>
            <a:r>
              <a:rPr lang="en-US" dirty="0"/>
              <a:t> </a:t>
            </a:r>
          </a:p>
          <a:p>
            <a:r>
              <a:rPr lang="en-US" dirty="0"/>
              <a:t>Rodents, non-human primates, dogs, cats, and farm animals have long been the preferred animal models in biomedical research. </a:t>
            </a:r>
            <a:endParaRPr lang="en-US" dirty="0" smtClean="0"/>
          </a:p>
          <a:p>
            <a:r>
              <a:rPr lang="en-US" dirty="0" smtClean="0"/>
              <a:t>Their </a:t>
            </a:r>
            <a:r>
              <a:rPr lang="en-US" dirty="0"/>
              <a:t>behavioral repertoire and physiological responses to stimuli are more similar to human systems than are </a:t>
            </a:r>
            <a:r>
              <a:rPr lang="en-US" dirty="0" smtClean="0"/>
              <a:t>those of lower </a:t>
            </a:r>
            <a:r>
              <a:rPr lang="en-US" dirty="0"/>
              <a:t>organisms. </a:t>
            </a:r>
          </a:p>
          <a:p>
            <a:pPr>
              <a:buNone/>
            </a:pPr>
            <a:r>
              <a:rPr lang="en-US" dirty="0"/>
              <a:t>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229600" cy="5417273"/>
          </a:xfrm>
        </p:spPr>
        <p:txBody>
          <a:bodyPr>
            <a:normAutofit fontScale="70000" lnSpcReduction="20000"/>
          </a:bodyPr>
          <a:lstStyle/>
          <a:p>
            <a:pPr>
              <a:buNone/>
            </a:pPr>
            <a:r>
              <a:rPr lang="en-US" b="1" dirty="0"/>
              <a:t>Introduction:</a:t>
            </a:r>
            <a:r>
              <a:rPr lang="en-US" dirty="0"/>
              <a:t> </a:t>
            </a:r>
          </a:p>
          <a:p>
            <a:pPr>
              <a:buNone/>
            </a:pPr>
            <a:r>
              <a:rPr lang="en-US" dirty="0"/>
              <a:t> </a:t>
            </a:r>
          </a:p>
          <a:p>
            <a:r>
              <a:rPr lang="en-US" dirty="0" smtClean="0"/>
              <a:t>As </a:t>
            </a:r>
            <a:r>
              <a:rPr lang="en-US" dirty="0"/>
              <a:t>reptiles, amphibians, and fish become better understood in the field and laboratory, their advantages as alternative animal models are being revealed. </a:t>
            </a:r>
            <a:endParaRPr lang="en-US" dirty="0" smtClean="0"/>
          </a:p>
          <a:p>
            <a:r>
              <a:rPr lang="en-US" dirty="0" smtClean="0"/>
              <a:t>Collectively</a:t>
            </a:r>
            <a:r>
              <a:rPr lang="en-US" dirty="0"/>
              <a:t>, this group can be referred to as ectothermic vertebrates. </a:t>
            </a:r>
            <a:endParaRPr lang="en-US" dirty="0" smtClean="0"/>
          </a:p>
          <a:p>
            <a:r>
              <a:rPr lang="en-US" dirty="0" smtClean="0"/>
              <a:t>In </a:t>
            </a:r>
            <a:r>
              <a:rPr lang="en-US" dirty="0"/>
              <a:t>contrast to mammals and birds that are endothermic (their body temperature is regulated and maintained internally), reptiles, amphibians, and fish are ectothermic with body temperature primarily regulated by ambient temperatures. </a:t>
            </a:r>
            <a:endParaRPr lang="en-US" dirty="0" smtClean="0"/>
          </a:p>
          <a:p>
            <a:r>
              <a:rPr lang="en-US" dirty="0" smtClean="0"/>
              <a:t>Since </a:t>
            </a:r>
            <a:r>
              <a:rPr lang="en-US" dirty="0"/>
              <a:t>metabolism is driven by body temperature, the rate of normal body functions in these species may be artificially increased or decreased. </a:t>
            </a:r>
            <a:endParaRPr lang="en-US" dirty="0" smtClean="0"/>
          </a:p>
          <a:p>
            <a:r>
              <a:rPr lang="en-US" dirty="0" smtClean="0"/>
              <a:t>Thus </a:t>
            </a:r>
            <a:r>
              <a:rPr lang="en-US" dirty="0"/>
              <a:t>endocrine, immunological, inflammation, cell physiology, and many other pathways can be easily manipulated. </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229600" cy="5437116"/>
          </a:xfrm>
        </p:spPr>
        <p:txBody>
          <a:bodyPr>
            <a:normAutofit fontScale="77500" lnSpcReduction="20000"/>
          </a:bodyPr>
          <a:lstStyle/>
          <a:p>
            <a:pPr>
              <a:buNone/>
            </a:pPr>
            <a:r>
              <a:rPr lang="en-US" b="1" dirty="0"/>
              <a:t>Introduction:</a:t>
            </a:r>
            <a:r>
              <a:rPr lang="en-US" dirty="0"/>
              <a:t> </a:t>
            </a:r>
          </a:p>
          <a:p>
            <a:pPr>
              <a:buNone/>
            </a:pPr>
            <a:r>
              <a:rPr lang="en-US" dirty="0"/>
              <a:t> </a:t>
            </a:r>
          </a:p>
          <a:p>
            <a:r>
              <a:rPr lang="en-US" dirty="0"/>
              <a:t>While there are about 5,400 known species of mammals, there are over 6,000 species of amphibians, 8,000 species of reptiles, and more than 20,000 species of fish. </a:t>
            </a:r>
            <a:endParaRPr lang="en-US" dirty="0" smtClean="0"/>
          </a:p>
          <a:p>
            <a:r>
              <a:rPr lang="en-US" dirty="0" smtClean="0"/>
              <a:t>Such </a:t>
            </a:r>
            <a:r>
              <a:rPr lang="en-US" dirty="0"/>
              <a:t>diversity allows for a wide range of research on specific organs, tissues, and systems that are similar in function, but often less complex than in mammals. </a:t>
            </a:r>
            <a:endParaRPr lang="en-US" dirty="0" smtClean="0"/>
          </a:p>
          <a:p>
            <a:r>
              <a:rPr lang="en-US" dirty="0" smtClean="0"/>
              <a:t>A </a:t>
            </a:r>
            <a:r>
              <a:rPr lang="en-US" dirty="0"/>
              <a:t>great number of investigators are also interested in the specific adaptations of these organisms, both anatomical and physiological, to their own unique environments. </a:t>
            </a:r>
            <a:endParaRPr lang="en-US" dirty="0" smtClean="0"/>
          </a:p>
          <a:p>
            <a:r>
              <a:rPr lang="en-US" dirty="0" smtClean="0"/>
              <a:t>Some </a:t>
            </a:r>
            <a:r>
              <a:rPr lang="en-US" dirty="0"/>
              <a:t>people simply find that working with ectothermic vertebrates is less objectionable than</a:t>
            </a:r>
            <a:r>
              <a:rPr lang="en-US" dirty="0" smtClean="0"/>
              <a:t> working </a:t>
            </a:r>
            <a:r>
              <a:rPr lang="en-US" dirty="0"/>
              <a:t>with mammals. </a:t>
            </a:r>
            <a:endParaRPr lang="en-US" dirty="0" smtClean="0"/>
          </a:p>
          <a:p>
            <a:r>
              <a:rPr lang="en-US" dirty="0" smtClean="0"/>
              <a:t>Regardless </a:t>
            </a:r>
            <a:r>
              <a:rPr lang="en-US" dirty="0"/>
              <a:t>of the motivation, thousands of investigators commonly use ectothermic vertebrates in research. </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229600" cy="5427195"/>
          </a:xfrm>
        </p:spPr>
        <p:txBody>
          <a:bodyPr>
            <a:normAutofit fontScale="70000" lnSpcReduction="20000"/>
          </a:bodyPr>
          <a:lstStyle/>
          <a:p>
            <a:pPr>
              <a:buNone/>
            </a:pPr>
            <a:r>
              <a:rPr lang="en-US" b="1" dirty="0"/>
              <a:t>Introduction:</a:t>
            </a:r>
            <a:r>
              <a:rPr lang="en-US" dirty="0"/>
              <a:t> </a:t>
            </a:r>
          </a:p>
          <a:p>
            <a:endParaRPr lang="en-US" dirty="0"/>
          </a:p>
          <a:p>
            <a:pPr marL="0" indent="0">
              <a:buNone/>
            </a:pPr>
            <a:r>
              <a:rPr lang="en-US" dirty="0"/>
              <a:t>For </a:t>
            </a:r>
            <a:r>
              <a:rPr lang="en-US" dirty="0" smtClean="0"/>
              <a:t>example:</a:t>
            </a:r>
          </a:p>
          <a:p>
            <a:pPr marL="0" indent="0">
              <a:buNone/>
            </a:pPr>
            <a:endParaRPr lang="en-US" dirty="0" smtClean="0"/>
          </a:p>
          <a:p>
            <a:r>
              <a:rPr lang="en-US" dirty="0"/>
              <a:t>D</a:t>
            </a:r>
            <a:r>
              <a:rPr lang="en-US" dirty="0" smtClean="0"/>
              <a:t>ue </a:t>
            </a:r>
            <a:r>
              <a:rPr lang="en-US" dirty="0"/>
              <a:t>to differential rates of ova maturation and numbers of gametes produced, elasmobranchs (sharks, skates, rays) are used to study fetal nutrition and toxicology as well as gametogenesis. </a:t>
            </a:r>
            <a:endParaRPr lang="en-US" dirty="0" smtClean="0"/>
          </a:p>
          <a:p>
            <a:r>
              <a:rPr lang="en-US" dirty="0" smtClean="0"/>
              <a:t>The </a:t>
            </a:r>
            <a:r>
              <a:rPr lang="en-US" dirty="0"/>
              <a:t>monkfish is an important insulin resource for researchers since it contains 20 to 40 times more insulin-producing tissue than the laboratory rat. </a:t>
            </a:r>
            <a:endParaRPr lang="en-US" dirty="0" smtClean="0"/>
          </a:p>
          <a:p>
            <a:r>
              <a:rPr lang="en-US" dirty="0" smtClean="0"/>
              <a:t>The </a:t>
            </a:r>
            <a:r>
              <a:rPr lang="en-US" dirty="0" err="1"/>
              <a:t>zebrafish</a:t>
            </a:r>
            <a:r>
              <a:rPr lang="en-US" dirty="0"/>
              <a:t> is another very common research model in fishes and is utilized in hundreds of laboratories in the United States for studies of vertebrate development and gene function and has allowed advances in the fields of developmental biology, oncology, toxicology, reproductive studies, teratology, genetics, neurobiology, environmental sciences, stem cell and regenerative medicine, and evolutionary theory.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a:solidFill>
                  <a:srgbClr val="000090"/>
                </a:solidFill>
              </a:rPr>
              <a:t>Care and Use of Fish, Amphibians and Reptiles at Eastern Washington University </a:t>
            </a:r>
            <a:endParaRPr lang="en-US" sz="2400">
              <a:solidFill>
                <a:srgbClr val="000090"/>
              </a:solidFill>
            </a:endParaRPr>
          </a:p>
        </p:txBody>
      </p:sp>
      <p:sp>
        <p:nvSpPr>
          <p:cNvPr id="3" name="Content Placeholder 2"/>
          <p:cNvSpPr>
            <a:spLocks noGrp="1"/>
          </p:cNvSpPr>
          <p:nvPr>
            <p:ph idx="1"/>
          </p:nvPr>
        </p:nvSpPr>
        <p:spPr>
          <a:xfrm>
            <a:off x="338667" y="1041400"/>
            <a:ext cx="8229600" cy="5456958"/>
          </a:xfrm>
        </p:spPr>
        <p:txBody>
          <a:bodyPr>
            <a:normAutofit fontScale="40000" lnSpcReduction="20000"/>
          </a:bodyPr>
          <a:lstStyle/>
          <a:p>
            <a:pPr>
              <a:buNone/>
            </a:pPr>
            <a:r>
              <a:rPr lang="en-US" sz="5500" b="1" dirty="0"/>
              <a:t>Introduction:</a:t>
            </a:r>
            <a:r>
              <a:rPr lang="en-US" sz="5500" dirty="0"/>
              <a:t> </a:t>
            </a:r>
          </a:p>
          <a:p>
            <a:pPr>
              <a:buNone/>
            </a:pPr>
            <a:r>
              <a:rPr lang="en-US" dirty="0"/>
              <a:t> </a:t>
            </a:r>
          </a:p>
          <a:p>
            <a:r>
              <a:rPr lang="en-US" sz="4800" dirty="0"/>
              <a:t>Reptiles and amphibians contribute to studies in genetics, embryology, developmental biology, ethology, endocrinology, and immunology. </a:t>
            </a:r>
            <a:endParaRPr lang="en-US" sz="4800" dirty="0" smtClean="0"/>
          </a:p>
          <a:p>
            <a:r>
              <a:rPr lang="en-US" sz="4800" dirty="0" smtClean="0"/>
              <a:t>Salamanders </a:t>
            </a:r>
            <a:r>
              <a:rPr lang="en-US" sz="4800" dirty="0"/>
              <a:t>and newts are models for limb regeneration. </a:t>
            </a:r>
            <a:endParaRPr lang="en-US" sz="4800" dirty="0" smtClean="0"/>
          </a:p>
          <a:p>
            <a:r>
              <a:rPr lang="en-US" sz="4800" dirty="0" smtClean="0"/>
              <a:t>Fetal </a:t>
            </a:r>
            <a:r>
              <a:rPr lang="en-US" sz="4800" dirty="0"/>
              <a:t>heart cells of the axolotl (Mexican salamander) will divide and beat </a:t>
            </a:r>
            <a:r>
              <a:rPr lang="en-US" sz="4800" i="1" dirty="0"/>
              <a:t>in vitro. </a:t>
            </a:r>
            <a:endParaRPr lang="en-US" sz="4800" i="1" dirty="0" smtClean="0"/>
          </a:p>
          <a:p>
            <a:r>
              <a:rPr lang="en-US" sz="4800" dirty="0" smtClean="0"/>
              <a:t>Frogs </a:t>
            </a:r>
            <a:r>
              <a:rPr lang="en-US" sz="4800" dirty="0"/>
              <a:t>have played a major role in the development of communication </a:t>
            </a:r>
            <a:r>
              <a:rPr lang="en-US" sz="4800" dirty="0" smtClean="0"/>
              <a:t>theory.</a:t>
            </a:r>
          </a:p>
          <a:p>
            <a:r>
              <a:rPr lang="en-US" sz="4800" dirty="0" smtClean="0"/>
              <a:t>The African </a:t>
            </a:r>
            <a:r>
              <a:rPr lang="en-US" sz="4800" dirty="0"/>
              <a:t>clawed frog (</a:t>
            </a:r>
            <a:r>
              <a:rPr lang="en-US" sz="4800" i="1" dirty="0" err="1"/>
              <a:t>Xenopus</a:t>
            </a:r>
            <a:r>
              <a:rPr lang="en-US" sz="4800" i="1" dirty="0"/>
              <a:t> sp.</a:t>
            </a:r>
            <a:r>
              <a:rPr lang="en-US" sz="4800" dirty="0"/>
              <a:t>) is one of the most common amphibian model systems for gene and protein </a:t>
            </a:r>
            <a:r>
              <a:rPr lang="en-US" sz="4800" dirty="0" smtClean="0"/>
              <a:t>expression, </a:t>
            </a:r>
            <a:r>
              <a:rPr lang="en-US" sz="4800" dirty="0"/>
              <a:t>with large oocytes that are easy </a:t>
            </a:r>
            <a:r>
              <a:rPr lang="en-US" sz="4800" dirty="0" smtClean="0"/>
              <a:t>to </a:t>
            </a:r>
            <a:r>
              <a:rPr lang="en-US" sz="4800" dirty="0"/>
              <a:t>culture and use in experiments. </a:t>
            </a:r>
            <a:endParaRPr lang="en-US" sz="4800" dirty="0" smtClean="0"/>
          </a:p>
          <a:p>
            <a:r>
              <a:rPr lang="en-US" sz="4800" dirty="0" smtClean="0"/>
              <a:t>The </a:t>
            </a:r>
            <a:r>
              <a:rPr lang="en-US" sz="4800" dirty="0"/>
              <a:t>common anole lizard is used in behavioral studies and can be induced to produce the symptoms of Parkinson's disease or to model the effects of malaria. </a:t>
            </a:r>
            <a:endParaRPr lang="en-US" sz="4800" dirty="0" smtClean="0"/>
          </a:p>
          <a:p>
            <a:r>
              <a:rPr lang="en-US" sz="4800" dirty="0" smtClean="0"/>
              <a:t>Typical </a:t>
            </a:r>
            <a:r>
              <a:rPr lang="en-US" sz="4800" dirty="0"/>
              <a:t>reptile and amphibian studies include aggression, stress physiology, reproductive cycles and dysfunction, and the effects of neurotoxins. </a:t>
            </a:r>
            <a:endParaRPr lang="en-US" sz="4800" dirty="0" smtClean="0"/>
          </a:p>
          <a:p>
            <a:r>
              <a:rPr lang="en-US" sz="4800" dirty="0" smtClean="0"/>
              <a:t>Perhaps </a:t>
            </a:r>
            <a:r>
              <a:rPr lang="en-US" sz="4800" dirty="0"/>
              <a:t>the most exciting aspect of working with ectothermic vertebrates is how much of their function is still unknown, allowing for more novel and groundbreaking experiments. </a:t>
            </a:r>
          </a:p>
          <a:p>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477924"/>
            <a:ext cx="8229600" cy="4525963"/>
          </a:xfrm>
        </p:spPr>
        <p:txBody>
          <a:bodyPr>
            <a:normAutofit/>
          </a:bodyPr>
          <a:lstStyle/>
          <a:p>
            <a:pPr>
              <a:buNone/>
            </a:pPr>
            <a:r>
              <a:rPr lang="en-US" b="1" dirty="0"/>
              <a:t>Laboratory Use: </a:t>
            </a:r>
            <a:endParaRPr lang="en-US" dirty="0"/>
          </a:p>
          <a:p>
            <a:endParaRPr lang="en-US" dirty="0"/>
          </a:p>
          <a:p>
            <a:r>
              <a:rPr lang="en-US" dirty="0"/>
              <a:t>A major concern to those who might use these species is the necessity of providing a suitable laboratory environment. </a:t>
            </a:r>
            <a:endParaRPr lang="en-US" dirty="0" smtClean="0"/>
          </a:p>
          <a:p>
            <a:r>
              <a:rPr lang="en-US" dirty="0" smtClean="0"/>
              <a:t>Unlike </a:t>
            </a:r>
            <a:r>
              <a:rPr lang="en-US" dirty="0"/>
              <a:t>mammals and birds, reptiles, amphibians, fish, and cephalopods require very specific microenvironments.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303052" cy="5377589"/>
          </a:xfrm>
        </p:spPr>
        <p:txBody>
          <a:bodyPr>
            <a:normAutofit fontScale="77500" lnSpcReduction="20000"/>
          </a:bodyPr>
          <a:lstStyle/>
          <a:p>
            <a:pPr>
              <a:buNone/>
            </a:pPr>
            <a:r>
              <a:rPr lang="en-US" b="1" dirty="0"/>
              <a:t>Laboratory Use: </a:t>
            </a:r>
            <a:endParaRPr lang="en-US" dirty="0"/>
          </a:p>
          <a:p>
            <a:endParaRPr lang="en-US" dirty="0"/>
          </a:p>
          <a:p>
            <a:r>
              <a:rPr lang="en-US" dirty="0"/>
              <a:t>For reptiles and amphibians, basking sites, water source and water temperature, relative humidity, photoperiod and type of lighting, ambient temperature, group density, cover, method of food preparation and presentation are all factors that influence whether or not the animals will function normally in the laboratory. </a:t>
            </a:r>
            <a:endParaRPr lang="en-US" dirty="0" smtClean="0"/>
          </a:p>
          <a:p>
            <a:r>
              <a:rPr lang="en-US" dirty="0" smtClean="0"/>
              <a:t>Fish </a:t>
            </a:r>
            <a:r>
              <a:rPr lang="en-US" dirty="0"/>
              <a:t>and cephalopods live in a totally aqueous environment. Type of water (fresh, salt, brackish), pH, salinity, school density, cover, dissolved oxygen, lighting, and filtration are necessary considerations that require monitoring. </a:t>
            </a:r>
            <a:endParaRPr lang="en-US" dirty="0" smtClean="0"/>
          </a:p>
          <a:p>
            <a:r>
              <a:rPr lang="en-US" dirty="0" smtClean="0"/>
              <a:t>The animals’ </a:t>
            </a:r>
            <a:r>
              <a:rPr lang="en-US" dirty="0"/>
              <a:t>needs are often species-specific and failure to meet them results in stress-induced diseases, low growth rate, poor feed efficiency, cannibalism, and failure to reproduce.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477924"/>
            <a:ext cx="8229600" cy="4525963"/>
          </a:xfrm>
        </p:spPr>
        <p:txBody>
          <a:bodyPr>
            <a:normAutofit/>
          </a:bodyPr>
          <a:lstStyle/>
          <a:p>
            <a:pPr>
              <a:buNone/>
            </a:pPr>
            <a:r>
              <a:rPr lang="en-US" b="1" dirty="0"/>
              <a:t>Laboratory Use:</a:t>
            </a:r>
          </a:p>
          <a:p>
            <a:pPr>
              <a:buNone/>
            </a:pPr>
            <a:endParaRPr lang="en-US" dirty="0" smtClean="0"/>
          </a:p>
          <a:p>
            <a:r>
              <a:rPr lang="en-US" dirty="0" smtClean="0"/>
              <a:t>This means </a:t>
            </a:r>
            <a:r>
              <a:rPr lang="en-US" dirty="0"/>
              <a:t>that you will probably</a:t>
            </a:r>
            <a:r>
              <a:rPr lang="en-US" dirty="0" smtClean="0"/>
              <a:t> need to </a:t>
            </a:r>
            <a:r>
              <a:rPr lang="en-US" u="sng" dirty="0"/>
              <a:t>research the specific needs of your species</a:t>
            </a:r>
            <a:r>
              <a:rPr lang="en-US" dirty="0"/>
              <a:t> of interest. </a:t>
            </a:r>
            <a:endParaRPr lang="en-US" dirty="0" smtClean="0"/>
          </a:p>
          <a:p>
            <a:r>
              <a:rPr lang="en-US" dirty="0" smtClean="0"/>
              <a:t>The </a:t>
            </a:r>
            <a:r>
              <a:rPr lang="en-US" dirty="0"/>
              <a:t>following sections give you some general information on things to be aware of and a list of our available resources. </a:t>
            </a:r>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309267"/>
            <a:ext cx="8229600" cy="5407352"/>
          </a:xfrm>
        </p:spPr>
        <p:txBody>
          <a:bodyPr>
            <a:normAutofit fontScale="85000" lnSpcReduction="10000"/>
          </a:bodyPr>
          <a:lstStyle/>
          <a:p>
            <a:pPr>
              <a:buNone/>
            </a:pPr>
            <a:r>
              <a:rPr lang="en-US" b="1" dirty="0"/>
              <a:t>Major Considerations for </a:t>
            </a:r>
            <a:r>
              <a:rPr lang="en-US" b="1" dirty="0" smtClean="0"/>
              <a:t>Fish: </a:t>
            </a:r>
            <a:endParaRPr lang="en-US" dirty="0"/>
          </a:p>
          <a:p>
            <a:endParaRPr lang="en-US" dirty="0"/>
          </a:p>
          <a:p>
            <a:r>
              <a:rPr lang="en-US" u="sng" dirty="0"/>
              <a:t>Water</a:t>
            </a:r>
            <a:r>
              <a:rPr lang="en-US" dirty="0"/>
              <a:t>: </a:t>
            </a:r>
            <a:r>
              <a:rPr lang="en-US" dirty="0" smtClean="0"/>
              <a:t> Fresh </a:t>
            </a:r>
            <a:r>
              <a:rPr lang="en-US" dirty="0"/>
              <a:t>and clean water is obviously necessary. Our well water is chlorinated so </a:t>
            </a:r>
            <a:r>
              <a:rPr lang="en-US" dirty="0" smtClean="0"/>
              <a:t>tap water </a:t>
            </a:r>
            <a:r>
              <a:rPr lang="en-US" dirty="0"/>
              <a:t>must be allowed to </a:t>
            </a:r>
            <a:r>
              <a:rPr lang="en-US" dirty="0" err="1"/>
              <a:t>dechlorinate</a:t>
            </a:r>
            <a:r>
              <a:rPr lang="en-US" dirty="0"/>
              <a:t> overnight (bubbling can speed this process</a:t>
            </a:r>
            <a:r>
              <a:rPr lang="en-US" dirty="0" smtClean="0"/>
              <a:t>). Alternatively, artificial </a:t>
            </a:r>
            <a:r>
              <a:rPr lang="en-US" dirty="0"/>
              <a:t>water conditioners (available at local fish supply stores) </a:t>
            </a:r>
            <a:r>
              <a:rPr lang="en-US" dirty="0" smtClean="0"/>
              <a:t>can be used if </a:t>
            </a:r>
            <a:r>
              <a:rPr lang="en-US" dirty="0"/>
              <a:t>immediate use is necessary. </a:t>
            </a:r>
            <a:endParaRPr lang="en-US" dirty="0" smtClean="0"/>
          </a:p>
          <a:p>
            <a:r>
              <a:rPr lang="en-US" dirty="0" smtClean="0"/>
              <a:t>If </a:t>
            </a:r>
            <a:r>
              <a:rPr lang="en-US" dirty="0"/>
              <a:t>using tanks, you should be prepared to change out part of the water on a regular basis or use filtration methods. </a:t>
            </a:r>
            <a:endParaRPr lang="en-US" dirty="0" smtClean="0"/>
          </a:p>
          <a:p>
            <a:r>
              <a:rPr lang="en-US" dirty="0" smtClean="0"/>
              <a:t>Avoid plants, gravels, </a:t>
            </a:r>
            <a:r>
              <a:rPr lang="en-US" dirty="0"/>
              <a:t>and accessories that could provide </a:t>
            </a:r>
            <a:r>
              <a:rPr lang="en-US" dirty="0" smtClean="0"/>
              <a:t>places for </a:t>
            </a:r>
            <a:r>
              <a:rPr lang="en-US" dirty="0"/>
              <a:t>bacteria to grow.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398556"/>
            <a:ext cx="8229600" cy="4525963"/>
          </a:xfrm>
        </p:spPr>
        <p:txBody>
          <a:bodyPr>
            <a:normAutofit/>
          </a:bodyPr>
          <a:lstStyle/>
          <a:p>
            <a:pPr>
              <a:buNone/>
            </a:pPr>
            <a:r>
              <a:rPr lang="en-US" b="1" dirty="0"/>
              <a:t>Major Considerations for </a:t>
            </a:r>
            <a:r>
              <a:rPr lang="en-US" b="1" dirty="0" smtClean="0"/>
              <a:t>Fish: </a:t>
            </a:r>
            <a:endParaRPr lang="en-US" b="1" dirty="0"/>
          </a:p>
          <a:p>
            <a:pPr>
              <a:buNone/>
            </a:pPr>
            <a:endParaRPr lang="en-US" dirty="0"/>
          </a:p>
          <a:p>
            <a:r>
              <a:rPr lang="en-US" u="sng" dirty="0"/>
              <a:t>Oxygen</a:t>
            </a:r>
            <a:r>
              <a:rPr lang="en-US" dirty="0" smtClean="0"/>
              <a:t>:  </a:t>
            </a:r>
            <a:r>
              <a:rPr lang="en-US" dirty="0"/>
              <a:t>Water must be bubbled continuously to supply oxygen to the animals. </a:t>
            </a:r>
            <a:endParaRPr lang="en-US" dirty="0" smtClean="0"/>
          </a:p>
          <a:p>
            <a:r>
              <a:rPr lang="en-US" dirty="0" smtClean="0"/>
              <a:t>Bubblers </a:t>
            </a:r>
            <a:r>
              <a:rPr lang="en-US" dirty="0"/>
              <a:t>are available for all fish holding facilities.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487845"/>
            <a:ext cx="8229600" cy="4525963"/>
          </a:xfrm>
        </p:spPr>
        <p:txBody>
          <a:bodyPr>
            <a:normAutofit lnSpcReduction="10000"/>
          </a:bodyPr>
          <a:lstStyle/>
          <a:p>
            <a:pPr>
              <a:buNone/>
            </a:pPr>
            <a:r>
              <a:rPr lang="en-US" b="1" dirty="0"/>
              <a:t>Major Considerations for </a:t>
            </a:r>
            <a:r>
              <a:rPr lang="en-US" b="1" dirty="0" smtClean="0"/>
              <a:t>Fish: </a:t>
            </a:r>
            <a:endParaRPr lang="en-US" b="1" dirty="0"/>
          </a:p>
          <a:p>
            <a:pPr>
              <a:buNone/>
            </a:pPr>
            <a:endParaRPr lang="en-US" dirty="0"/>
          </a:p>
          <a:p>
            <a:r>
              <a:rPr lang="en-US" u="sng" dirty="0"/>
              <a:t>Density</a:t>
            </a:r>
            <a:r>
              <a:rPr lang="en-US" dirty="0" smtClean="0"/>
              <a:t>:  </a:t>
            </a:r>
            <a:r>
              <a:rPr lang="en-US" dirty="0"/>
              <a:t>Obviously common sense can tell you when there are too many fish in a tank, but common aquarium guidelines assume less than one inch of fish per gallon of water. </a:t>
            </a:r>
            <a:endParaRPr lang="en-US" dirty="0" smtClean="0"/>
          </a:p>
          <a:p>
            <a:r>
              <a:rPr lang="en-US" dirty="0" smtClean="0"/>
              <a:t>Attempt </a:t>
            </a:r>
            <a:r>
              <a:rPr lang="en-US" dirty="0"/>
              <a:t>to keep your densities well below this and sacrifice sample size if necessary to ensure adequate </a:t>
            </a:r>
            <a:r>
              <a:rPr lang="en-US" dirty="0" smtClean="0"/>
              <a:t>density.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210057"/>
            <a:ext cx="8229600" cy="5447037"/>
          </a:xfrm>
        </p:spPr>
        <p:txBody>
          <a:bodyPr>
            <a:normAutofit fontScale="70000" lnSpcReduction="20000"/>
          </a:bodyPr>
          <a:lstStyle/>
          <a:p>
            <a:pPr>
              <a:buNone/>
            </a:pPr>
            <a:r>
              <a:rPr lang="en-US" b="1" dirty="0"/>
              <a:t>Major Considerations for </a:t>
            </a:r>
            <a:r>
              <a:rPr lang="en-US" b="1" dirty="0" smtClean="0"/>
              <a:t>Fish: </a:t>
            </a:r>
            <a:endParaRPr lang="en-US" dirty="0"/>
          </a:p>
          <a:p>
            <a:endParaRPr lang="en-US" dirty="0"/>
          </a:p>
          <a:p>
            <a:r>
              <a:rPr lang="en-US" u="sng" dirty="0"/>
              <a:t>Temperature</a:t>
            </a:r>
            <a:r>
              <a:rPr lang="en-US" dirty="0"/>
              <a:t>: </a:t>
            </a:r>
            <a:r>
              <a:rPr lang="en-US" dirty="0" smtClean="0"/>
              <a:t> This </a:t>
            </a:r>
            <a:r>
              <a:rPr lang="en-US" dirty="0"/>
              <a:t>is a critical factor to be considered as it affects all </a:t>
            </a:r>
            <a:r>
              <a:rPr lang="en-US" dirty="0" smtClean="0"/>
              <a:t>functions </a:t>
            </a:r>
            <a:r>
              <a:rPr lang="en-US" dirty="0"/>
              <a:t>in ectothermic vertebrates. </a:t>
            </a:r>
            <a:endParaRPr lang="en-US" dirty="0" smtClean="0"/>
          </a:p>
          <a:p>
            <a:r>
              <a:rPr lang="en-US" dirty="0" smtClean="0"/>
              <a:t>Warmer </a:t>
            </a:r>
            <a:r>
              <a:rPr lang="en-US" dirty="0"/>
              <a:t>temperatures are not tolerable to many fish and colder temperatures are not tolerable for others. </a:t>
            </a:r>
            <a:endParaRPr lang="en-US" dirty="0" smtClean="0"/>
          </a:p>
          <a:p>
            <a:r>
              <a:rPr lang="en-US" dirty="0" smtClean="0"/>
              <a:t>Research </a:t>
            </a:r>
            <a:r>
              <a:rPr lang="en-US" dirty="0"/>
              <a:t>your animals for the appropriate </a:t>
            </a:r>
            <a:r>
              <a:rPr lang="en-US" dirty="0" smtClean="0"/>
              <a:t>temperature. </a:t>
            </a:r>
          </a:p>
          <a:p>
            <a:r>
              <a:rPr lang="en-US" dirty="0" smtClean="0"/>
              <a:t>Obviously</a:t>
            </a:r>
            <a:r>
              <a:rPr lang="en-US" dirty="0"/>
              <a:t>, room temperature (about 18˚C) is the easiest to maintain, but heating coils are available and easily obtained and cooling equipment (more difficult) can be arranged if necessary</a:t>
            </a:r>
            <a:r>
              <a:rPr lang="en-US" dirty="0" smtClean="0"/>
              <a:t>.</a:t>
            </a:r>
          </a:p>
          <a:p>
            <a:r>
              <a:rPr lang="en-US" dirty="0" smtClean="0"/>
              <a:t>Fish </a:t>
            </a:r>
            <a:r>
              <a:rPr lang="en-US" dirty="0"/>
              <a:t>must not be forced to face large fluctuations in water temperature and must be allowed to acclimate to a new temperature before they can be considered as stabilized and experimentation can begin. </a:t>
            </a:r>
            <a:endParaRPr lang="en-US" dirty="0" smtClean="0"/>
          </a:p>
          <a:p>
            <a:r>
              <a:rPr lang="en-US" dirty="0" smtClean="0"/>
              <a:t>Generally </a:t>
            </a:r>
            <a:r>
              <a:rPr lang="en-US" dirty="0"/>
              <a:t>a change greater than 1˚C per day is considered excessive.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398556"/>
            <a:ext cx="8229600" cy="4525963"/>
          </a:xfrm>
        </p:spPr>
        <p:txBody>
          <a:bodyPr>
            <a:normAutofit/>
          </a:bodyPr>
          <a:lstStyle/>
          <a:p>
            <a:pPr>
              <a:buNone/>
            </a:pPr>
            <a:r>
              <a:rPr lang="en-US" b="1" dirty="0"/>
              <a:t>Major Considerations for </a:t>
            </a:r>
            <a:r>
              <a:rPr lang="en-US" b="1" dirty="0" smtClean="0"/>
              <a:t>Fish: </a:t>
            </a:r>
            <a:endParaRPr lang="en-US" dirty="0"/>
          </a:p>
          <a:p>
            <a:endParaRPr lang="en-US" dirty="0"/>
          </a:p>
          <a:p>
            <a:r>
              <a:rPr lang="en-US" u="sng" dirty="0"/>
              <a:t>Photoperiod</a:t>
            </a:r>
            <a:r>
              <a:rPr lang="en-US" dirty="0" smtClean="0"/>
              <a:t>:  </a:t>
            </a:r>
            <a:r>
              <a:rPr lang="en-US" dirty="0"/>
              <a:t>Keeping any animal on a stable photoperiod is critical to any experimentation and fish are no exception. </a:t>
            </a:r>
            <a:endParaRPr lang="en-US" dirty="0" smtClean="0"/>
          </a:p>
          <a:p>
            <a:r>
              <a:rPr lang="en-US" dirty="0" smtClean="0"/>
              <a:t>There </a:t>
            </a:r>
            <a:r>
              <a:rPr lang="en-US" dirty="0"/>
              <a:t>are </a:t>
            </a:r>
            <a:r>
              <a:rPr lang="en-US" dirty="0" smtClean="0"/>
              <a:t>several rooms </a:t>
            </a:r>
            <a:r>
              <a:rPr lang="en-US" dirty="0"/>
              <a:t>in the </a:t>
            </a:r>
            <a:r>
              <a:rPr lang="en-US" dirty="0" smtClean="0"/>
              <a:t>Science </a:t>
            </a:r>
            <a:r>
              <a:rPr lang="en-US" dirty="0"/>
              <a:t>B</a:t>
            </a:r>
            <a:r>
              <a:rPr lang="en-US" dirty="0" smtClean="0"/>
              <a:t>uilding </a:t>
            </a:r>
            <a:r>
              <a:rPr lang="en-US" dirty="0"/>
              <a:t>that have a maintained (or adjustable) photoperiod. </a:t>
            </a:r>
          </a:p>
          <a:p>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6" y="1219982"/>
            <a:ext cx="8332817" cy="5288298"/>
          </a:xfrm>
        </p:spPr>
        <p:txBody>
          <a:bodyPr>
            <a:normAutofit fontScale="92500" lnSpcReduction="10000"/>
          </a:bodyPr>
          <a:lstStyle/>
          <a:p>
            <a:pPr>
              <a:buNone/>
            </a:pPr>
            <a:r>
              <a:rPr lang="en-US" b="1" dirty="0"/>
              <a:t>Aquatic Housing Facilities: </a:t>
            </a:r>
            <a:endParaRPr lang="en-US" dirty="0"/>
          </a:p>
          <a:p>
            <a:endParaRPr lang="en-US" dirty="0"/>
          </a:p>
          <a:p>
            <a:r>
              <a:rPr lang="en-US" dirty="0"/>
              <a:t>The availability of these facilities </a:t>
            </a:r>
            <a:r>
              <a:rPr lang="en-US" u="sng" dirty="0"/>
              <a:t>must be established in advance</a:t>
            </a:r>
            <a:r>
              <a:rPr lang="en-US" dirty="0"/>
              <a:t> before plans are made to use them. </a:t>
            </a:r>
            <a:endParaRPr lang="en-US" dirty="0" smtClean="0"/>
          </a:p>
          <a:p>
            <a:r>
              <a:rPr lang="en-US" dirty="0" smtClean="0"/>
              <a:t>Each </a:t>
            </a:r>
            <a:r>
              <a:rPr lang="en-US" dirty="0"/>
              <a:t>type of tank system is unique and individuals using these facilities must be trained by their supervisor before they will be allowed to use the facilities. </a:t>
            </a:r>
            <a:endParaRPr lang="en-US" dirty="0" smtClean="0"/>
          </a:p>
          <a:p>
            <a:r>
              <a:rPr lang="en-US" dirty="0" smtClean="0"/>
              <a:t>The </a:t>
            </a:r>
            <a:r>
              <a:rPr lang="en-US" dirty="0"/>
              <a:t>first and only rule to remember is: Don’t touch anything you haven’t been trained to use.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319188"/>
            <a:ext cx="8303052" cy="5397431"/>
          </a:xfrm>
        </p:spPr>
        <p:txBody>
          <a:bodyPr>
            <a:normAutofit fontScale="92500" lnSpcReduction="20000"/>
          </a:bodyPr>
          <a:lstStyle/>
          <a:p>
            <a:pPr>
              <a:buNone/>
            </a:pPr>
            <a:r>
              <a:rPr lang="en-US" b="1" dirty="0"/>
              <a:t>Aquatic Housing Facilities: </a:t>
            </a:r>
            <a:endParaRPr lang="en-US" dirty="0"/>
          </a:p>
          <a:p>
            <a:endParaRPr lang="en-US" dirty="0"/>
          </a:p>
          <a:p>
            <a:r>
              <a:rPr lang="en-US" u="sng" dirty="0" smtClean="0"/>
              <a:t>Fish </a:t>
            </a:r>
            <a:r>
              <a:rPr lang="en-US" u="sng" dirty="0"/>
              <a:t>tanks</a:t>
            </a:r>
            <a:r>
              <a:rPr lang="en-US" dirty="0"/>
              <a:t>: We have acquired a large </a:t>
            </a:r>
            <a:r>
              <a:rPr lang="en-US" dirty="0" smtClean="0"/>
              <a:t>collection of </a:t>
            </a:r>
            <a:r>
              <a:rPr lang="en-US" dirty="0"/>
              <a:t>fish tanks for use in student projects, primarily 10-20 gallon tanks. </a:t>
            </a:r>
            <a:endParaRPr lang="en-US" dirty="0" smtClean="0"/>
          </a:p>
          <a:p>
            <a:r>
              <a:rPr lang="en-US" dirty="0" smtClean="0"/>
              <a:t>Multiple </a:t>
            </a:r>
            <a:r>
              <a:rPr lang="en-US" dirty="0"/>
              <a:t>tanks can be used and are appropriate for experimental designs where different groups are subject to different conditions. </a:t>
            </a:r>
            <a:endParaRPr lang="en-US" dirty="0" smtClean="0"/>
          </a:p>
          <a:p>
            <a:r>
              <a:rPr lang="en-US" dirty="0" smtClean="0"/>
              <a:t>These </a:t>
            </a:r>
            <a:r>
              <a:rPr lang="en-US" dirty="0"/>
              <a:t>tanks can be set up wherever</a:t>
            </a:r>
            <a:r>
              <a:rPr lang="en-US" dirty="0" smtClean="0"/>
              <a:t> appropriate </a:t>
            </a:r>
            <a:r>
              <a:rPr lang="en-US" dirty="0"/>
              <a:t>though you should consider the lighting conditions (see above). </a:t>
            </a:r>
            <a:endParaRPr lang="en-US" dirty="0" smtClean="0"/>
          </a:p>
          <a:p>
            <a:r>
              <a:rPr lang="en-US" dirty="0" smtClean="0"/>
              <a:t>Fish </a:t>
            </a:r>
            <a:r>
              <a:rPr lang="en-US" dirty="0"/>
              <a:t>tanks are also appropriate for housing reptiles or amphibians.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259662"/>
            <a:ext cx="8303052" cy="5417273"/>
          </a:xfrm>
        </p:spPr>
        <p:txBody>
          <a:bodyPr>
            <a:normAutofit fontScale="92500" lnSpcReduction="10000"/>
          </a:bodyPr>
          <a:lstStyle/>
          <a:p>
            <a:pPr>
              <a:buNone/>
            </a:pPr>
            <a:r>
              <a:rPr lang="en-US" b="1" dirty="0"/>
              <a:t>Aquatic Housing Facilities: </a:t>
            </a:r>
            <a:endParaRPr lang="en-US" dirty="0"/>
          </a:p>
          <a:p>
            <a:pPr>
              <a:buNone/>
            </a:pPr>
            <a:r>
              <a:rPr lang="en-US" dirty="0"/>
              <a:t> </a:t>
            </a:r>
          </a:p>
          <a:p>
            <a:r>
              <a:rPr lang="en-US" dirty="0" smtClean="0"/>
              <a:t>The </a:t>
            </a:r>
            <a:r>
              <a:rPr lang="en-US" dirty="0"/>
              <a:t>large fish holding facility consists of eight 300-gallon circular flow-through holding tanks (150 cm diameter and 76 cm deep) that are on two separate circuits with temperature control and biological filtration ongoing. </a:t>
            </a:r>
            <a:endParaRPr lang="en-US" dirty="0" smtClean="0"/>
          </a:p>
          <a:p>
            <a:r>
              <a:rPr lang="en-US" dirty="0" smtClean="0"/>
              <a:t>Aeration </a:t>
            </a:r>
            <a:r>
              <a:rPr lang="en-US" dirty="0"/>
              <a:t>bubblers are available in each of the tanks. </a:t>
            </a:r>
            <a:endParaRPr lang="en-US" dirty="0" smtClean="0"/>
          </a:p>
          <a:p>
            <a:r>
              <a:rPr lang="en-US" dirty="0" smtClean="0"/>
              <a:t>The </a:t>
            </a:r>
            <a:r>
              <a:rPr lang="en-US" dirty="0"/>
              <a:t>temperature of each circuit (4 tanks) can be heated or cooled independently but all four tanks on each circuit are at the same temperature.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Reptiles </a:t>
            </a:r>
            <a:r>
              <a:rPr lang="en-US" sz="2400" b="1" dirty="0" smtClean="0">
                <a:solidFill>
                  <a:srgbClr val="000090"/>
                </a:solidFill>
              </a:rPr>
              <a:t/>
            </a:r>
            <a:br>
              <a:rPr lang="en-US" sz="2400" b="1" dirty="0" smtClean="0">
                <a:solidFill>
                  <a:srgbClr val="000090"/>
                </a:solidFill>
              </a:rPr>
            </a:br>
            <a:r>
              <a:rPr lang="en-US" sz="2400" b="1" dirty="0" smtClean="0">
                <a:solidFill>
                  <a:srgbClr val="000090"/>
                </a:solidFill>
              </a:rPr>
              <a:t>at </a:t>
            </a:r>
            <a:r>
              <a:rPr lang="en-US" sz="2400" b="1" dirty="0">
                <a:solidFill>
                  <a:srgbClr val="000090"/>
                </a:solidFill>
              </a:rPr>
              <a:t>Eastern Washington University </a:t>
            </a:r>
            <a:endParaRPr lang="en-US" sz="2400" dirty="0">
              <a:solidFill>
                <a:srgbClr val="000090"/>
              </a:solidFill>
            </a:endParaRPr>
          </a:p>
        </p:txBody>
      </p:sp>
      <p:sp>
        <p:nvSpPr>
          <p:cNvPr id="3" name="Content Placeholder 2"/>
          <p:cNvSpPr>
            <a:spLocks noGrp="1"/>
          </p:cNvSpPr>
          <p:nvPr>
            <p:ph idx="1"/>
          </p:nvPr>
        </p:nvSpPr>
        <p:spPr>
          <a:xfrm>
            <a:off x="338667" y="1329109"/>
            <a:ext cx="8229600" cy="5327983"/>
          </a:xfrm>
        </p:spPr>
        <p:txBody>
          <a:bodyPr>
            <a:normAutofit lnSpcReduction="10000"/>
          </a:bodyPr>
          <a:lstStyle/>
          <a:p>
            <a:pPr>
              <a:buNone/>
            </a:pPr>
            <a:r>
              <a:rPr lang="en-US" b="1" dirty="0"/>
              <a:t>Aquatic Housing Facilities: </a:t>
            </a:r>
            <a:endParaRPr lang="en-US" dirty="0"/>
          </a:p>
          <a:p>
            <a:pPr>
              <a:buNone/>
            </a:pPr>
            <a:r>
              <a:rPr lang="en-US" dirty="0"/>
              <a:t> </a:t>
            </a:r>
          </a:p>
          <a:p>
            <a:r>
              <a:rPr lang="en-US" dirty="0" smtClean="0"/>
              <a:t>Two </a:t>
            </a:r>
            <a:r>
              <a:rPr lang="en-US" dirty="0"/>
              <a:t>tank rack systems are available. </a:t>
            </a:r>
            <a:endParaRPr lang="en-US" dirty="0" smtClean="0"/>
          </a:p>
          <a:p>
            <a:r>
              <a:rPr lang="en-US" dirty="0" smtClean="0"/>
              <a:t>One </a:t>
            </a:r>
            <a:r>
              <a:rPr lang="en-US" dirty="0"/>
              <a:t>rack consists of smaller tanks (30 x </a:t>
            </a:r>
            <a:r>
              <a:rPr lang="en-US" dirty="0" smtClean="0"/>
              <a:t>3 - 6 </a:t>
            </a:r>
            <a:r>
              <a:rPr lang="en-US" dirty="0"/>
              <a:t>L) and is </a:t>
            </a:r>
            <a:r>
              <a:rPr lang="en-US" dirty="0" smtClean="0"/>
              <a:t>used for </a:t>
            </a:r>
            <a:r>
              <a:rPr lang="en-US" dirty="0"/>
              <a:t>fish </a:t>
            </a:r>
            <a:r>
              <a:rPr lang="en-US" dirty="0" smtClean="0"/>
              <a:t>only.</a:t>
            </a:r>
            <a:endParaRPr lang="en-US" dirty="0"/>
          </a:p>
          <a:p>
            <a:r>
              <a:rPr lang="en-US" dirty="0" smtClean="0"/>
              <a:t>The </a:t>
            </a:r>
            <a:r>
              <a:rPr lang="en-US" dirty="0"/>
              <a:t>other </a:t>
            </a:r>
            <a:r>
              <a:rPr lang="en-US" dirty="0" smtClean="0"/>
              <a:t>rack can </a:t>
            </a:r>
            <a:r>
              <a:rPr lang="en-US" dirty="0"/>
              <a:t>be used for fish or amphibians (18 x 16 – 30 L). </a:t>
            </a:r>
            <a:endParaRPr lang="en-US" dirty="0" smtClean="0"/>
          </a:p>
          <a:p>
            <a:r>
              <a:rPr lang="en-US" dirty="0" smtClean="0"/>
              <a:t>Each </a:t>
            </a:r>
            <a:r>
              <a:rPr lang="en-US" dirty="0"/>
              <a:t>tank has a flow through waste removal system that must be plumbed to the large fish holding facility or to living streams.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319188"/>
            <a:ext cx="8229600" cy="5397431"/>
          </a:xfrm>
        </p:spPr>
        <p:txBody>
          <a:bodyPr>
            <a:normAutofit/>
          </a:bodyPr>
          <a:lstStyle/>
          <a:p>
            <a:pPr>
              <a:buNone/>
            </a:pPr>
            <a:r>
              <a:rPr lang="en-US" b="1" dirty="0"/>
              <a:t>Aquatic Housing Facilities: </a:t>
            </a:r>
            <a:endParaRPr lang="en-US" dirty="0"/>
          </a:p>
          <a:p>
            <a:endParaRPr lang="en-US" dirty="0"/>
          </a:p>
          <a:p>
            <a:r>
              <a:rPr lang="en-US" dirty="0" smtClean="0"/>
              <a:t>The </a:t>
            </a:r>
            <a:r>
              <a:rPr lang="en-US" dirty="0"/>
              <a:t>department has numerous 130 gallon Living Stream® </a:t>
            </a:r>
            <a:r>
              <a:rPr lang="en-US" dirty="0" smtClean="0"/>
              <a:t>aquaria </a:t>
            </a:r>
            <a:r>
              <a:rPr lang="en-US" dirty="0"/>
              <a:t>equipped with charcoal filtration. </a:t>
            </a:r>
            <a:endParaRPr lang="en-US" dirty="0" smtClean="0"/>
          </a:p>
          <a:p>
            <a:r>
              <a:rPr lang="en-US" dirty="0" smtClean="0"/>
              <a:t>Many of these have </a:t>
            </a:r>
            <a:r>
              <a:rPr lang="en-US" dirty="0"/>
              <a:t>chilling units to decrease water temperature and heating coils</a:t>
            </a:r>
            <a:r>
              <a:rPr lang="en-US" dirty="0" smtClean="0"/>
              <a:t> that can elevate </a:t>
            </a:r>
            <a:r>
              <a:rPr lang="en-US" dirty="0"/>
              <a:t>water temperature. </a:t>
            </a:r>
            <a:endParaRPr lang="en-US" dirty="0" smtClean="0"/>
          </a:p>
          <a:p>
            <a:r>
              <a:rPr lang="en-US" dirty="0" smtClean="0"/>
              <a:t>Several </a:t>
            </a:r>
            <a:r>
              <a:rPr lang="en-US" dirty="0"/>
              <a:t>can be subdivided into smaller compartments.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229600" cy="5377589"/>
          </a:xfrm>
        </p:spPr>
        <p:txBody>
          <a:bodyPr>
            <a:normAutofit fontScale="85000" lnSpcReduction="20000"/>
          </a:bodyPr>
          <a:lstStyle/>
          <a:p>
            <a:pPr>
              <a:buNone/>
            </a:pPr>
            <a:r>
              <a:rPr lang="en-US" b="1" dirty="0"/>
              <a:t>Euthanasia:  </a:t>
            </a:r>
            <a:endParaRPr lang="en-US" dirty="0"/>
          </a:p>
          <a:p>
            <a:pPr>
              <a:buNone/>
            </a:pPr>
            <a:r>
              <a:rPr lang="en-US" dirty="0"/>
              <a:t> </a:t>
            </a:r>
          </a:p>
          <a:p>
            <a:pPr>
              <a:buNone/>
            </a:pPr>
            <a:r>
              <a:rPr lang="en-US" dirty="0"/>
              <a:t>Ensure that all individuals responsible for euthanasia:</a:t>
            </a:r>
          </a:p>
          <a:p>
            <a:pPr>
              <a:buNone/>
            </a:pPr>
            <a:endParaRPr lang="en-US" dirty="0"/>
          </a:p>
          <a:p>
            <a:pPr marL="914400" lvl="1" indent="-514350">
              <a:buNone/>
            </a:pPr>
            <a:r>
              <a:rPr lang="en-US" dirty="0"/>
              <a:t>a. Receive appropriate training to perform the procedure.</a:t>
            </a:r>
          </a:p>
          <a:p>
            <a:pPr marL="914400" lvl="1" indent="-514350">
              <a:buAutoNum type="alphaLcPeriod"/>
            </a:pPr>
            <a:endParaRPr lang="en-US" dirty="0"/>
          </a:p>
          <a:p>
            <a:pPr lvl="1">
              <a:buNone/>
            </a:pPr>
            <a:r>
              <a:rPr lang="en-US" dirty="0"/>
              <a:t>b. Adhere to IACUC-approved protocols and institutional policies.</a:t>
            </a:r>
          </a:p>
          <a:p>
            <a:pPr lvl="1">
              <a:buNone/>
            </a:pPr>
            <a:endParaRPr lang="en-US" dirty="0"/>
          </a:p>
          <a:p>
            <a:pPr lvl="1">
              <a:buNone/>
            </a:pPr>
            <a:r>
              <a:rPr lang="en-US" dirty="0"/>
              <a:t>c. Are knowledgeable in species differences in their metabolism, respiration, and tolerance to cerebral hypoxia. Euthanasia of ectothermic animals must take into account these differences as it is often more difficult to ascertain in these species when an animal is dead.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041400"/>
            <a:ext cx="8303052" cy="5397431"/>
          </a:xfrm>
        </p:spPr>
        <p:txBody>
          <a:bodyPr>
            <a:normAutofit fontScale="62500" lnSpcReduction="20000"/>
          </a:bodyPr>
          <a:lstStyle/>
          <a:p>
            <a:pPr>
              <a:buNone/>
            </a:pPr>
            <a:r>
              <a:rPr lang="en-US" b="1" dirty="0"/>
              <a:t>Euthanasia:  </a:t>
            </a:r>
            <a:endParaRPr lang="en-US" dirty="0"/>
          </a:p>
          <a:p>
            <a:pPr>
              <a:buNone/>
            </a:pPr>
            <a:r>
              <a:rPr lang="en-US" dirty="0"/>
              <a:t> </a:t>
            </a:r>
          </a:p>
          <a:p>
            <a:pPr>
              <a:buNone/>
            </a:pPr>
            <a:r>
              <a:rPr lang="en-US" dirty="0" smtClean="0"/>
              <a:t>	All </a:t>
            </a:r>
            <a:r>
              <a:rPr lang="en-US" dirty="0"/>
              <a:t>fishes and amphibians at EWU should be euthanized by a two-step method: </a:t>
            </a:r>
          </a:p>
          <a:p>
            <a:endParaRPr lang="en-US" dirty="0" smtClean="0"/>
          </a:p>
          <a:p>
            <a:pPr marL="514350" indent="-514350">
              <a:buFont typeface="+mj-lt"/>
              <a:buAutoNum type="arabicPeriod"/>
            </a:pPr>
            <a:r>
              <a:rPr lang="en-US" dirty="0" err="1" smtClean="0"/>
              <a:t>Tricaine</a:t>
            </a:r>
            <a:r>
              <a:rPr lang="en-US" dirty="0" smtClean="0"/>
              <a:t> </a:t>
            </a:r>
            <a:r>
              <a:rPr lang="en-US" dirty="0"/>
              <a:t>methane </a:t>
            </a:r>
            <a:r>
              <a:rPr lang="en-US" dirty="0" err="1"/>
              <a:t>sulfonate</a:t>
            </a:r>
            <a:r>
              <a:rPr lang="en-US" dirty="0"/>
              <a:t> (MS-222) may be administered by various routes to </a:t>
            </a:r>
            <a:r>
              <a:rPr lang="en-US" dirty="0" smtClean="0"/>
              <a:t>euthanize</a:t>
            </a:r>
            <a:r>
              <a:rPr lang="en-US" dirty="0"/>
              <a:t>. For fish, this chemical may be placed in water (80 mg/L). Large fish may be removed from the water, a gill cover lifted, and a concentrated solution from a syringe flushed over the gills. Amphibians may be placed in a shallow concentrated solution (400 mg/L), but must be left there for up to an hour to obtain complete </a:t>
            </a:r>
            <a:r>
              <a:rPr lang="en-US" dirty="0" smtClean="0"/>
              <a:t>anesthesia. </a:t>
            </a:r>
          </a:p>
          <a:p>
            <a:pPr marL="514350" indent="-514350">
              <a:buFont typeface="+mj-lt"/>
              <a:buAutoNum type="arabicPeriod"/>
            </a:pPr>
            <a:endParaRPr lang="en-US" dirty="0" smtClean="0"/>
          </a:p>
          <a:p>
            <a:pPr marL="514350" indent="-514350">
              <a:buFont typeface="+mj-lt"/>
              <a:buAutoNum type="arabicPeriod"/>
            </a:pPr>
            <a:r>
              <a:rPr lang="en-US" dirty="0" smtClean="0"/>
              <a:t>Follow </a:t>
            </a:r>
            <a:r>
              <a:rPr lang="en-US" dirty="0"/>
              <a:t>this with a physical method of euthanasia to ensure death. Fish may be struck over the head (cranial concussion or stunning) followed by spinal </a:t>
            </a:r>
            <a:r>
              <a:rPr lang="en-US" dirty="0" err="1"/>
              <a:t>transection</a:t>
            </a:r>
            <a:r>
              <a:rPr lang="en-US" dirty="0"/>
              <a:t> directly behind the head. Amphibians should be doubly-</a:t>
            </a:r>
            <a:r>
              <a:rPr lang="en-US" dirty="0" err="1"/>
              <a:t>pithed</a:t>
            </a:r>
            <a:r>
              <a:rPr lang="en-US" dirty="0"/>
              <a:t> following </a:t>
            </a:r>
            <a:r>
              <a:rPr lang="en-US" dirty="0" smtClean="0"/>
              <a:t>anesthesia. </a:t>
            </a:r>
            <a:r>
              <a:rPr lang="en-US" dirty="0" err="1"/>
              <a:t>Pithing</a:t>
            </a:r>
            <a:r>
              <a:rPr lang="en-US" dirty="0"/>
              <a:t> requires dexterity and skill and should only be done by trained personnel. The </a:t>
            </a:r>
            <a:r>
              <a:rPr lang="en-US" dirty="0" err="1"/>
              <a:t>pithing</a:t>
            </a:r>
            <a:r>
              <a:rPr lang="en-US" dirty="0"/>
              <a:t> site in frogs is the foramen magnum, and it is identified by a slight midline skin depression posterior to the eyes with the neck flexed.</a:t>
            </a: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180294"/>
            <a:ext cx="8229600" cy="5387510"/>
          </a:xfrm>
        </p:spPr>
        <p:txBody>
          <a:bodyPr>
            <a:normAutofit fontScale="77500" lnSpcReduction="20000"/>
          </a:bodyPr>
          <a:lstStyle/>
          <a:p>
            <a:pPr>
              <a:buNone/>
            </a:pPr>
            <a:r>
              <a:rPr lang="en-US" b="1" dirty="0"/>
              <a:t>Euthanasia:  </a:t>
            </a:r>
            <a:endParaRPr lang="en-US" dirty="0"/>
          </a:p>
          <a:p>
            <a:pPr>
              <a:buNone/>
            </a:pPr>
            <a:r>
              <a:rPr lang="en-US" dirty="0"/>
              <a:t> </a:t>
            </a:r>
          </a:p>
          <a:p>
            <a:pPr>
              <a:buNone/>
            </a:pPr>
            <a:r>
              <a:rPr lang="en-US" dirty="0"/>
              <a:t>Other Acceptable </a:t>
            </a:r>
            <a:r>
              <a:rPr lang="en-US" dirty="0" smtClean="0"/>
              <a:t>Methods: </a:t>
            </a:r>
            <a:endParaRPr lang="en-US" dirty="0"/>
          </a:p>
          <a:p>
            <a:pPr>
              <a:buNone/>
            </a:pPr>
            <a:r>
              <a:rPr lang="en-US" dirty="0"/>
              <a:t> </a:t>
            </a:r>
          </a:p>
          <a:p>
            <a:r>
              <a:rPr lang="en-US" dirty="0"/>
              <a:t>For reptiles, Sodium pentobarbital (60 to 100 mg/kg of body weight) can be administered by intravenous or intraperitoneal injection in most</a:t>
            </a:r>
            <a:r>
              <a:rPr lang="en-US" dirty="0" smtClean="0"/>
              <a:t> species. </a:t>
            </a:r>
          </a:p>
          <a:p>
            <a:r>
              <a:rPr lang="en-US" dirty="0" smtClean="0"/>
              <a:t>Subcutaneous </a:t>
            </a:r>
            <a:r>
              <a:rPr lang="en-US" dirty="0"/>
              <a:t>lymph spaces may </a:t>
            </a:r>
            <a:r>
              <a:rPr lang="en-US" dirty="0" smtClean="0"/>
              <a:t>be </a:t>
            </a:r>
            <a:r>
              <a:rPr lang="en-US" dirty="0"/>
              <a:t>used in frogs and toads. </a:t>
            </a:r>
            <a:endParaRPr lang="en-US" dirty="0" smtClean="0"/>
          </a:p>
          <a:p>
            <a:r>
              <a:rPr lang="en-US" dirty="0" smtClean="0"/>
              <a:t>Time </a:t>
            </a:r>
            <a:r>
              <a:rPr lang="en-US" dirty="0"/>
              <a:t>to effect may be variable, with death occurring in up to 30 minutes. </a:t>
            </a:r>
            <a:endParaRPr lang="en-US" dirty="0" smtClean="0"/>
          </a:p>
          <a:p>
            <a:r>
              <a:rPr lang="en-US" dirty="0" smtClean="0"/>
              <a:t>Barbiturates </a:t>
            </a:r>
            <a:r>
              <a:rPr lang="en-US" dirty="0"/>
              <a:t>other than pentobarbital can cause pain on injection. </a:t>
            </a:r>
            <a:endParaRPr lang="en-US" dirty="0" smtClean="0"/>
          </a:p>
          <a:p>
            <a:r>
              <a:rPr lang="en-US" dirty="0" smtClean="0"/>
              <a:t>This </a:t>
            </a:r>
            <a:r>
              <a:rPr lang="en-US" dirty="0"/>
              <a:t>is the most appropriate method for reptiles and can be followed by blunt trauma to the head and decapitation.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229899"/>
            <a:ext cx="8229600" cy="5417273"/>
          </a:xfrm>
        </p:spPr>
        <p:txBody>
          <a:bodyPr>
            <a:normAutofit fontScale="70000" lnSpcReduction="20000"/>
          </a:bodyPr>
          <a:lstStyle/>
          <a:p>
            <a:pPr>
              <a:buNone/>
            </a:pPr>
            <a:r>
              <a:rPr lang="en-US" b="1" dirty="0"/>
              <a:t>Euthanasia:  </a:t>
            </a:r>
            <a:endParaRPr lang="en-US" dirty="0"/>
          </a:p>
          <a:p>
            <a:pPr>
              <a:buNone/>
            </a:pPr>
            <a:r>
              <a:rPr lang="en-US" dirty="0"/>
              <a:t> </a:t>
            </a:r>
          </a:p>
          <a:p>
            <a:pPr>
              <a:buNone/>
            </a:pPr>
            <a:r>
              <a:rPr lang="en-US" dirty="0"/>
              <a:t>Other Acceptable </a:t>
            </a:r>
            <a:r>
              <a:rPr lang="en-US" dirty="0" smtClean="0"/>
              <a:t>Methods: </a:t>
            </a:r>
            <a:endParaRPr lang="en-US" dirty="0"/>
          </a:p>
          <a:p>
            <a:pPr>
              <a:buNone/>
            </a:pPr>
            <a:r>
              <a:rPr lang="en-US" dirty="0"/>
              <a:t> </a:t>
            </a:r>
          </a:p>
          <a:p>
            <a:r>
              <a:rPr lang="en-US" dirty="0"/>
              <a:t>Amphibians, reptiles, and fish may be </a:t>
            </a:r>
            <a:r>
              <a:rPr lang="en-US" dirty="0" smtClean="0"/>
              <a:t>euthanized </a:t>
            </a:r>
            <a:r>
              <a:rPr lang="en-US" dirty="0"/>
              <a:t>with CO</a:t>
            </a:r>
            <a:r>
              <a:rPr lang="en-US" baseline="-25000" dirty="0"/>
              <a:t>2</a:t>
            </a:r>
            <a:r>
              <a:rPr lang="en-US" dirty="0"/>
              <a:t>. </a:t>
            </a:r>
            <a:endParaRPr lang="en-US" dirty="0" smtClean="0"/>
          </a:p>
          <a:p>
            <a:r>
              <a:rPr lang="en-US" dirty="0" smtClean="0"/>
              <a:t>Loss </a:t>
            </a:r>
            <a:r>
              <a:rPr lang="en-US" dirty="0"/>
              <a:t>of consciousness develops rapidly, but exposure times required for euthanasia are prolonged. </a:t>
            </a:r>
            <a:endParaRPr lang="en-US" dirty="0" smtClean="0"/>
          </a:p>
          <a:p>
            <a:r>
              <a:rPr lang="en-US" dirty="0" smtClean="0"/>
              <a:t>This </a:t>
            </a:r>
            <a:r>
              <a:rPr lang="en-US" dirty="0"/>
              <a:t>technique is more effective in active species and those with less tendency to hold their breath. </a:t>
            </a:r>
            <a:r>
              <a:rPr lang="en-US" dirty="0" smtClean="0"/>
              <a:t>These </a:t>
            </a:r>
            <a:r>
              <a:rPr lang="en-US" dirty="0"/>
              <a:t>include </a:t>
            </a:r>
            <a:r>
              <a:rPr lang="en-US" dirty="0" smtClean="0"/>
              <a:t>lizards</a:t>
            </a:r>
            <a:r>
              <a:rPr lang="en-US" dirty="0"/>
              <a:t>, snakes, and </a:t>
            </a:r>
            <a:r>
              <a:rPr lang="en-US" dirty="0" smtClean="0"/>
              <a:t>fish.</a:t>
            </a:r>
          </a:p>
          <a:p>
            <a:r>
              <a:rPr lang="en-US" dirty="0" smtClean="0"/>
              <a:t>Many </a:t>
            </a:r>
            <a:r>
              <a:rPr lang="en-US" dirty="0"/>
              <a:t>reptiles and amphibians, including chelonians, are capable of holding their breath and converting to anaerobic metabolism, and can survive long periods of anoxia (up to 27 hours for some species). Because of this ability to tolerate anoxia, induction of anesthesia and time to loss of consciousness may be greatly prolonged when inhalants are used. Death in these species may not occur even after prolonged inhalant exposure</a:t>
            </a:r>
            <a:r>
              <a:rPr lang="en-US" dirty="0" smtClean="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140610"/>
            <a:ext cx="8229600" cy="5417273"/>
          </a:xfrm>
        </p:spPr>
        <p:txBody>
          <a:bodyPr>
            <a:normAutofit/>
          </a:bodyPr>
          <a:lstStyle/>
          <a:p>
            <a:pPr>
              <a:buNone/>
            </a:pPr>
            <a:r>
              <a:rPr lang="en-US" sz="1600" b="1" u="sng" dirty="0" smtClean="0"/>
              <a:t>Disease </a:t>
            </a:r>
            <a:r>
              <a:rPr lang="en-US" sz="1600" b="1" u="sng" dirty="0"/>
              <a:t>and Distress in Fish:</a:t>
            </a:r>
            <a:endParaRPr lang="en-US" sz="1600" b="1" dirty="0"/>
          </a:p>
          <a:p>
            <a:pPr>
              <a:buNone/>
            </a:pPr>
            <a:endParaRPr lang="en-US" sz="1600" dirty="0"/>
          </a:p>
          <a:p>
            <a:pPr>
              <a:buNone/>
            </a:pPr>
            <a:r>
              <a:rPr lang="en-US" sz="1600" dirty="0"/>
              <a:t>Fish ailments can be separated into 4 general types: </a:t>
            </a:r>
          </a:p>
          <a:p>
            <a:pPr>
              <a:buNone/>
            </a:pPr>
            <a:r>
              <a:rPr lang="en-US" sz="1600" dirty="0"/>
              <a:t> </a:t>
            </a:r>
          </a:p>
          <a:p>
            <a:pPr lvl="0"/>
            <a:r>
              <a:rPr lang="en-US" sz="1600" dirty="0"/>
              <a:t>Bacterial Diseases: Bacterial diseases are usually characterized by red streaks or spots and/or swelling of the abdomen or eye. These are best treated by antibiotics such as penicillin, amoxicillin, or erythromycin. Consider the negative effect of antibiotics in our environment by minimizing immediate flushing of these compounds within water to the sewage system</a:t>
            </a:r>
          </a:p>
          <a:p>
            <a:pPr lvl="0"/>
            <a:r>
              <a:rPr lang="en-US" sz="1600" dirty="0"/>
              <a:t>Fungal Diseases: Common fungal infections often look like gray or white fluffy patches. Commercial </a:t>
            </a:r>
            <a:r>
              <a:rPr lang="en-US" sz="1600" dirty="0" err="1"/>
              <a:t>antifungals</a:t>
            </a:r>
            <a:r>
              <a:rPr lang="en-US" sz="1600" dirty="0"/>
              <a:t> are available. </a:t>
            </a:r>
          </a:p>
          <a:p>
            <a:pPr lvl="0"/>
            <a:r>
              <a:rPr lang="en-US" sz="1600" dirty="0"/>
              <a:t>Parasitic Diseases: The most common parasitic disease is called "</a:t>
            </a:r>
            <a:r>
              <a:rPr lang="en-US" sz="1600" dirty="0" err="1"/>
              <a:t>Ich</a:t>
            </a:r>
            <a:r>
              <a:rPr lang="en-US" sz="1600" dirty="0"/>
              <a:t>". This disease and other parasites can be treated with </a:t>
            </a:r>
            <a:r>
              <a:rPr lang="en-US" sz="1600" dirty="0" err="1"/>
              <a:t>antiparasitics</a:t>
            </a:r>
            <a:r>
              <a:rPr lang="en-US" sz="1600" dirty="0"/>
              <a:t> that contain copper as an ingredient. </a:t>
            </a:r>
          </a:p>
          <a:p>
            <a:pPr lvl="0"/>
            <a:r>
              <a:rPr lang="en-US" sz="1600" dirty="0"/>
              <a:t>Physical Ailments: Physical</a:t>
            </a:r>
            <a:r>
              <a:rPr lang="en-US" sz="1600" dirty="0" smtClean="0"/>
              <a:t> ailments</a:t>
            </a:r>
            <a:r>
              <a:rPr lang="en-US" sz="1600" dirty="0"/>
              <a:t>, including actual pain felt by the animal, are often the result of the environment. Poor quality water conditions can lead to fish gasping, not eating, jumping out of the tank, and more. Crowding and mixing of species or fish of dramatically different sizes can result in damaged fins and other bite wounds. </a:t>
            </a:r>
          </a:p>
          <a:p>
            <a:pPr>
              <a:buNone/>
            </a:pPr>
            <a:r>
              <a:rPr lang="en-US" sz="1600" dirty="0"/>
              <a:t> </a:t>
            </a:r>
          </a:p>
          <a:p>
            <a:pPr>
              <a:buNone/>
            </a:pPr>
            <a:r>
              <a:rPr lang="en-US" sz="1600" dirty="0" smtClean="0"/>
              <a:t>	Treatment</a:t>
            </a:r>
            <a:r>
              <a:rPr lang="en-US" sz="1600" dirty="0"/>
              <a:t>: Any specific treatment you choose to use to address a problem with your fish(</a:t>
            </a:r>
            <a:r>
              <a:rPr lang="en-US" sz="1600" dirty="0" err="1"/>
              <a:t>es</a:t>
            </a:r>
            <a:r>
              <a:rPr lang="en-US" sz="1600" dirty="0"/>
              <a:t>) needs to be researched and presented to your supervisor before proceeding. </a:t>
            </a:r>
          </a:p>
        </p:txBody>
      </p:sp>
    </p:spTree>
    <p:extLst>
      <p:ext uri="{BB962C8B-B14F-4D97-AF65-F5344CB8AC3E}">
        <p14:creationId xmlns:p14="http://schemas.microsoft.com/office/powerpoint/2010/main" val="4008708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0362"/>
          </a:xfrm>
        </p:spPr>
        <p:txBody>
          <a:bodyPr>
            <a:noAutofit/>
          </a:bodyPr>
          <a:lstStyle/>
          <a:p>
            <a:r>
              <a:rPr lang="en-US" sz="2400" b="1" dirty="0">
                <a:solidFill>
                  <a:srgbClr val="000090"/>
                </a:solidFill>
              </a:rPr>
              <a:t>Care and Use of Fish, Amphibians and </a:t>
            </a:r>
            <a:r>
              <a:rPr lang="en-US" sz="2400" b="1" dirty="0" smtClean="0">
                <a:solidFill>
                  <a:srgbClr val="000090"/>
                </a:solidFill>
              </a:rPr>
              <a:t>Reptiles</a:t>
            </a:r>
            <a:br>
              <a:rPr lang="en-US" sz="2400" b="1" dirty="0" smtClean="0">
                <a:solidFill>
                  <a:srgbClr val="000090"/>
                </a:solidFill>
              </a:rPr>
            </a:br>
            <a:r>
              <a:rPr lang="en-US" sz="2400" b="1" dirty="0" smtClean="0">
                <a:solidFill>
                  <a:srgbClr val="000090"/>
                </a:solidFill>
              </a:rPr>
              <a:t> </a:t>
            </a:r>
            <a:r>
              <a:rPr lang="en-US" sz="2400" b="1" dirty="0">
                <a:solidFill>
                  <a:srgbClr val="000090"/>
                </a:solidFill>
              </a:rPr>
              <a:t>at Eastern Washington University </a:t>
            </a:r>
            <a:endParaRPr lang="en-US" sz="2400" dirty="0">
              <a:solidFill>
                <a:srgbClr val="000090"/>
              </a:solidFill>
            </a:endParaRPr>
          </a:p>
        </p:txBody>
      </p:sp>
      <p:sp>
        <p:nvSpPr>
          <p:cNvPr id="3" name="Content Placeholder 2"/>
          <p:cNvSpPr>
            <a:spLocks noGrp="1"/>
          </p:cNvSpPr>
          <p:nvPr>
            <p:ph idx="1"/>
          </p:nvPr>
        </p:nvSpPr>
        <p:spPr>
          <a:xfrm>
            <a:off x="338667" y="1219978"/>
            <a:ext cx="8229600" cy="5258538"/>
          </a:xfrm>
        </p:spPr>
        <p:txBody>
          <a:bodyPr>
            <a:normAutofit fontScale="70000" lnSpcReduction="20000"/>
          </a:bodyPr>
          <a:lstStyle/>
          <a:p>
            <a:pPr>
              <a:buNone/>
            </a:pPr>
            <a:r>
              <a:rPr lang="en-US" b="1" u="sng" dirty="0" smtClean="0"/>
              <a:t>Minimization </a:t>
            </a:r>
            <a:r>
              <a:rPr lang="en-US" b="1" u="sng" dirty="0"/>
              <a:t>of Disease and Damage to Fish</a:t>
            </a:r>
            <a:r>
              <a:rPr lang="en-US" b="1" dirty="0"/>
              <a:t>:</a:t>
            </a:r>
          </a:p>
          <a:p>
            <a:endParaRPr lang="en-US" dirty="0"/>
          </a:p>
          <a:p>
            <a:pPr lvl="0"/>
            <a:r>
              <a:rPr lang="en-US" dirty="0"/>
              <a:t>Quarantine new fish before adding them to healthy fish already in the aquarium. A hospital tank can be used for this. </a:t>
            </a:r>
          </a:p>
          <a:p>
            <a:pPr lvl="0"/>
            <a:r>
              <a:rPr lang="en-US" dirty="0"/>
              <a:t>Avoid stressing the fish with rough handling, sudden changes in conditions, or "bully" </a:t>
            </a:r>
            <a:r>
              <a:rPr lang="en-US" dirty="0" err="1"/>
              <a:t>tankmates</a:t>
            </a:r>
            <a:r>
              <a:rPr lang="en-US" dirty="0"/>
              <a:t>. </a:t>
            </a:r>
          </a:p>
          <a:p>
            <a:pPr lvl="0"/>
            <a:r>
              <a:rPr lang="en-US" dirty="0"/>
              <a:t>Provide a shaded refuge where fish can feel “</a:t>
            </a:r>
            <a:r>
              <a:rPr lang="en-US" dirty="0" smtClean="0"/>
              <a:t>safe.”</a:t>
            </a:r>
          </a:p>
          <a:p>
            <a:pPr lvl="0"/>
            <a:r>
              <a:rPr lang="en-US" dirty="0"/>
              <a:t>Don't overfeed your fish and remove any excess/uneaten food from the tanks. </a:t>
            </a:r>
          </a:p>
          <a:p>
            <a:pPr lvl="0"/>
            <a:r>
              <a:rPr lang="en-US" dirty="0"/>
              <a:t>Remove sick fish to a hospital tank for treatment. </a:t>
            </a:r>
          </a:p>
          <a:p>
            <a:pPr lvl="0"/>
            <a:r>
              <a:rPr lang="en-US" dirty="0"/>
              <a:t>Disinfect nets used to move sick fish. </a:t>
            </a:r>
          </a:p>
          <a:p>
            <a:pPr lvl="0"/>
            <a:r>
              <a:rPr lang="en-US" dirty="0"/>
              <a:t>Don't transfer water from the quarantine tank to the main aquarium. </a:t>
            </a:r>
          </a:p>
          <a:p>
            <a:pPr lvl="0"/>
            <a:r>
              <a:rPr lang="en-US" dirty="0"/>
              <a:t>Don't let any metal come in contact with the aquarium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lvl="0"/>
            <a:r>
              <a:rPr lang="en-US" dirty="0" smtClean="0"/>
              <a:t>AVMA </a:t>
            </a:r>
            <a:r>
              <a:rPr lang="en-US" dirty="0"/>
              <a:t>Guidelines on </a:t>
            </a:r>
            <a:r>
              <a:rPr lang="en-US" dirty="0" smtClean="0"/>
              <a:t>Euthanasia, </a:t>
            </a:r>
            <a:r>
              <a:rPr lang="en-US" dirty="0"/>
              <a:t>2007. </a:t>
            </a:r>
            <a:endParaRPr lang="en-US" dirty="0" smtClean="0"/>
          </a:p>
          <a:p>
            <a:pPr marL="400050" lvl="1" indent="0">
              <a:buNone/>
            </a:pPr>
            <a:r>
              <a:rPr lang="en-US" u="sng" dirty="0">
                <a:hlinkClick r:id="rId2"/>
              </a:rPr>
              <a:t>http://www.avma.org/issues/animal_welfare/</a:t>
            </a:r>
            <a:r>
              <a:rPr lang="en-US" u="sng" dirty="0" smtClean="0">
                <a:hlinkClick r:id="rId2"/>
              </a:rPr>
              <a:t>euthanasia.pdf</a:t>
            </a:r>
            <a:endParaRPr lang="en-US" u="sng" dirty="0" smtClean="0"/>
          </a:p>
          <a:p>
            <a:pPr lvl="0"/>
            <a:r>
              <a:rPr lang="en-US" dirty="0" smtClean="0"/>
              <a:t>Guidelines </a:t>
            </a:r>
            <a:r>
              <a:rPr lang="en-US" dirty="0"/>
              <a:t>for the Use of Fishes in </a:t>
            </a:r>
            <a:r>
              <a:rPr lang="en-US" dirty="0" smtClean="0"/>
              <a:t>Research, 2004, American </a:t>
            </a:r>
            <a:r>
              <a:rPr lang="en-US" dirty="0"/>
              <a:t>Fisheries Society. </a:t>
            </a:r>
          </a:p>
          <a:p>
            <a:pPr lvl="0"/>
            <a:r>
              <a:rPr lang="en-US" dirty="0"/>
              <a:t>Laboratory Animals: Recommendations for euthanasia of experimental animals. Royal Society of Medicine Press, London, U.K. 1996.</a:t>
            </a:r>
          </a:p>
          <a:p>
            <a:endParaRPr lang="en-US" dirty="0"/>
          </a:p>
        </p:txBody>
      </p:sp>
    </p:spTree>
    <p:extLst>
      <p:ext uri="{BB962C8B-B14F-4D97-AF65-F5344CB8AC3E}">
        <p14:creationId xmlns:p14="http://schemas.microsoft.com/office/powerpoint/2010/main" val="1946890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127</TotalTime>
  <Words>1363</Words>
  <Application>Microsoft Macintosh PowerPoint</Application>
  <PresentationFormat>On-screen Show (4:3)</PresentationFormat>
  <Paragraphs>187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Ectothermic Vertebrates In Research Projects</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Care and Use of Fish, Amphibians and Reptiles  at Eastern Washington University </vt:lpstr>
      <vt:lpstr>References</vt:lpstr>
    </vt:vector>
  </TitlesOfParts>
  <Company>Eastern Washington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Ectothermic Vertebrates In Research Projects</dc:title>
  <dc:creator>Thomas Hancock</dc:creator>
  <cp:lastModifiedBy>Karen Carlberg</cp:lastModifiedBy>
  <cp:revision>62</cp:revision>
  <dcterms:created xsi:type="dcterms:W3CDTF">2011-10-19T23:49:38Z</dcterms:created>
  <dcterms:modified xsi:type="dcterms:W3CDTF">2011-12-19T23:02:40Z</dcterms:modified>
</cp:coreProperties>
</file>