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6858000" cx="9144000"/>
  <p:notesSz cx="6858000" cy="9144000"/>
  <p:embeddedFontLst>
    <p:embeddedFont>
      <p:font typeface="Open Sans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8" roundtripDataSignature="AMtx7mgCRi0NnF1sIgNI0epjxm8jnRJH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623D319-2521-4E5F-971B-B71CEE861C27}">
  <a:tblStyle styleId="{6623D319-2521-4E5F-971B-B71CEE861C27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03C060D7-9DB1-4473-BC38-7AF3CE0AEF05}" styleName="Table_1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OpenSans-regular.fntdata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OpenSans-italic.fntdata"/><Relationship Id="rId25" Type="http://schemas.openxmlformats.org/officeDocument/2006/relationships/font" Target="fonts/OpenSans-bold.fntdata"/><Relationship Id="rId28" Type="http://customschemas.google.com/relationships/presentationmetadata" Target="metadata"/><Relationship Id="rId27" Type="http://schemas.openxmlformats.org/officeDocument/2006/relationships/font" Target="fonts/OpenSans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8" name="Google Shape;78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4" name="Google Shape;8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0" name="Google Shape;9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6" name="Google Shape;96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3" name="Google Shape;10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9" name="Google Shape;109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085fce1b2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1" name="Google Shape;121;g2085fce1b22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3" name="Google Shape;133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5" name="Google Shape;145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1" name="Google Shape;151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4" name="Google Shape;164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8998846001_3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0" name="Google Shape;170;g18998846001_3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6" name="Google Shape;176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/>
          <p:nvPr>
            <p:ph type="ctrTitle"/>
          </p:nvPr>
        </p:nvSpPr>
        <p:spPr>
          <a:xfrm>
            <a:off x="685800" y="1863710"/>
            <a:ext cx="5367590" cy="14843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ts val="4000"/>
              <a:buFont typeface="Open Sans"/>
              <a:buNone/>
              <a:defRPr b="1" i="0">
                <a:solidFill>
                  <a:srgbClr val="CC020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" name="Google Shape;11;p17"/>
          <p:cNvSpPr txBox="1"/>
          <p:nvPr>
            <p:ph idx="1" type="subTitle"/>
          </p:nvPr>
        </p:nvSpPr>
        <p:spPr>
          <a:xfrm>
            <a:off x="685800" y="3762507"/>
            <a:ext cx="6400800" cy="467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CC0202"/>
              </a:buClr>
              <a:buSzPts val="2400"/>
              <a:buNone/>
              <a:defRPr sz="2400">
                <a:solidFill>
                  <a:srgbClr val="CC020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pic>
        <p:nvPicPr>
          <p:cNvPr descr="RED line.eps" id="12" name="Google Shape;12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85799" y="3502285"/>
            <a:ext cx="5664199" cy="922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C0202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C0202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C0202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C0202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C0202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" name="Google Shape;16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CC0202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CC0202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CC0202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C0202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C0202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22" name="Google Shape;22;p1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CC0202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CC0202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CC0202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C0202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C0202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23" name="Google Shape;23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ts val="4000"/>
              <a:buFont typeface="Open Sans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9" name="Google Shape;29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ts val="4000"/>
              <a:buFont typeface="Open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CC0202"/>
              </a:buClr>
              <a:buSzPts val="2000"/>
              <a:buNone/>
              <a:defRPr b="1" sz="20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CC0202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C0202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CC0202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CC0202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0" name="Google Shape;40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CC0202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CC0202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C0202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CC0202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CC0202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1" name="Google Shape;41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CC0202"/>
              </a:buClr>
              <a:buSzPts val="2000"/>
              <a:buNone/>
              <a:defRPr b="1" sz="20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CC0202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C0202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CC0202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CC0202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2" name="Google Shape;42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CC0202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CC0202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C0202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CC0202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CC0202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3" name="Google Shape;43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ts val="2000"/>
              <a:buFont typeface="Open Sans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CC0202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CC0202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CC0202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CC0202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CC0202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3" name="Google Shape;53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CC0202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CC0202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CC0202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CC0202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CC0202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4" name="Google Shape;54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ts val="2000"/>
              <a:buFont typeface="Open Sans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CC0202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CC0202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CC0202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CC0202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CC0202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1" name="Google Shape;61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C0202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C0202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C0202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C0202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C0202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Google Shape;69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7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7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C0202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C0202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C0202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C0202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C0202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ts val="4000"/>
              <a:buFont typeface="Open Sans"/>
              <a:buNone/>
              <a:defRPr b="1" i="0" sz="4000" u="none" cap="none" strike="noStrike">
                <a:solidFill>
                  <a:srgbClr val="CC020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CC0202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CC020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CC0202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CC020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CC0202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CC020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CC0202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CC020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CC0202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CC020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8" name="Google Shape;8;p1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5791612" y="6308725"/>
            <a:ext cx="2895188" cy="334386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inside.ewu.edu/sra/" TargetMode="External"/><Relationship Id="rId4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"/>
          <p:cNvSpPr txBox="1"/>
          <p:nvPr>
            <p:ph type="ctrTitle"/>
          </p:nvPr>
        </p:nvSpPr>
        <p:spPr>
          <a:xfrm>
            <a:off x="685800" y="1863710"/>
            <a:ext cx="5367590" cy="14843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ts val="4000"/>
              <a:buFont typeface="Open Sans"/>
              <a:buNone/>
            </a:pPr>
            <a:r>
              <a:rPr lang="en-US"/>
              <a:t>Strategic Resource Allocation Update</a:t>
            </a:r>
            <a:endParaRPr/>
          </a:p>
        </p:txBody>
      </p:sp>
      <p:sp>
        <p:nvSpPr>
          <p:cNvPr id="81" name="Google Shape;81;p1"/>
          <p:cNvSpPr txBox="1"/>
          <p:nvPr>
            <p:ph idx="1" type="subTitle"/>
          </p:nvPr>
        </p:nvSpPr>
        <p:spPr>
          <a:xfrm>
            <a:off x="685800" y="3762504"/>
            <a:ext cx="6400800" cy="23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>
                <a:solidFill>
                  <a:schemeClr val="dk1"/>
                </a:solidFill>
              </a:rPr>
              <a:t>Mary Voves &amp; Jon Anderson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08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>
                <a:solidFill>
                  <a:schemeClr val="dk1"/>
                </a:solidFill>
              </a:rPr>
              <a:t>SRA Co-Champions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408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408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408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i="1" lang="en-US" sz="2100">
                <a:solidFill>
                  <a:schemeClr val="dk1"/>
                </a:solidFill>
              </a:rPr>
              <a:t>BOT Presentation: </a:t>
            </a:r>
            <a:r>
              <a:rPr i="1" lang="en-US" sz="2100">
                <a:solidFill>
                  <a:schemeClr val="dk1"/>
                </a:solidFill>
              </a:rPr>
              <a:t>February</a:t>
            </a:r>
            <a:r>
              <a:rPr i="1" lang="en-US" sz="2100">
                <a:solidFill>
                  <a:schemeClr val="dk1"/>
                </a:solidFill>
              </a:rPr>
              <a:t> 23, 2023</a:t>
            </a:r>
            <a:endParaRPr i="1" sz="2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ts val="2800"/>
              <a:buFont typeface="Open Sans"/>
              <a:buNone/>
            </a:pPr>
            <a:r>
              <a:rPr lang="en-US" sz="2800"/>
              <a:t>What is Strategic Resource Allocation (SRA)?</a:t>
            </a:r>
            <a:endParaRPr/>
          </a:p>
        </p:txBody>
      </p:sp>
      <p:sp>
        <p:nvSpPr>
          <p:cNvPr id="87" name="Google Shape;87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32766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>
                <a:solidFill>
                  <a:schemeClr val="dk1"/>
                </a:solidFill>
              </a:rPr>
              <a:t>SRA is a process by which we will examine the ways our resources are being invested</a:t>
            </a:r>
            <a:endParaRPr/>
          </a:p>
          <a:p>
            <a:pPr indent="-200660" lvl="0" marL="342900" rtl="0" algn="l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CC0202"/>
              </a:buClr>
              <a:buSzPct val="1000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27660" lvl="0" marL="342900" rtl="0" algn="l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>
                <a:solidFill>
                  <a:schemeClr val="dk1"/>
                </a:solidFill>
              </a:rPr>
              <a:t>It addresses all institutional costs </a:t>
            </a:r>
            <a:endParaRPr/>
          </a:p>
          <a:p>
            <a:pPr indent="-272415" lvl="1" marL="742950" rtl="0" algn="l">
              <a:lnSpc>
                <a:spcPct val="100000"/>
              </a:lnSpc>
              <a:spcBef>
                <a:spcPts val="3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>
                <a:solidFill>
                  <a:schemeClr val="dk1"/>
                </a:solidFill>
              </a:rPr>
              <a:t>All university services and academic programs will be reviewed equally and transparently</a:t>
            </a:r>
            <a:endParaRPr/>
          </a:p>
          <a:p>
            <a:pPr indent="-200660" lvl="0" marL="342900" rtl="0" algn="l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CC0202"/>
              </a:buClr>
              <a:buSzPct val="1000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27660" lvl="0" marL="342900" rtl="0" algn="l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>
                <a:solidFill>
                  <a:schemeClr val="dk1"/>
                </a:solidFill>
              </a:rPr>
              <a:t>SRA will provide a plan to rebuild EWU’s financial health and sustainability</a:t>
            </a:r>
            <a:endParaRPr/>
          </a:p>
          <a:p>
            <a:pPr indent="-200660" lvl="0" marL="342900" rtl="0" algn="l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CC0202"/>
              </a:buClr>
              <a:buSzPct val="1000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27660" lvl="0" marL="342900" rtl="0" algn="l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>
                <a:solidFill>
                  <a:schemeClr val="dk1"/>
                </a:solidFill>
              </a:rPr>
              <a:t>SRA Consultant, Larry Goldstein, hosted 4 information forums on January 17 and 18 to educate the campus community on the SRA process. A video recording of the first forum has been made available on the SRA website. </a:t>
            </a:r>
            <a:endParaRPr/>
          </a:p>
          <a:p>
            <a:pPr indent="-200660" lvl="0" marL="342900" rtl="0" algn="l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CC0202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ts val="3200"/>
              <a:buFont typeface="Open Sans"/>
              <a:buNone/>
            </a:pPr>
            <a:r>
              <a:rPr lang="en-US" sz="3200"/>
              <a:t>The Strategic Resource Allocation Process</a:t>
            </a:r>
            <a:endParaRPr/>
          </a:p>
        </p:txBody>
      </p:sp>
      <p:sp>
        <p:nvSpPr>
          <p:cNvPr id="93" name="Google Shape;93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42931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✔"/>
            </a:pPr>
            <a:r>
              <a:rPr lang="en-US" sz="1900">
                <a:solidFill>
                  <a:schemeClr val="dk1"/>
                </a:solidFill>
              </a:rPr>
              <a:t>Phase I – Organization</a:t>
            </a:r>
            <a:endParaRPr sz="1900"/>
          </a:p>
          <a:p>
            <a:pPr indent="-298500" lvl="1" marL="742950" rtl="0" algn="l">
              <a:lnSpc>
                <a:spcPct val="100000"/>
              </a:lnSpc>
              <a:spcBef>
                <a:spcPts val="259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✔"/>
            </a:pPr>
            <a:r>
              <a:rPr lang="en-US" sz="1616">
                <a:solidFill>
                  <a:schemeClr val="dk1"/>
                </a:solidFill>
              </a:rPr>
              <a:t>Establish Facilitation Team</a:t>
            </a:r>
            <a:endParaRPr sz="2616"/>
          </a:p>
          <a:p>
            <a:pPr indent="-298500" lvl="1" marL="742950" rtl="0" algn="l">
              <a:lnSpc>
                <a:spcPct val="100000"/>
              </a:lnSpc>
              <a:spcBef>
                <a:spcPts val="259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✔"/>
            </a:pPr>
            <a:r>
              <a:rPr lang="en-US" sz="1616">
                <a:solidFill>
                  <a:schemeClr val="dk1"/>
                </a:solidFill>
              </a:rPr>
              <a:t>Conduct Information Forums</a:t>
            </a:r>
            <a:endParaRPr sz="2616"/>
          </a:p>
          <a:p>
            <a:pPr indent="-298500" lvl="1" marL="742950" rtl="0" algn="l">
              <a:lnSpc>
                <a:spcPct val="100000"/>
              </a:lnSpc>
              <a:spcBef>
                <a:spcPts val="259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✔"/>
            </a:pPr>
            <a:r>
              <a:rPr lang="en-US" sz="1616">
                <a:solidFill>
                  <a:schemeClr val="dk1"/>
                </a:solidFill>
              </a:rPr>
              <a:t>Begin Cataloging Data </a:t>
            </a:r>
            <a:endParaRPr sz="2616"/>
          </a:p>
          <a:p>
            <a:pPr indent="-298500" lvl="1" marL="742950" rtl="0" algn="l">
              <a:lnSpc>
                <a:spcPct val="100000"/>
              </a:lnSpc>
              <a:spcBef>
                <a:spcPts val="259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✔"/>
            </a:pPr>
            <a:r>
              <a:rPr lang="en-US" sz="1616">
                <a:solidFill>
                  <a:schemeClr val="dk1"/>
                </a:solidFill>
              </a:rPr>
              <a:t>Begin Defining University Services and Academic Programs</a:t>
            </a:r>
            <a:endParaRPr sz="2616"/>
          </a:p>
          <a:p>
            <a:pPr indent="-298500" lvl="1" marL="742950" rtl="0" algn="l">
              <a:lnSpc>
                <a:spcPct val="100000"/>
              </a:lnSpc>
              <a:spcBef>
                <a:spcPts val="259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✔"/>
            </a:pPr>
            <a:r>
              <a:rPr lang="en-US" sz="1616">
                <a:solidFill>
                  <a:schemeClr val="dk1"/>
                </a:solidFill>
              </a:rPr>
              <a:t>Establish Task Forces</a:t>
            </a:r>
            <a:endParaRPr sz="2616"/>
          </a:p>
          <a:p>
            <a:pPr indent="-342931" lvl="0" marL="342900" rtl="0" algn="l">
              <a:lnSpc>
                <a:spcPct val="100000"/>
              </a:lnSpc>
              <a:spcBef>
                <a:spcPts val="2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1900">
                <a:solidFill>
                  <a:schemeClr val="dk1"/>
                </a:solidFill>
              </a:rPr>
              <a:t>Phase II – Kickoff </a:t>
            </a:r>
            <a:endParaRPr sz="1900"/>
          </a:p>
          <a:p>
            <a:pPr indent="-298500" lvl="1" marL="742950" rtl="0" algn="l">
              <a:lnSpc>
                <a:spcPct val="100000"/>
              </a:lnSpc>
              <a:spcBef>
                <a:spcPts val="259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✔"/>
            </a:pPr>
            <a:r>
              <a:rPr lang="en-US" sz="1616">
                <a:solidFill>
                  <a:schemeClr val="dk1"/>
                </a:solidFill>
              </a:rPr>
              <a:t>Complete Task Force Training</a:t>
            </a:r>
            <a:endParaRPr sz="2616"/>
          </a:p>
          <a:p>
            <a:pPr indent="-298500" lvl="1" marL="742950" rtl="0" algn="l">
              <a:lnSpc>
                <a:spcPct val="100000"/>
              </a:lnSpc>
              <a:spcBef>
                <a:spcPts val="259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1616">
                <a:solidFill>
                  <a:schemeClr val="dk1"/>
                </a:solidFill>
              </a:rPr>
              <a:t>Select and Weight Criteria</a:t>
            </a:r>
            <a:endParaRPr sz="2616"/>
          </a:p>
          <a:p>
            <a:pPr indent="-298500" lvl="1" marL="742950" rtl="0" algn="l">
              <a:lnSpc>
                <a:spcPct val="100000"/>
              </a:lnSpc>
              <a:spcBef>
                <a:spcPts val="259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1616">
                <a:solidFill>
                  <a:schemeClr val="dk1"/>
                </a:solidFill>
              </a:rPr>
              <a:t>Preliminary Identification of University Services and Academic Programs</a:t>
            </a:r>
            <a:endParaRPr sz="2616"/>
          </a:p>
          <a:p>
            <a:pPr indent="-342931" lvl="0" marL="342900" rtl="0" algn="l">
              <a:lnSpc>
                <a:spcPct val="100000"/>
              </a:lnSpc>
              <a:spcBef>
                <a:spcPts val="2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1900">
                <a:solidFill>
                  <a:schemeClr val="dk1"/>
                </a:solidFill>
              </a:rPr>
              <a:t>Phase III – Preparation (Current Phase)</a:t>
            </a:r>
            <a:endParaRPr sz="1900"/>
          </a:p>
          <a:p>
            <a:pPr indent="-298500" lvl="1" marL="742950" rtl="0" algn="l">
              <a:lnSpc>
                <a:spcPct val="100000"/>
              </a:lnSpc>
              <a:spcBef>
                <a:spcPts val="259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1616">
                <a:solidFill>
                  <a:schemeClr val="dk1"/>
                </a:solidFill>
              </a:rPr>
              <a:t>Develop Electronic Templates, Pilot, Release for Feedback, and Conduct Training</a:t>
            </a:r>
            <a:endParaRPr sz="2616"/>
          </a:p>
          <a:p>
            <a:pPr indent="-298500" lvl="1" marL="742950" rtl="0" algn="l">
              <a:lnSpc>
                <a:spcPct val="100000"/>
              </a:lnSpc>
              <a:spcBef>
                <a:spcPts val="259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1616">
                <a:solidFill>
                  <a:schemeClr val="dk1"/>
                </a:solidFill>
              </a:rPr>
              <a:t>Gather Central Data</a:t>
            </a:r>
            <a:endParaRPr sz="2616"/>
          </a:p>
          <a:p>
            <a:pPr indent="-298500" lvl="1" marL="742950" rtl="0" algn="l">
              <a:lnSpc>
                <a:spcPct val="100000"/>
              </a:lnSpc>
              <a:spcBef>
                <a:spcPts val="259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1616">
                <a:solidFill>
                  <a:schemeClr val="dk1"/>
                </a:solidFill>
              </a:rPr>
              <a:t>Conduct Effort Surveys</a:t>
            </a:r>
            <a:endParaRPr sz="2616"/>
          </a:p>
          <a:p>
            <a:pPr indent="-298500" lvl="1" marL="742950" rtl="0" algn="l">
              <a:lnSpc>
                <a:spcPct val="100000"/>
              </a:lnSpc>
              <a:spcBef>
                <a:spcPts val="259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1616">
                <a:solidFill>
                  <a:schemeClr val="dk1"/>
                </a:solidFill>
              </a:rPr>
              <a:t>Finalized University Services and Academic Programs</a:t>
            </a:r>
            <a:endParaRPr sz="2616"/>
          </a:p>
          <a:p>
            <a:pPr indent="-342931" lvl="0" marL="342900" rtl="0" algn="l">
              <a:lnSpc>
                <a:spcPct val="100000"/>
              </a:lnSpc>
              <a:spcBef>
                <a:spcPts val="2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1900">
                <a:solidFill>
                  <a:schemeClr val="dk1"/>
                </a:solidFill>
              </a:rPr>
              <a:t>Phase IV – Data Gathering/Assessment</a:t>
            </a:r>
            <a:endParaRPr sz="1900"/>
          </a:p>
          <a:p>
            <a:pPr indent="-342931" lvl="0" marL="342900" rtl="0" algn="l">
              <a:lnSpc>
                <a:spcPct val="100000"/>
              </a:lnSpc>
              <a:spcBef>
                <a:spcPts val="2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1900">
                <a:solidFill>
                  <a:schemeClr val="dk1"/>
                </a:solidFill>
              </a:rPr>
              <a:t>Phase VI – Review/Approval </a:t>
            </a:r>
            <a:endParaRPr sz="1900"/>
          </a:p>
          <a:p>
            <a:pPr indent="-342931" lvl="0" marL="342900" rtl="0" algn="l">
              <a:lnSpc>
                <a:spcPct val="100000"/>
              </a:lnSpc>
              <a:spcBef>
                <a:spcPts val="2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1900">
                <a:solidFill>
                  <a:schemeClr val="dk1"/>
                </a:solidFill>
              </a:rPr>
              <a:t>Phase VII – Implementation</a:t>
            </a:r>
            <a:endParaRPr sz="1900"/>
          </a:p>
          <a:p>
            <a:pPr indent="-342931" lvl="0" marL="342900" rtl="0" algn="l">
              <a:lnSpc>
                <a:spcPct val="100000"/>
              </a:lnSpc>
              <a:spcBef>
                <a:spcPts val="2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1900">
                <a:solidFill>
                  <a:schemeClr val="dk1"/>
                </a:solidFill>
              </a:rPr>
              <a:t>Phase VIII – Evaluation </a:t>
            </a:r>
            <a:endParaRPr sz="1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ts val="3700"/>
              <a:buFont typeface="Open Sans"/>
              <a:buNone/>
            </a:pPr>
            <a:r>
              <a:rPr lang="en-US" sz="3700"/>
              <a:t>The Strategic Resource Allocation Process</a:t>
            </a:r>
            <a:endParaRPr/>
          </a:p>
        </p:txBody>
      </p:sp>
      <p:graphicFrame>
        <p:nvGraphicFramePr>
          <p:cNvPr id="99" name="Google Shape;99;p4"/>
          <p:cNvGraphicFramePr/>
          <p:nvPr/>
        </p:nvGraphicFramePr>
        <p:xfrm>
          <a:off x="457201" y="159764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{6623D319-2521-4E5F-971B-B71CEE861C27}</a:tableStyleId>
              </a:tblPr>
              <a:tblGrid>
                <a:gridCol w="868400"/>
                <a:gridCol w="3213075"/>
              </a:tblGrid>
              <a:tr h="176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/>
                        <a:t>1/17-18: </a:t>
                      </a:r>
                      <a:endParaRPr/>
                    </a:p>
                  </a:txBody>
                  <a:tcPr marT="0" marB="0" marR="7925" marL="79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/>
                        <a:t>Information forums</a:t>
                      </a:r>
                      <a:endParaRPr/>
                    </a:p>
                  </a:txBody>
                  <a:tcPr marT="0" marB="0" marR="7925" marL="79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  <a:tr h="119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sngStrike"/>
                        <a:t>1/18: </a:t>
                      </a:r>
                      <a:endParaRPr/>
                    </a:p>
                  </a:txBody>
                  <a:tcPr marT="0" marB="0" marR="7925" marL="79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sngStrike"/>
                        <a:t>Distribute nomination forms</a:t>
                      </a:r>
                      <a:endParaRPr/>
                    </a:p>
                  </a:txBody>
                  <a:tcPr marT="0" marB="0" marR="7925" marL="79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596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sngStrike"/>
                        <a:t>1/19: </a:t>
                      </a:r>
                      <a:endParaRPr/>
                    </a:p>
                  </a:txBody>
                  <a:tcPr marT="0" marB="0" marR="7925" marL="79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sngStrike"/>
                        <a:t>Facilitation Team meeting </a:t>
                      </a:r>
                      <a:br>
                        <a:rPr lang="en-US" sz="800" u="none" cap="none" strike="sngStrike"/>
                      </a:br>
                      <a:r>
                        <a:rPr lang="en-US" sz="800" u="none" cap="none" strike="sngStrike"/>
                        <a:t>- Program list methodology and update</a:t>
                      </a:r>
                      <a:br>
                        <a:rPr lang="en-US" sz="800" u="none" cap="none" strike="sngStrike"/>
                      </a:br>
                      <a:r>
                        <a:rPr lang="en-US" sz="800" u="none" cap="none" strike="sngStrike"/>
                        <a:t>- Discuss catalog of data</a:t>
                      </a:r>
                      <a:br>
                        <a:rPr lang="en-US" sz="800" u="none" cap="none" strike="sngStrike"/>
                      </a:br>
                      <a:r>
                        <a:rPr lang="en-US" sz="800" u="none" cap="none" strike="sngStrike"/>
                        <a:t>- Review templates</a:t>
                      </a:r>
                      <a:br>
                        <a:rPr lang="en-US" sz="800" u="none" cap="none" strike="sngStrike"/>
                      </a:br>
                      <a:r>
                        <a:rPr lang="en-US" sz="800" u="none" cap="none" strike="sngStrike"/>
                        <a:t>- Discuss effort surveys</a:t>
                      </a:r>
                      <a:endParaRPr/>
                    </a:p>
                  </a:txBody>
                  <a:tcPr marT="0" marB="0" marR="7925" marL="79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9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sngStrike"/>
                        <a:t>1/25: </a:t>
                      </a:r>
                      <a:endParaRPr/>
                    </a:p>
                  </a:txBody>
                  <a:tcPr marT="0" marB="0" marR="7925" marL="79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sngStrike"/>
                        <a:t>Nomination deadline</a:t>
                      </a:r>
                      <a:endParaRPr/>
                    </a:p>
                  </a:txBody>
                  <a:tcPr marT="0" marB="0" marR="7925" marL="79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176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sngStrike"/>
                        <a:t>1/26:</a:t>
                      </a:r>
                      <a:endParaRPr/>
                    </a:p>
                  </a:txBody>
                  <a:tcPr marT="0" marB="0" marR="7925" marL="79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sngStrike"/>
                        <a:t>FacTeam meeting - First review of program list</a:t>
                      </a:r>
                      <a:endParaRPr/>
                    </a:p>
                  </a:txBody>
                  <a:tcPr marT="0" marB="0" marR="7925" marL="79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</a:tr>
              <a:tr h="352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sngStrike"/>
                        <a:t>1/26:</a:t>
                      </a:r>
                      <a:endParaRPr/>
                    </a:p>
                  </a:txBody>
                  <a:tcPr marT="0" marB="0" marR="7925" marL="79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sngStrike"/>
                        <a:t>FacTeam meeting - assign 2 members to work on each effort survey, assuming 3 surveys</a:t>
                      </a:r>
                      <a:endParaRPr/>
                    </a:p>
                  </a:txBody>
                  <a:tcPr marT="0" marB="0" marR="7925" marL="79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</a:tr>
              <a:tr h="264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sngStrike"/>
                        <a:t>1/26:</a:t>
                      </a:r>
                      <a:endParaRPr/>
                    </a:p>
                  </a:txBody>
                  <a:tcPr marT="0" marB="0" marR="7925" marL="79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sngStrike"/>
                        <a:t>FacTeam meeting - assign subteam for template (shell) development</a:t>
                      </a:r>
                      <a:endParaRPr/>
                    </a:p>
                  </a:txBody>
                  <a:tcPr marT="0" marB="0" marR="7925" marL="79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</a:tr>
              <a:tr h="264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sngStrike"/>
                        <a:t>1/27: </a:t>
                      </a:r>
                      <a:endParaRPr/>
                    </a:p>
                  </a:txBody>
                  <a:tcPr marT="0" marB="0" marR="7925" marL="79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sngStrike"/>
                        <a:t>Mary/Jon meet with union leadership for nomination input</a:t>
                      </a:r>
                      <a:endParaRPr/>
                    </a:p>
                  </a:txBody>
                  <a:tcPr marT="0" marB="0" marR="7925" marL="79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6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sngStrike"/>
                        <a:t>1/30: </a:t>
                      </a:r>
                      <a:endParaRPr/>
                    </a:p>
                  </a:txBody>
                  <a:tcPr marT="0" marB="0" marR="7925" marL="79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sngStrike"/>
                        <a:t>ELT first review of nominations</a:t>
                      </a:r>
                      <a:endParaRPr/>
                    </a:p>
                  </a:txBody>
                  <a:tcPr marT="0" marB="0" marR="7925" marL="79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264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sngStrike"/>
                        <a:t>2/2:</a:t>
                      </a:r>
                      <a:endParaRPr/>
                    </a:p>
                  </a:txBody>
                  <a:tcPr marT="0" marB="0" marR="7925" marL="79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sngStrike"/>
                        <a:t>ELT second review of nominations - confirm selections</a:t>
                      </a:r>
                      <a:endParaRPr/>
                    </a:p>
                  </a:txBody>
                  <a:tcPr marT="0" marB="0" marR="7925" marL="79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6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sngStrike"/>
                        <a:t>2/2: </a:t>
                      </a:r>
                      <a:endParaRPr/>
                    </a:p>
                  </a:txBody>
                  <a:tcPr marT="0" marB="0" marR="7925" marL="79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sngStrike"/>
                        <a:t>Notify task force members of selection</a:t>
                      </a:r>
                      <a:endParaRPr/>
                    </a:p>
                  </a:txBody>
                  <a:tcPr marT="0" marB="0" marR="7925" marL="79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176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sngStrike"/>
                        <a:t>2/2:</a:t>
                      </a:r>
                      <a:endParaRPr/>
                    </a:p>
                  </a:txBody>
                  <a:tcPr marT="0" marB="0" marR="7925" marL="79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5A6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sngStrike"/>
                        <a:t>FacTeam meeting - discuss data set methodology</a:t>
                      </a:r>
                      <a:endParaRPr/>
                    </a:p>
                  </a:txBody>
                  <a:tcPr marT="0" marB="0" marR="7925" marL="79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5A6BD"/>
                    </a:solidFill>
                  </a:tcPr>
                </a:tc>
              </a:tr>
              <a:tr h="176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sngStrike"/>
                        <a:t>2/2: </a:t>
                      </a:r>
                      <a:endParaRPr/>
                    </a:p>
                  </a:txBody>
                  <a:tcPr marT="0" marB="0" marR="7925" marL="79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sngStrike"/>
                        <a:t>FacTeam meeting - Programs defined</a:t>
                      </a:r>
                      <a:endParaRPr/>
                    </a:p>
                  </a:txBody>
                  <a:tcPr marT="0" marB="0" marR="7925" marL="792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</a:tr>
              <a:tr h="176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sngStrike"/>
                        <a:t>2/2:</a:t>
                      </a:r>
                      <a:endParaRPr/>
                    </a:p>
                  </a:txBody>
                  <a:tcPr marT="0" marB="0" marR="7925" marL="79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sngStrike"/>
                        <a:t>Facilitation Team meeting - review indirect costs</a:t>
                      </a:r>
                      <a:endParaRPr/>
                    </a:p>
                  </a:txBody>
                  <a:tcPr marT="0" marB="0" marR="7925" marL="79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</a:tr>
              <a:tr h="264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sngStrike"/>
                        <a:t>2/6:</a:t>
                      </a:r>
                      <a:endParaRPr/>
                    </a:p>
                  </a:txBody>
                  <a:tcPr marT="0" marB="0" marR="7925" marL="79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sngStrike"/>
                        <a:t>Campus msg from Jon/Mary re TF selections, promote town hall attendance</a:t>
                      </a:r>
                      <a:endParaRPr/>
                    </a:p>
                  </a:txBody>
                  <a:tcPr marT="0" marB="0" marR="7925" marL="79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6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sngStrike"/>
                        <a:t>2/9:</a:t>
                      </a:r>
                      <a:endParaRPr/>
                    </a:p>
                  </a:txBody>
                  <a:tcPr marT="0" marB="0" marR="7925" marL="79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5A6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sngStrike"/>
                        <a:t>Facilitation Team meeting - review catalog of data</a:t>
                      </a:r>
                      <a:endParaRPr/>
                    </a:p>
                  </a:txBody>
                  <a:tcPr marT="0" marB="0" marR="7925" marL="79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5A6BD"/>
                    </a:solidFill>
                  </a:tcPr>
                </a:tc>
              </a:tr>
              <a:tr h="264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sngStrike"/>
                        <a:t>2/9:</a:t>
                      </a:r>
                      <a:endParaRPr/>
                    </a:p>
                  </a:txBody>
                  <a:tcPr marT="0" marB="0" marR="7925" marL="79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sngStrike"/>
                        <a:t>Facilitation Team meeting - Review effort surveys, agreement</a:t>
                      </a:r>
                      <a:endParaRPr/>
                    </a:p>
                  </a:txBody>
                  <a:tcPr marT="0" marB="0" marR="7925" marL="79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</a:tr>
              <a:tr h="176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sngStrike"/>
                        <a:t>2/9: </a:t>
                      </a:r>
                      <a:endParaRPr/>
                    </a:p>
                  </a:txBody>
                  <a:tcPr marT="0" marB="0" marR="7925" marL="79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sngStrike"/>
                        <a:t>SRA Town Hall Session (virtual)</a:t>
                      </a:r>
                      <a:endParaRPr/>
                    </a:p>
                  </a:txBody>
                  <a:tcPr marT="0" marB="0" marR="7925" marL="79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6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sngStrike"/>
                        <a:t>2/14:</a:t>
                      </a:r>
                      <a:endParaRPr/>
                    </a:p>
                  </a:txBody>
                  <a:tcPr marT="0" marB="0" marR="7925" marL="79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sngStrike"/>
                        <a:t>Academic Program Task Force Training</a:t>
                      </a:r>
                      <a:endParaRPr/>
                    </a:p>
                  </a:txBody>
                  <a:tcPr marT="0" marB="0" marR="7925" marL="79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6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sngStrike"/>
                        <a:t>2/15:</a:t>
                      </a:r>
                      <a:endParaRPr/>
                    </a:p>
                  </a:txBody>
                  <a:tcPr marT="0" marB="0" marR="7925" marL="79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sngStrike"/>
                        <a:t>University Services Task Force Training</a:t>
                      </a:r>
                      <a:endParaRPr/>
                    </a:p>
                  </a:txBody>
                  <a:tcPr marT="0" marB="0" marR="7925" marL="79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6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sngStrike"/>
                        <a:t>2:16:</a:t>
                      </a:r>
                      <a:endParaRPr/>
                    </a:p>
                  </a:txBody>
                  <a:tcPr marT="0" marB="0" marR="7925" marL="79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sngStrike"/>
                        <a:t>Combined Task Force Training</a:t>
                      </a:r>
                      <a:endParaRPr/>
                    </a:p>
                  </a:txBody>
                  <a:tcPr marT="0" marB="0" marR="7925" marL="79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00" name="Google Shape;100;p4"/>
          <p:cNvGraphicFramePr/>
          <p:nvPr/>
        </p:nvGraphicFramePr>
        <p:xfrm>
          <a:off x="4605337" y="159764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{6623D319-2521-4E5F-971B-B71CEE861C27}</a:tableStyleId>
              </a:tblPr>
              <a:tblGrid>
                <a:gridCol w="868400"/>
                <a:gridCol w="3213075"/>
              </a:tblGrid>
              <a:tr h="13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sngStrike"/>
                        <a:t>2/16: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sngStrike"/>
                        <a:t>FacTeam attends TF Trng - review program list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</a:tr>
              <a:tr h="13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sngStrike"/>
                        <a:t>2/16: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5A6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sngStrike"/>
                        <a:t>FacTeam attends TF Trng - review catalog of data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5A6BD"/>
                    </a:solidFill>
                  </a:tcPr>
                </a:tc>
              </a:tr>
              <a:tr h="13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sngStrike"/>
                        <a:t>2/16: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sngStrike"/>
                        <a:t>FacTeam attends TF Trng - recommends template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</a:tr>
              <a:tr h="405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sngStrike"/>
                        <a:t>2/16: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sngStrike"/>
                        <a:t>FacTeam attends TF Trng - Communications Team provides TFs with overview of what has happened so far and what is scheduled for the future. 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7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sngStrike"/>
                        <a:t>2/16: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sngStrike"/>
                        <a:t>TF Trng - discuss FoIA implications and TF documentation of work. Deborah and Annika on hand to answer questions.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/>
                        <a:t>2/20: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/>
                        <a:t>Progam list distributed to community for feedback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</a:tr>
              <a:tr h="202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/>
                        <a:t>2/23: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/>
                        <a:t>FacTeam meeting - approve indirect cost allocation methodology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</a:tr>
              <a:tr h="202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/>
                        <a:t>2/23: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/>
                        <a:t>Facilitation subteams update templates as necessary, provides to TF for testing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</a:tr>
              <a:tr h="13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/>
                        <a:t>2/23: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5A6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/>
                        <a:t>FacTeam - ongoing data set work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5A6BD"/>
                    </a:solidFill>
                  </a:tcPr>
                </a:tc>
              </a:tr>
              <a:tr h="13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/>
                        <a:t>2/24: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/>
                        <a:t>Community feedback re program list due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</a:tr>
              <a:tr h="202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/>
                        <a:t>3/2: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/>
                        <a:t>Task forces &amp; Facilitation Team finalize program/function list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</a:tr>
              <a:tr h="13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/>
                        <a:t>3/2: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/>
                        <a:t>TFs test templates (big, small, anomoly)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</a:tr>
              <a:tr h="13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/>
                        <a:t>3/2: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5A6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/>
                        <a:t>FacTeam - ongoing data set work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5A6BD"/>
                    </a:solidFill>
                  </a:tcPr>
                </a:tc>
              </a:tr>
              <a:tr h="13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/>
                        <a:t>3/3: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/>
                        <a:t>SRA Town Hall Session (SHW109)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/>
                        <a:t>3/6: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/>
                        <a:t>Distribute effort surveys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</a:tr>
              <a:tr h="13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/>
                        <a:t>3/9: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5A6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/>
                        <a:t>FacTeam - ongoing data set work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5A6BD"/>
                    </a:solidFill>
                  </a:tcPr>
                </a:tc>
              </a:tr>
              <a:tr h="13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/>
                        <a:t>3/9: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/>
                        <a:t>Distribute templates to campus for feedback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</a:tr>
              <a:tr h="13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/>
                        <a:t>3/15: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/>
                        <a:t>Completed effort surveys due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</a:tr>
              <a:tr h="13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/>
                        <a:t>3/16: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5A6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/>
                        <a:t>FacTeam - ongoing data set work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5A6BD"/>
                    </a:solidFill>
                  </a:tcPr>
                </a:tc>
              </a:tr>
              <a:tr h="13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/>
                        <a:t>3/16: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/>
                        <a:t>Templates - campus feedback due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</a:tr>
              <a:tr h="13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/>
                        <a:t>3/23: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5A6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/>
                        <a:t>FTeam meeting - Data sets reviewed and finalized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5A6BD"/>
                    </a:solidFill>
                  </a:tcPr>
                </a:tc>
              </a:tr>
              <a:tr h="13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/>
                        <a:t>3/24: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/>
                        <a:t>SRA Town Hall Session (virtual)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/>
                        <a:t>3/30: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/>
                        <a:t>Facilitation Team finalizes templates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</a:tr>
              <a:tr h="13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/>
                        <a:t>4/11: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/>
                        <a:t>SRA Town Hall Session (in-person)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/>
                        <a:t>4/15: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/>
                        <a:t>Templates published electronically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</a:tr>
              <a:tr h="13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/>
                        <a:t>4/25: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/>
                        <a:t>SRA Town Hall Session (virtual)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/>
                        <a:t>5/12: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/>
                        <a:t>SRA Town Hall Session (SHW109)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/>
                        <a:t>6/1: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/>
                        <a:t>Department templates completed and returned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</a:tr>
              <a:tr h="13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/>
                        <a:t>6/1: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/>
                        <a:t>SRA Town Hall Session (virtual)</a:t>
                      </a:r>
                      <a:endParaRPr/>
                    </a:p>
                  </a:txBody>
                  <a:tcPr marT="0" marB="0" marR="6025" marL="602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"/>
          <p:cNvSpPr txBox="1"/>
          <p:nvPr>
            <p:ph type="ctrTitle"/>
          </p:nvPr>
        </p:nvSpPr>
        <p:spPr>
          <a:xfrm>
            <a:off x="685800" y="1863710"/>
            <a:ext cx="5367590" cy="14843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ts val="4000"/>
              <a:buFont typeface="Open Sans"/>
              <a:buNone/>
            </a:pPr>
            <a:r>
              <a:rPr lang="en-US"/>
              <a:t>SRA Facilitation Team Update</a:t>
            </a:r>
            <a:endParaRPr/>
          </a:p>
        </p:txBody>
      </p:sp>
      <p:sp>
        <p:nvSpPr>
          <p:cNvPr id="106" name="Google Shape;106;p5"/>
          <p:cNvSpPr txBox="1"/>
          <p:nvPr>
            <p:ph idx="1" type="subTitle"/>
          </p:nvPr>
        </p:nvSpPr>
        <p:spPr>
          <a:xfrm>
            <a:off x="685800" y="3762507"/>
            <a:ext cx="6400800" cy="6809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ct val="100000"/>
              <a:buNone/>
            </a:pPr>
            <a:r>
              <a:rPr lang="en-US"/>
              <a:t>Jackie Coomes &amp; Toni Habegger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08"/>
              </a:spcBef>
              <a:spcAft>
                <a:spcPts val="0"/>
              </a:spcAft>
              <a:buClr>
                <a:srgbClr val="CC0202"/>
              </a:buClr>
              <a:buSzPct val="100000"/>
              <a:buNone/>
            </a:pPr>
            <a:r>
              <a:rPr lang="en-US"/>
              <a:t>SRA Facilitation Team Co-Chairs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ts val="3200"/>
              <a:buFont typeface="Open Sans"/>
              <a:buNone/>
            </a:pPr>
            <a:r>
              <a:rPr lang="en-US" sz="3200"/>
              <a:t>Facilitation Team Members</a:t>
            </a:r>
            <a:endParaRPr/>
          </a:p>
        </p:txBody>
      </p:sp>
      <p:graphicFrame>
        <p:nvGraphicFramePr>
          <p:cNvPr id="112" name="Google Shape;112;p6"/>
          <p:cNvGraphicFramePr/>
          <p:nvPr/>
        </p:nvGraphicFramePr>
        <p:xfrm>
          <a:off x="1436427" y="160019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{03C060D7-9DB1-4473-BC38-7AF3CE0AEF05}</a:tableStyleId>
              </a:tblPr>
              <a:tblGrid>
                <a:gridCol w="2747600"/>
                <a:gridCol w="3523550"/>
              </a:tblGrid>
              <a:tr h="127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-US" sz="1000" u="none" cap="none" strike="noStrike"/>
                        <a:t>Co-Chair</a:t>
                      </a:r>
                      <a:endParaRPr sz="1400" u="none" cap="none" strike="noStrike"/>
                    </a:p>
                  </a:txBody>
                  <a:tcPr marT="0" marB="0" marR="16375" marL="163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-US" sz="1000" u="none" cap="none" strike="noStrike"/>
                        <a:t>Representing</a:t>
                      </a:r>
                      <a:endParaRPr sz="1400" u="none" cap="none" strike="noStrike"/>
                    </a:p>
                  </a:txBody>
                  <a:tcPr marT="0" marB="0" marR="16375" marL="163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4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cap="none" strike="noStrike"/>
                        <a:t>Jackie Coomes</a:t>
                      </a:r>
                      <a:endParaRPr sz="1400" u="none" cap="none" strike="noStrike"/>
                    </a:p>
                  </a:txBody>
                  <a:tcPr marT="0" marB="0" marR="16375" marL="1637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cap="none" strike="noStrike"/>
                        <a:t>Vice Provost for Academic Affairs</a:t>
                      </a:r>
                      <a:endParaRPr sz="1400" u="none" cap="none" strike="noStrike"/>
                    </a:p>
                  </a:txBody>
                  <a:tcPr marT="0" marB="0" marR="16375" marL="1637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254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cap="none" strike="noStrike"/>
                        <a:t>Toni Habegger</a:t>
                      </a:r>
                      <a:endParaRPr sz="1400" u="none" cap="none" strike="noStrike"/>
                    </a:p>
                  </a:txBody>
                  <a:tcPr marT="0" marB="0" marR="16375" marL="1637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cap="none" strike="noStrike"/>
                        <a:t>CFO and AVP for Financial Services</a:t>
                      </a:r>
                      <a:endParaRPr sz="1400" u="none" cap="none" strike="noStrike"/>
                    </a:p>
                  </a:txBody>
                  <a:tcPr marT="0" marB="0" marR="16375" marL="1637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/>
                    </a:p>
                  </a:txBody>
                  <a:tcPr marT="0" marB="0" marR="16375" marL="163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/>
                    </a:p>
                  </a:txBody>
                  <a:tcPr marT="0" marB="0" marR="16375" marL="163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/>
                    </a:p>
                  </a:txBody>
                  <a:tcPr marT="0" marB="0" marR="16375" marL="163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/>
                    </a:p>
                  </a:txBody>
                  <a:tcPr marT="0" marB="0" marR="16375" marL="163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-US" sz="1000" u="none" cap="none" strike="noStrike"/>
                        <a:t>Team Member</a:t>
                      </a:r>
                      <a:endParaRPr sz="1400" u="none" cap="none" strike="noStrike"/>
                    </a:p>
                  </a:txBody>
                  <a:tcPr marT="0" marB="0" marR="16375" marL="163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-US" sz="1000" u="none" cap="none" strike="noStrike"/>
                        <a:t>Representing</a:t>
                      </a:r>
                      <a:endParaRPr sz="1400" u="none" cap="none" strike="noStrike"/>
                    </a:p>
                  </a:txBody>
                  <a:tcPr marT="0" marB="0" marR="16375" marL="163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4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cap="none" strike="noStrike"/>
                        <a:t>Sam Armstrong Ash</a:t>
                      </a:r>
                      <a:endParaRPr sz="1400" u="none" cap="none" strike="noStrike"/>
                    </a:p>
                  </a:txBody>
                  <a:tcPr marT="0" marB="0" marR="16375" marL="1637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cap="none" strike="noStrike"/>
                        <a:t>Dean of Students / VP of Student Life</a:t>
                      </a:r>
                      <a:endParaRPr sz="1400" u="none" cap="none" strike="noStrike"/>
                    </a:p>
                  </a:txBody>
                  <a:tcPr marT="0" marB="0" marR="16375" marL="1637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4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cap="none" strike="noStrike"/>
                        <a:t>Mark Baldwin</a:t>
                      </a:r>
                      <a:endParaRPr sz="1400" u="none" cap="none" strike="noStrike"/>
                    </a:p>
                  </a:txBody>
                  <a:tcPr marT="0" marB="0" marR="16375" marL="1637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cap="none" strike="noStrike"/>
                        <a:t>President's Chief of Staff</a:t>
                      </a:r>
                      <a:endParaRPr sz="1400" u="none" cap="none" strike="noStrike"/>
                    </a:p>
                  </a:txBody>
                  <a:tcPr marT="0" marB="0" marR="16375" marL="1637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254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cap="none" strike="noStrike"/>
                        <a:t>Brad Christ</a:t>
                      </a:r>
                      <a:endParaRPr sz="1400" u="none" cap="none" strike="noStrike"/>
                    </a:p>
                  </a:txBody>
                  <a:tcPr marT="0" marB="0" marR="16375" marL="1637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cap="none" strike="noStrike"/>
                        <a:t>AVP for Information Technology</a:t>
                      </a:r>
                      <a:endParaRPr sz="1400" u="none" cap="none" strike="noStrike"/>
                    </a:p>
                  </a:txBody>
                  <a:tcPr marT="0" marB="0" marR="16375" marL="1637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4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cap="none" strike="noStrike"/>
                        <a:t>Deborah Danner</a:t>
                      </a:r>
                      <a:endParaRPr sz="1400" u="none" cap="none" strike="noStrike"/>
                    </a:p>
                  </a:txBody>
                  <a:tcPr marT="0" marB="0" marR="16375" marL="1637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cap="none" strike="noStrike"/>
                        <a:t>AVP for Human Resources</a:t>
                      </a:r>
                      <a:endParaRPr sz="1400" u="none" cap="none" strike="noStrike"/>
                    </a:p>
                  </a:txBody>
                  <a:tcPr marT="0" marB="0" marR="16375" marL="1637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254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cap="none" strike="noStrike"/>
                        <a:t>Tessa Delbridge (Communications)</a:t>
                      </a:r>
                      <a:endParaRPr sz="1400" u="none" cap="none" strike="noStrike"/>
                    </a:p>
                  </a:txBody>
                  <a:tcPr marT="0" marB="0" marR="16375" marL="1637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cap="none" strike="noStrike"/>
                        <a:t>EWU Relations Strategist</a:t>
                      </a:r>
                      <a:endParaRPr sz="1400" u="none" cap="none" strike="noStrike"/>
                    </a:p>
                  </a:txBody>
                  <a:tcPr marT="0" marB="0" marR="16375" marL="1637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4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cap="none" strike="noStrike"/>
                        <a:t>Admir Djulovic</a:t>
                      </a:r>
                      <a:endParaRPr sz="1400" u="none" cap="none" strike="noStrike"/>
                    </a:p>
                  </a:txBody>
                  <a:tcPr marT="0" marB="0" marR="16375" marL="1637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cap="none" strike="noStrike"/>
                        <a:t>Mgr of Data Analytics for Financial Svcs</a:t>
                      </a:r>
                      <a:endParaRPr sz="1000" u="none" cap="none" strike="noStrike"/>
                    </a:p>
                  </a:txBody>
                  <a:tcPr marT="0" marB="0" marR="16375" marL="1637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254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cap="none" strike="noStrike"/>
                        <a:t>Shawn King</a:t>
                      </a:r>
                      <a:endParaRPr sz="1400" u="none" cap="none" strike="noStrike"/>
                    </a:p>
                  </a:txBody>
                  <a:tcPr marT="0" marB="0" marR="16375" marL="1637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cap="none" strike="noStrike"/>
                        <a:t>AVP for Facilities and Planning</a:t>
                      </a:r>
                      <a:endParaRPr sz="1400" u="none" cap="none" strike="noStrike"/>
                    </a:p>
                  </a:txBody>
                  <a:tcPr marT="0" marB="0" marR="16375" marL="1637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4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cap="none" strike="noStrike"/>
                        <a:t>Lance Kissler (Communications)</a:t>
                      </a:r>
                      <a:endParaRPr sz="1400" u="none" cap="none" strike="noStrike"/>
                    </a:p>
                  </a:txBody>
                  <a:tcPr marT="0" marB="0" marR="16375" marL="1637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cap="none" strike="noStrike"/>
                        <a:t>AVP for University Relations</a:t>
                      </a:r>
                      <a:endParaRPr sz="1400" u="none" cap="none" strike="noStrike"/>
                    </a:p>
                  </a:txBody>
                  <a:tcPr marT="0" marB="0" marR="16375" marL="1637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254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cap="none" strike="noStrike"/>
                        <a:t>Jake Morrison</a:t>
                      </a:r>
                      <a:endParaRPr sz="1400" u="none" cap="none" strike="noStrike"/>
                    </a:p>
                  </a:txBody>
                  <a:tcPr marT="0" marB="0" marR="16375" marL="1637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cap="none" strike="noStrike"/>
                        <a:t>Exec. Dir. for Institutional Research</a:t>
                      </a:r>
                      <a:endParaRPr sz="1400" u="none" cap="none" strike="noStrike"/>
                    </a:p>
                  </a:txBody>
                  <a:tcPr marT="0" marB="0" marR="16375" marL="1637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4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cap="none" strike="noStrike"/>
                        <a:t>Heather Veeder</a:t>
                      </a:r>
                      <a:endParaRPr sz="1400" u="none" cap="none" strike="noStrike"/>
                    </a:p>
                  </a:txBody>
                  <a:tcPr marT="0" marB="0" marR="16375" marL="1637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cap="none" strike="noStrike"/>
                        <a:t>AVP for Student Success, Planning &amp; Policy</a:t>
                      </a:r>
                      <a:endParaRPr sz="1400" u="none" cap="none" strike="noStrike"/>
                    </a:p>
                  </a:txBody>
                  <a:tcPr marT="0" marB="0" marR="16375" marL="1637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ts val="3200"/>
              <a:buFont typeface="Open Sans"/>
              <a:buNone/>
            </a:pPr>
            <a:r>
              <a:rPr lang="en-US" sz="3200"/>
              <a:t>Facilitation Team Role</a:t>
            </a:r>
            <a:endParaRPr/>
          </a:p>
        </p:txBody>
      </p:sp>
      <p:sp>
        <p:nvSpPr>
          <p:cNvPr id="118" name="Google Shape;118;p7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06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2400">
                <a:solidFill>
                  <a:schemeClr val="dk1"/>
                </a:solidFill>
              </a:rPr>
              <a:t>Provides logistical support to the co-champions and task forces. </a:t>
            </a:r>
            <a:endParaRPr sz="24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-406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2400">
                <a:solidFill>
                  <a:schemeClr val="dk1"/>
                </a:solidFill>
              </a:rPr>
              <a:t>Scope of responsibilities include:</a:t>
            </a:r>
            <a:endParaRPr sz="2400">
              <a:solidFill>
                <a:schemeClr val="dk1"/>
              </a:solidFill>
            </a:endParaRPr>
          </a:p>
          <a:p>
            <a:pPr indent="-381000" lvl="1" marL="9144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</a:pPr>
            <a:r>
              <a:rPr lang="en-US" sz="1800">
                <a:solidFill>
                  <a:schemeClr val="dk1"/>
                </a:solidFill>
              </a:rPr>
              <a:t>Defining the program list, </a:t>
            </a:r>
            <a:endParaRPr sz="1800">
              <a:solidFill>
                <a:schemeClr val="dk1"/>
              </a:solidFill>
            </a:endParaRPr>
          </a:p>
          <a:p>
            <a:pPr indent="-381000" lvl="1" marL="9144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</a:pPr>
            <a:r>
              <a:rPr lang="en-US" sz="1800">
                <a:solidFill>
                  <a:schemeClr val="dk1"/>
                </a:solidFill>
              </a:rPr>
              <a:t>Defining the data sets, </a:t>
            </a:r>
            <a:endParaRPr sz="1800">
              <a:solidFill>
                <a:schemeClr val="dk1"/>
              </a:solidFill>
            </a:endParaRPr>
          </a:p>
          <a:p>
            <a:pPr indent="-381000" lvl="1" marL="9144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</a:pPr>
            <a:r>
              <a:rPr lang="en-US" sz="1800">
                <a:solidFill>
                  <a:schemeClr val="dk1"/>
                </a:solidFill>
              </a:rPr>
              <a:t>Allocating indirect costs, </a:t>
            </a:r>
            <a:endParaRPr sz="1800">
              <a:solidFill>
                <a:schemeClr val="dk1"/>
              </a:solidFill>
            </a:endParaRPr>
          </a:p>
          <a:p>
            <a:pPr indent="-381000" lvl="1" marL="9144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</a:pPr>
            <a:r>
              <a:rPr lang="en-US" sz="1800">
                <a:solidFill>
                  <a:schemeClr val="dk1"/>
                </a:solidFill>
              </a:rPr>
              <a:t>Distributing effort surveys, and </a:t>
            </a:r>
            <a:endParaRPr sz="1800">
              <a:solidFill>
                <a:schemeClr val="dk1"/>
              </a:solidFill>
            </a:endParaRPr>
          </a:p>
          <a:p>
            <a:pPr indent="-381000" lvl="1" marL="9144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</a:pPr>
            <a:r>
              <a:rPr lang="en-US" sz="1800">
                <a:solidFill>
                  <a:schemeClr val="dk1"/>
                </a:solidFill>
              </a:rPr>
              <a:t>Distributing the templates. </a:t>
            </a:r>
            <a:endParaRPr sz="1800">
              <a:solidFill>
                <a:schemeClr val="dk1"/>
              </a:solidFill>
            </a:endParaRPr>
          </a:p>
          <a:p>
            <a:pPr indent="0" lvl="0" marL="74295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-406400" lvl="0" marL="4572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2400">
                <a:solidFill>
                  <a:schemeClr val="dk1"/>
                </a:solidFill>
              </a:rPr>
              <a:t>The communications representatives assist with the sharing of information throughout the process.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085fce1b22_0_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ts val="3200"/>
              <a:buFont typeface="Open Sans"/>
              <a:buNone/>
            </a:pPr>
            <a:r>
              <a:rPr lang="en-US" sz="3200"/>
              <a:t>Facilitation Team Action Items</a:t>
            </a:r>
            <a:endParaRPr/>
          </a:p>
        </p:txBody>
      </p:sp>
      <p:sp>
        <p:nvSpPr>
          <p:cNvPr id="124" name="Google Shape;124;g2085fce1b22_0_0"/>
          <p:cNvSpPr txBox="1"/>
          <p:nvPr>
            <p:ph idx="1" type="body"/>
          </p:nvPr>
        </p:nvSpPr>
        <p:spPr>
          <a:xfrm>
            <a:off x="457200" y="1499616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8108"/>
              <a:buFont typeface="Noto Sans Symbols"/>
              <a:buChar char="✔"/>
            </a:pPr>
            <a:r>
              <a:rPr lang="en-US" sz="1800">
                <a:solidFill>
                  <a:schemeClr val="dk1"/>
                </a:solidFill>
              </a:rPr>
              <a:t>Phase I – Organization</a:t>
            </a:r>
            <a:endParaRPr sz="3000"/>
          </a:p>
          <a:p>
            <a:pPr indent="-298450" lvl="1" marL="74295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8108"/>
              <a:buFont typeface="Noto Sans Symbols"/>
              <a:buChar char="✔"/>
            </a:pPr>
            <a:r>
              <a:rPr lang="en-US" sz="1600">
                <a:solidFill>
                  <a:schemeClr val="dk1"/>
                </a:solidFill>
              </a:rPr>
              <a:t>Establish Facilitation Team</a:t>
            </a:r>
            <a:endParaRPr sz="2600"/>
          </a:p>
          <a:p>
            <a:pPr indent="-298450" lvl="1" marL="74295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8108"/>
              <a:buFont typeface="Noto Sans Symbols"/>
              <a:buChar char="✔"/>
            </a:pPr>
            <a:r>
              <a:rPr lang="en-US" sz="1600">
                <a:solidFill>
                  <a:schemeClr val="dk1"/>
                </a:solidFill>
              </a:rPr>
              <a:t>Catalog Data </a:t>
            </a:r>
            <a:endParaRPr sz="2600"/>
          </a:p>
          <a:p>
            <a:pPr indent="-298450" lvl="1" marL="74295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8108"/>
              <a:buFont typeface="Noto Sans Symbols"/>
              <a:buChar char="✔"/>
            </a:pPr>
            <a:r>
              <a:rPr lang="en-US" sz="1600">
                <a:solidFill>
                  <a:schemeClr val="dk1"/>
                </a:solidFill>
              </a:rPr>
              <a:t>Define University Services and Academic Programs</a:t>
            </a:r>
            <a:endParaRPr sz="2600"/>
          </a:p>
          <a:p>
            <a:pPr indent="-342900" lvl="0" marL="3429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8108"/>
              <a:buChar char="•"/>
            </a:pPr>
            <a:r>
              <a:rPr lang="en-US" sz="1800">
                <a:solidFill>
                  <a:schemeClr val="dk1"/>
                </a:solidFill>
              </a:rPr>
              <a:t>Phase II – Kickoff </a:t>
            </a:r>
            <a:endParaRPr sz="3000"/>
          </a:p>
          <a:p>
            <a:pPr indent="-298450" lvl="1" marL="74295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8108"/>
              <a:buFont typeface="Noto Sans Symbols"/>
              <a:buChar char="✔"/>
            </a:pPr>
            <a:r>
              <a:rPr lang="en-US" sz="1600">
                <a:solidFill>
                  <a:schemeClr val="dk1"/>
                </a:solidFill>
              </a:rPr>
              <a:t>Develop effort surveys and template shell</a:t>
            </a:r>
            <a:endParaRPr sz="2600"/>
          </a:p>
          <a:p>
            <a:pPr indent="-298450" lvl="1" marL="74295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8108"/>
              <a:buFont typeface="Noto Sans Symbols"/>
              <a:buChar char="✔"/>
            </a:pPr>
            <a:r>
              <a:rPr lang="en-US" sz="1600">
                <a:solidFill>
                  <a:schemeClr val="dk1"/>
                </a:solidFill>
              </a:rPr>
              <a:t>Preliminary Identification of University Services and Academic Programs</a:t>
            </a:r>
            <a:endParaRPr/>
          </a:p>
          <a:p>
            <a:pPr indent="-298450" lvl="1" marL="74295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8108"/>
              <a:buChar char="–"/>
            </a:pPr>
            <a:r>
              <a:rPr lang="en-US" sz="1600">
                <a:solidFill>
                  <a:schemeClr val="dk1"/>
                </a:solidFill>
              </a:rPr>
              <a:t>Determine allocation of indirect costs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8108"/>
              <a:buChar char="•"/>
            </a:pPr>
            <a:r>
              <a:rPr lang="en-US" sz="1800">
                <a:solidFill>
                  <a:schemeClr val="dk1"/>
                </a:solidFill>
              </a:rPr>
              <a:t>Phase III – Preparation (Current Phase)</a:t>
            </a:r>
            <a:endParaRPr sz="3000"/>
          </a:p>
          <a:p>
            <a:pPr indent="-298450" lvl="1" marL="74295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8108"/>
              <a:buChar char="–"/>
            </a:pPr>
            <a:r>
              <a:rPr lang="en-US" sz="1600">
                <a:solidFill>
                  <a:schemeClr val="dk1"/>
                </a:solidFill>
              </a:rPr>
              <a:t>Develop Electronic Templates, Pilot, Release for Feedback, and Conduct Training</a:t>
            </a:r>
            <a:endParaRPr sz="2600"/>
          </a:p>
          <a:p>
            <a:pPr indent="-298450" lvl="1" marL="74295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8108"/>
              <a:buChar char="–"/>
            </a:pPr>
            <a:r>
              <a:rPr lang="en-US" sz="1600">
                <a:solidFill>
                  <a:schemeClr val="dk1"/>
                </a:solidFill>
              </a:rPr>
              <a:t>Gather Central Data</a:t>
            </a:r>
            <a:endParaRPr sz="2600"/>
          </a:p>
          <a:p>
            <a:pPr indent="-298450" lvl="1" marL="74295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8108"/>
              <a:buChar char="–"/>
            </a:pPr>
            <a:r>
              <a:rPr lang="en-US" sz="1600">
                <a:solidFill>
                  <a:schemeClr val="dk1"/>
                </a:solidFill>
              </a:rPr>
              <a:t>Conduct Effort Surveys</a:t>
            </a:r>
            <a:endParaRPr sz="2600"/>
          </a:p>
          <a:p>
            <a:pPr indent="-298450" lvl="1" marL="74295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8108"/>
              <a:buChar char="–"/>
            </a:pPr>
            <a:r>
              <a:rPr lang="en-US" sz="1600">
                <a:solidFill>
                  <a:schemeClr val="dk1"/>
                </a:solidFill>
              </a:rPr>
              <a:t>Finalized University Services and Academic Programs</a:t>
            </a:r>
            <a:endParaRPr sz="2600"/>
          </a:p>
          <a:p>
            <a:pPr indent="-342900" lvl="0" marL="3429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8108"/>
              <a:buChar char="•"/>
            </a:pPr>
            <a:r>
              <a:rPr lang="en-US" sz="1800">
                <a:solidFill>
                  <a:schemeClr val="dk1"/>
                </a:solidFill>
              </a:rPr>
              <a:t>Phase IV – Data Gathering/Assessment</a:t>
            </a:r>
            <a:endParaRPr sz="3000"/>
          </a:p>
          <a:p>
            <a:pPr indent="-342900" lvl="0" marL="3429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8108"/>
              <a:buChar char="•"/>
            </a:pPr>
            <a:r>
              <a:rPr lang="en-US" sz="1800">
                <a:solidFill>
                  <a:schemeClr val="dk1"/>
                </a:solidFill>
              </a:rPr>
              <a:t>Phase VI – Review/Approval </a:t>
            </a:r>
            <a:endParaRPr sz="3000"/>
          </a:p>
          <a:p>
            <a:pPr indent="-342900" lvl="0" marL="3429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8108"/>
              <a:buChar char="•"/>
            </a:pPr>
            <a:r>
              <a:rPr lang="en-US" sz="1800">
                <a:solidFill>
                  <a:schemeClr val="dk1"/>
                </a:solidFill>
              </a:rPr>
              <a:t>Phase VII – Implementation</a:t>
            </a:r>
            <a:endParaRPr sz="3000"/>
          </a:p>
          <a:p>
            <a:pPr indent="-342900" lvl="0" marL="3429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8108"/>
              <a:buChar char="•"/>
            </a:pPr>
            <a:r>
              <a:rPr lang="en-US" sz="1800">
                <a:solidFill>
                  <a:schemeClr val="dk1"/>
                </a:solidFill>
              </a:rPr>
              <a:t>Phase VIII – Evaluation </a:t>
            </a:r>
            <a:endParaRPr sz="3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"/>
          <p:cNvSpPr txBox="1"/>
          <p:nvPr>
            <p:ph type="ctrTitle"/>
          </p:nvPr>
        </p:nvSpPr>
        <p:spPr>
          <a:xfrm>
            <a:off x="685800" y="1863710"/>
            <a:ext cx="5367590" cy="14843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ts val="4000"/>
              <a:buFont typeface="Open Sans"/>
              <a:buNone/>
            </a:pPr>
            <a:r>
              <a:rPr lang="en-US"/>
              <a:t>SRA Task Force Updates</a:t>
            </a:r>
            <a:endParaRPr/>
          </a:p>
        </p:txBody>
      </p:sp>
      <p:sp>
        <p:nvSpPr>
          <p:cNvPr id="130" name="Google Shape;130;p8"/>
          <p:cNvSpPr txBox="1"/>
          <p:nvPr>
            <p:ph idx="1" type="subTitle"/>
          </p:nvPr>
        </p:nvSpPr>
        <p:spPr>
          <a:xfrm>
            <a:off x="685800" y="3762507"/>
            <a:ext cx="6400800" cy="6809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ct val="100000"/>
              <a:buNone/>
            </a:pPr>
            <a:r>
              <a:rPr lang="en-US"/>
              <a:t>Tony Masiello, Academic Program Task Force Chair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ct val="100000"/>
              <a:buNone/>
            </a:pPr>
            <a:r>
              <a:rPr lang="en-US"/>
              <a:t>Nina De Camp, University Services Task Force Chair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ts val="3200"/>
              <a:buFont typeface="Open Sans"/>
              <a:buNone/>
            </a:pPr>
            <a:r>
              <a:rPr lang="en-US" sz="3200"/>
              <a:t>Academic Programs </a:t>
            </a:r>
            <a:br>
              <a:rPr lang="en-US" sz="3200"/>
            </a:br>
            <a:r>
              <a:rPr lang="en-US" sz="3200"/>
              <a:t>Task Force Members</a:t>
            </a:r>
            <a:endParaRPr/>
          </a:p>
        </p:txBody>
      </p:sp>
      <p:graphicFrame>
        <p:nvGraphicFramePr>
          <p:cNvPr id="136" name="Google Shape;136;p9"/>
          <p:cNvGraphicFramePr/>
          <p:nvPr/>
        </p:nvGraphicFramePr>
        <p:xfrm>
          <a:off x="786384" y="146288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{6623D319-2521-4E5F-971B-B71CEE861C27}</a:tableStyleId>
              </a:tblPr>
              <a:tblGrid>
                <a:gridCol w="2542025"/>
                <a:gridCol w="5001775"/>
              </a:tblGrid>
              <a:tr h="266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sng" cap="none" strike="noStrike"/>
                        <a:t>Team Member</a:t>
                      </a:r>
                      <a:endParaRPr/>
                    </a:p>
                  </a:txBody>
                  <a:tcPr marT="0" marB="0" marR="11875" marL="1187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2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sng" cap="none" strike="noStrike"/>
                        <a:t>Representing</a:t>
                      </a:r>
                      <a:endParaRPr/>
                    </a:p>
                  </a:txBody>
                  <a:tcPr marT="0" marB="0" marR="11875" marL="1187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3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Mindy Breen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2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CSTEM - Design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9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Lesli Cleveland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2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CHSPH - Communication Sciences &amp; Disorders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266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Kate Crane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2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CAHSS - English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6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Kevin Decker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2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CAHSS - Philosophy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266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Tara Haskins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2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CPP - School of Education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6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Heidi Hillman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2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CPP - School of Psychology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266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German Izon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2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CAHSS - Economics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6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Kara Lopez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2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CPP - School of Social Work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266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-US" sz="16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Anthony Masiello </a:t>
                      </a:r>
                      <a:r>
                        <a:rPr i="1" lang="en-US" sz="16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(Chair)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2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CSTEM - Chemistry, Biochemistry &amp; Physics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6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Camille McNeely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2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CSTEM - Biology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266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Richard Orndorff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2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CSTEM - Geosciences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9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Esteban Rodriguez-Marek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2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CSTEM - Computer Science &amp; Electrical Engineering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133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Julia Smith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2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CAHSS - HAMLL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6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Katie Taylor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2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CHSPH - Wellness &amp; Movement Sciences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266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Deanna Trella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2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CPP - Social Work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6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Chris Tyllia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2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CAHSS - Fine and Performing Arts</a:t>
                      </a:r>
                      <a:endParaRPr/>
                    </a:p>
                  </a:txBody>
                  <a:tcPr marT="0" marB="0" marR="11875" marL="11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ts val="3200"/>
              <a:buFont typeface="Open Sans"/>
              <a:buNone/>
            </a:pPr>
            <a:r>
              <a:rPr lang="en-US" sz="3200"/>
              <a:t>University Services</a:t>
            </a:r>
            <a:br>
              <a:rPr lang="en-US" sz="3200"/>
            </a:br>
            <a:r>
              <a:rPr lang="en-US" sz="3200"/>
              <a:t>Task Force Members</a:t>
            </a:r>
            <a:endParaRPr/>
          </a:p>
        </p:txBody>
      </p:sp>
      <p:graphicFrame>
        <p:nvGraphicFramePr>
          <p:cNvPr id="142" name="Google Shape;142;p10"/>
          <p:cNvGraphicFramePr/>
          <p:nvPr/>
        </p:nvGraphicFramePr>
        <p:xfrm>
          <a:off x="886968" y="14173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{6623D319-2521-4E5F-971B-B71CEE861C27}</a:tableStyleId>
              </a:tblPr>
              <a:tblGrid>
                <a:gridCol w="3071400"/>
                <a:gridCol w="4262075"/>
              </a:tblGrid>
              <a:tr h="232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sng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Team Member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sng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Representing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Scott Buck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Facilities Services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0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Natalie Cifuentes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Center for Academic Advising and Retention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259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Emilie Crawford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Nursing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9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Nina De Camp </a:t>
                      </a:r>
                      <a:r>
                        <a:rPr i="1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(Chair)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Public Records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239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Kristina Guilfoyle </a:t>
                      </a:r>
                      <a:r>
                        <a:rPr i="1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(Faculty)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Faculty - AUAP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Chadron Hazelbaker </a:t>
                      </a:r>
                      <a:r>
                        <a:rPr i="1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(Faculty)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Faculty - Wellness and Movement Sciences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304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Augie Hernandez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WFSE - Sports Equipment Manager 2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9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Dr. Terrance MacMullan </a:t>
                      </a:r>
                      <a:r>
                        <a:rPr i="1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(Faculty)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Faculty - Philosophy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304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Dr. Michael Ochi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PSE - Counseling and Wellness Services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0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Rocio Rangel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Exempt - CAMP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304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Maria Reyna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Exempt - New Student Family Programs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2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Tracey Rice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Library Archives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304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Michelle Schultz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Exempt - Student Facilities / Housing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8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Sarah Strong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PSE - CSTEM Undergrad/Grad Services Admin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232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Maria Szep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WFSE - Psychology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Mark Ward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WFSE - Records and Registration</a:t>
                      </a:r>
                      <a:endParaRPr/>
                    </a:p>
                  </a:txBody>
                  <a:tcPr marT="0" marB="0" marR="13875" marL="138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ts val="3200"/>
              <a:buFont typeface="Open Sans"/>
              <a:buNone/>
            </a:pPr>
            <a:r>
              <a:rPr lang="en-US" sz="3200"/>
              <a:t>Task Force Action Items</a:t>
            </a:r>
            <a:endParaRPr/>
          </a:p>
        </p:txBody>
      </p:sp>
      <p:sp>
        <p:nvSpPr>
          <p:cNvPr id="148" name="Google Shape;148;p11"/>
          <p:cNvSpPr txBox="1"/>
          <p:nvPr>
            <p:ph idx="1" type="body"/>
          </p:nvPr>
        </p:nvSpPr>
        <p:spPr>
          <a:xfrm>
            <a:off x="457200" y="150876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42931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✔"/>
            </a:pPr>
            <a:r>
              <a:rPr lang="en-US" sz="1900">
                <a:solidFill>
                  <a:schemeClr val="dk1"/>
                </a:solidFill>
              </a:rPr>
              <a:t>Phase I – Organization</a:t>
            </a:r>
            <a:endParaRPr sz="1900"/>
          </a:p>
          <a:p>
            <a:pPr indent="-298176" lvl="1" marL="74295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✔"/>
            </a:pPr>
            <a:r>
              <a:rPr lang="en-US" sz="1724">
                <a:solidFill>
                  <a:schemeClr val="dk1"/>
                </a:solidFill>
              </a:rPr>
              <a:t>Establish Task Forces</a:t>
            </a:r>
            <a:endParaRPr sz="2724"/>
          </a:p>
          <a:p>
            <a:pPr indent="-342931" lvl="0" marL="3429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1900">
                <a:solidFill>
                  <a:schemeClr val="dk1"/>
                </a:solidFill>
              </a:rPr>
              <a:t>Phase II – Kickoff </a:t>
            </a:r>
            <a:endParaRPr sz="1900"/>
          </a:p>
          <a:p>
            <a:pPr indent="-298176" lvl="1" marL="74295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✔"/>
            </a:pPr>
            <a:r>
              <a:rPr lang="en-US" sz="1724">
                <a:solidFill>
                  <a:schemeClr val="dk1"/>
                </a:solidFill>
              </a:rPr>
              <a:t>Complete Task Force Training</a:t>
            </a:r>
            <a:endParaRPr sz="2724"/>
          </a:p>
          <a:p>
            <a:pPr indent="-298176" lvl="1" marL="74295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1724">
                <a:solidFill>
                  <a:schemeClr val="dk1"/>
                </a:solidFill>
              </a:rPr>
              <a:t>Select and Weight Criteria</a:t>
            </a:r>
            <a:endParaRPr sz="1724">
              <a:solidFill>
                <a:schemeClr val="dk1"/>
              </a:solidFill>
            </a:endParaRPr>
          </a:p>
          <a:p>
            <a:pPr indent="-298176" lvl="1" marL="74295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1724">
                <a:solidFill>
                  <a:schemeClr val="dk1"/>
                </a:solidFill>
              </a:rPr>
              <a:t>Preliminary Identification of University Services</a:t>
            </a:r>
            <a:r>
              <a:rPr lang="en-US" sz="1724">
                <a:solidFill>
                  <a:schemeClr val="dk1"/>
                </a:solidFill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 </a:t>
            </a:r>
            <a:r>
              <a:rPr lang="en-US" sz="1724">
                <a:solidFill>
                  <a:schemeClr val="dk1"/>
                </a:solidFill>
              </a:rPr>
              <a:t>and Academic Programs</a:t>
            </a:r>
            <a:endParaRPr sz="2724"/>
          </a:p>
          <a:p>
            <a:pPr indent="-342931" lvl="0" marL="3429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1900">
                <a:solidFill>
                  <a:schemeClr val="dk1"/>
                </a:solidFill>
              </a:rPr>
              <a:t>Phase III – Preparation (Current Phase)</a:t>
            </a:r>
            <a:endParaRPr sz="1900"/>
          </a:p>
          <a:p>
            <a:pPr indent="-298176" lvl="1" marL="74295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1724">
                <a:solidFill>
                  <a:schemeClr val="dk1"/>
                </a:solidFill>
              </a:rPr>
              <a:t>Task Forces Determine Meeting/Work Schedule</a:t>
            </a:r>
            <a:endParaRPr sz="1724">
              <a:solidFill>
                <a:schemeClr val="dk1"/>
              </a:solidFill>
            </a:endParaRPr>
          </a:p>
          <a:p>
            <a:pPr indent="-298176" lvl="1" marL="74295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1724">
                <a:solidFill>
                  <a:schemeClr val="dk1"/>
                </a:solidFill>
              </a:rPr>
              <a:t>Test Templates</a:t>
            </a:r>
            <a:endParaRPr sz="1724">
              <a:solidFill>
                <a:schemeClr val="dk1"/>
              </a:solidFill>
            </a:endParaRPr>
          </a:p>
          <a:p>
            <a:pPr indent="-298176" lvl="1" marL="74295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1724">
                <a:solidFill>
                  <a:schemeClr val="dk1"/>
                </a:solidFill>
              </a:rPr>
              <a:t>Develop Electronic Templates, Pilot, Release for Feedback, and Conduct Training</a:t>
            </a:r>
            <a:endParaRPr sz="2724"/>
          </a:p>
          <a:p>
            <a:pPr indent="-298176" lvl="1" marL="74295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1724">
                <a:solidFill>
                  <a:schemeClr val="dk1"/>
                </a:solidFill>
              </a:rPr>
              <a:t>Finalized University Services and Academic Programs</a:t>
            </a:r>
            <a:endParaRPr sz="2724"/>
          </a:p>
          <a:p>
            <a:pPr indent="-298176" lvl="1" marL="74295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1724">
                <a:solidFill>
                  <a:schemeClr val="dk1"/>
                </a:solidFill>
              </a:rPr>
              <a:t>Coordinate with Facilitation Team to Distribute Templates</a:t>
            </a:r>
            <a:endParaRPr sz="2724"/>
          </a:p>
          <a:p>
            <a:pPr indent="-342931" lvl="0" marL="3429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1900">
                <a:solidFill>
                  <a:schemeClr val="dk1"/>
                </a:solidFill>
              </a:rPr>
              <a:t>Phase IV – Data Gathering/Assessment</a:t>
            </a:r>
            <a:endParaRPr sz="1900"/>
          </a:p>
          <a:p>
            <a:pPr indent="-342931" lvl="0" marL="3429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1900">
                <a:solidFill>
                  <a:schemeClr val="dk1"/>
                </a:solidFill>
              </a:rPr>
              <a:t>Phase VI – Review/Approval</a:t>
            </a:r>
            <a:endParaRPr sz="1900"/>
          </a:p>
          <a:p>
            <a:pPr indent="-342931" lvl="0" marL="3429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1900">
                <a:solidFill>
                  <a:schemeClr val="dk1"/>
                </a:solidFill>
              </a:rPr>
              <a:t>Phase VII – Implementation</a:t>
            </a:r>
            <a:endParaRPr sz="1900"/>
          </a:p>
          <a:p>
            <a:pPr indent="-342931" lvl="0" marL="3429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1900">
                <a:solidFill>
                  <a:schemeClr val="dk1"/>
                </a:solidFill>
              </a:rPr>
              <a:t>Phase VIII – Evaluation</a:t>
            </a:r>
            <a:endParaRPr sz="19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2"/>
          <p:cNvSpPr txBox="1"/>
          <p:nvPr>
            <p:ph type="ctrTitle"/>
          </p:nvPr>
        </p:nvSpPr>
        <p:spPr>
          <a:xfrm>
            <a:off x="685800" y="1863710"/>
            <a:ext cx="5367590" cy="14843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ct val="111111"/>
              <a:buFont typeface="Open Sans"/>
              <a:buNone/>
            </a:pPr>
            <a:r>
              <a:rPr lang="en-US"/>
              <a:t>SRA Communications &amp; Timeline Update</a:t>
            </a:r>
            <a:endParaRPr/>
          </a:p>
        </p:txBody>
      </p:sp>
      <p:sp>
        <p:nvSpPr>
          <p:cNvPr id="154" name="Google Shape;154;p12"/>
          <p:cNvSpPr txBox="1"/>
          <p:nvPr>
            <p:ph idx="1" type="subTitle"/>
          </p:nvPr>
        </p:nvSpPr>
        <p:spPr>
          <a:xfrm>
            <a:off x="685800" y="3762507"/>
            <a:ext cx="6400800" cy="6809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ct val="100000"/>
              <a:buNone/>
            </a:pPr>
            <a:r>
              <a:rPr lang="en-US"/>
              <a:t>Lance Kissler &amp; Tessa Delbridge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08"/>
              </a:spcBef>
              <a:spcAft>
                <a:spcPts val="0"/>
              </a:spcAft>
              <a:buClr>
                <a:srgbClr val="CC0202"/>
              </a:buClr>
              <a:buSzPct val="100000"/>
              <a:buNone/>
            </a:pPr>
            <a:r>
              <a:rPr lang="en-US"/>
              <a:t>SRA Facilitation Team - Communications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ts val="4000"/>
              <a:buFont typeface="Open Sans"/>
              <a:buNone/>
            </a:pPr>
            <a:r>
              <a:rPr lang="en-US"/>
              <a:t>Website</a:t>
            </a:r>
            <a:endParaRPr/>
          </a:p>
        </p:txBody>
      </p:sp>
      <p:pic>
        <p:nvPicPr>
          <p:cNvPr id="160" name="Google Shape;160;p1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" y="1774230"/>
            <a:ext cx="4038600" cy="3251072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3"/>
          <p:cNvSpPr txBox="1"/>
          <p:nvPr>
            <p:ph idx="2" type="body"/>
          </p:nvPr>
        </p:nvSpPr>
        <p:spPr>
          <a:xfrm>
            <a:off x="4752706" y="1774213"/>
            <a:ext cx="4038600" cy="39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8108"/>
              <a:buChar char="•"/>
            </a:pPr>
            <a:r>
              <a:rPr lang="en-US">
                <a:solidFill>
                  <a:schemeClr val="dk1"/>
                </a:solidFill>
              </a:rPr>
              <a:t>Updated regularly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8108"/>
              <a:buChar char="•"/>
            </a:pPr>
            <a:r>
              <a:rPr lang="en-US">
                <a:solidFill>
                  <a:schemeClr val="dk1"/>
                </a:solidFill>
              </a:rPr>
              <a:t>Process transparency</a:t>
            </a:r>
            <a:endParaRPr>
              <a:solidFill>
                <a:schemeClr val="dk1"/>
              </a:solidFill>
            </a:endParaRPr>
          </a:p>
          <a:p>
            <a:pPr indent="-311150" lvl="1" marL="74295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26126"/>
              <a:buChar char="–"/>
            </a:pPr>
            <a:r>
              <a:rPr lang="en-US">
                <a:solidFill>
                  <a:schemeClr val="dk1"/>
                </a:solidFill>
              </a:rPr>
              <a:t>Anonymous question/comment submission</a:t>
            </a:r>
            <a:endParaRPr/>
          </a:p>
          <a:p>
            <a:pPr indent="-311150" lvl="1" marL="74295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26126"/>
              <a:buChar char="–"/>
            </a:pPr>
            <a:r>
              <a:rPr lang="en-US">
                <a:solidFill>
                  <a:schemeClr val="dk1"/>
                </a:solidFill>
              </a:rPr>
              <a:t>Library of resources</a:t>
            </a:r>
            <a:endParaRPr/>
          </a:p>
          <a:p>
            <a:pPr indent="-311150" lvl="1" marL="74295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26126"/>
              <a:buChar char="–"/>
            </a:pPr>
            <a:r>
              <a:rPr lang="en-US">
                <a:solidFill>
                  <a:schemeClr val="dk1"/>
                </a:solidFill>
              </a:rPr>
              <a:t>Comprehensive, searchable knowledge base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ct val="100000"/>
              <a:buFont typeface="Open Sans"/>
              <a:buNone/>
            </a:pPr>
            <a:r>
              <a:rPr lang="en-US"/>
              <a:t>Communications Plan and Timeline</a:t>
            </a:r>
            <a:endParaRPr/>
          </a:p>
        </p:txBody>
      </p:sp>
      <p:sp>
        <p:nvSpPr>
          <p:cNvPr id="167" name="Google Shape;167;p14"/>
          <p:cNvSpPr txBox="1"/>
          <p:nvPr>
            <p:ph idx="1" type="body"/>
          </p:nvPr>
        </p:nvSpPr>
        <p:spPr>
          <a:xfrm>
            <a:off x="457200" y="1417650"/>
            <a:ext cx="8229600" cy="53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b="1" lang="en-US" sz="1652">
                <a:solidFill>
                  <a:srgbClr val="000000"/>
                </a:solidFill>
              </a:rPr>
              <a:t>January 2023</a:t>
            </a:r>
            <a:endParaRPr sz="1652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</a:endParaRPr>
          </a:p>
          <a:p>
            <a:pPr indent="-3079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Char char="•"/>
            </a:pPr>
            <a:r>
              <a:rPr lang="en-US" sz="1250">
                <a:solidFill>
                  <a:srgbClr val="000000"/>
                </a:solidFill>
              </a:rPr>
              <a:t>Jan. 9: Campus Email Invitation to Information Sessions sent from Co-Champions Mary and Jon via SRA inbox; RSVP’s managed by President’s Office</a:t>
            </a:r>
            <a:endParaRPr sz="1250">
              <a:solidFill>
                <a:srgbClr val="000000"/>
              </a:solidFill>
            </a:endParaRPr>
          </a:p>
          <a:p>
            <a:pPr indent="-3079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Char char="•"/>
            </a:pPr>
            <a:r>
              <a:rPr lang="en-US" sz="1250">
                <a:solidFill>
                  <a:srgbClr val="000000"/>
                </a:solidFill>
              </a:rPr>
              <a:t>Jan. 9: Faculty Senate meeting - response to questions posed by FS</a:t>
            </a:r>
            <a:endParaRPr sz="1250">
              <a:solidFill>
                <a:srgbClr val="000000"/>
              </a:solidFill>
            </a:endParaRPr>
          </a:p>
          <a:p>
            <a:pPr indent="-3079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Char char="•"/>
            </a:pPr>
            <a:r>
              <a:rPr lang="en-US" sz="1250">
                <a:solidFill>
                  <a:srgbClr val="000000"/>
                </a:solidFill>
              </a:rPr>
              <a:t>Jan. 10-11: Update SRA website with Facilitation Team roster &amp; Larry Goldstein info</a:t>
            </a:r>
            <a:endParaRPr sz="1250">
              <a:solidFill>
                <a:srgbClr val="000000"/>
              </a:solidFill>
            </a:endParaRPr>
          </a:p>
          <a:p>
            <a:pPr indent="-3079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Char char="•"/>
            </a:pPr>
            <a:r>
              <a:rPr lang="en-US" sz="1250">
                <a:solidFill>
                  <a:srgbClr val="000000"/>
                </a:solidFill>
              </a:rPr>
              <a:t>Jan. 11: Soft Launch of Knowledge Base on SRA website</a:t>
            </a:r>
            <a:endParaRPr sz="1250">
              <a:solidFill>
                <a:srgbClr val="000000"/>
              </a:solidFill>
            </a:endParaRPr>
          </a:p>
          <a:p>
            <a:pPr indent="-3079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Char char="•"/>
            </a:pPr>
            <a:r>
              <a:rPr lang="en-US" sz="1250">
                <a:solidFill>
                  <a:srgbClr val="000000"/>
                </a:solidFill>
              </a:rPr>
              <a:t>Jan. 12: Email Reminder for Info Session Registration</a:t>
            </a:r>
            <a:endParaRPr sz="1250">
              <a:solidFill>
                <a:srgbClr val="000000"/>
              </a:solidFill>
            </a:endParaRPr>
          </a:p>
          <a:p>
            <a:pPr indent="-3079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Char char="•"/>
            </a:pPr>
            <a:r>
              <a:rPr lang="en-US" sz="1250">
                <a:solidFill>
                  <a:srgbClr val="000000"/>
                </a:solidFill>
              </a:rPr>
              <a:t>Jan. 17-18: SRA Information Sessions</a:t>
            </a:r>
            <a:endParaRPr sz="1250">
              <a:solidFill>
                <a:srgbClr val="000000"/>
              </a:solidFill>
            </a:endParaRPr>
          </a:p>
          <a:p>
            <a:pPr indent="-3079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Char char="•"/>
            </a:pPr>
            <a:r>
              <a:rPr lang="en-US" sz="1250">
                <a:solidFill>
                  <a:srgbClr val="000000"/>
                </a:solidFill>
              </a:rPr>
              <a:t>Jan. 17: Turn on “post” features for the SRA website (Latest Updates)</a:t>
            </a:r>
            <a:endParaRPr sz="1250">
              <a:solidFill>
                <a:srgbClr val="000000"/>
              </a:solidFill>
            </a:endParaRPr>
          </a:p>
          <a:p>
            <a:pPr indent="-3079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Char char="•"/>
            </a:pPr>
            <a:r>
              <a:rPr lang="en-US" sz="1250">
                <a:solidFill>
                  <a:srgbClr val="000000"/>
                </a:solidFill>
              </a:rPr>
              <a:t>Jan. 18: President’s Eagle 1 references SRA process for external and internal audiences</a:t>
            </a:r>
            <a:endParaRPr sz="1250">
              <a:solidFill>
                <a:srgbClr val="000000"/>
              </a:solidFill>
            </a:endParaRPr>
          </a:p>
          <a:p>
            <a:pPr indent="-3079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Char char="•"/>
            </a:pPr>
            <a:r>
              <a:rPr lang="en-US" sz="1250">
                <a:solidFill>
                  <a:srgbClr val="000000"/>
                </a:solidFill>
              </a:rPr>
              <a:t>Jan. 19 AM: Info Session slides added to website</a:t>
            </a:r>
            <a:endParaRPr sz="1250">
              <a:solidFill>
                <a:srgbClr val="000000"/>
              </a:solidFill>
            </a:endParaRPr>
          </a:p>
          <a:p>
            <a:pPr indent="-3079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Char char="•"/>
            </a:pPr>
            <a:r>
              <a:rPr lang="en-US" sz="1250">
                <a:solidFill>
                  <a:srgbClr val="000000"/>
                </a:solidFill>
              </a:rPr>
              <a:t>Jan. 19 AM: Nomination information sent via email from SRA inbox co-signed by champions; website update to include nomination submission web form; KB announced and updated</a:t>
            </a:r>
            <a:endParaRPr sz="1250">
              <a:solidFill>
                <a:srgbClr val="000000"/>
              </a:solidFill>
            </a:endParaRPr>
          </a:p>
          <a:p>
            <a:pPr indent="-3079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Char char="•"/>
            </a:pPr>
            <a:r>
              <a:rPr lang="en-US" sz="1250">
                <a:solidFill>
                  <a:srgbClr val="000000"/>
                </a:solidFill>
              </a:rPr>
              <a:t>Jan 20 AM: Info session video recording added to website</a:t>
            </a:r>
            <a:endParaRPr sz="1250">
              <a:solidFill>
                <a:srgbClr val="000000"/>
              </a:solidFill>
            </a:endParaRPr>
          </a:p>
          <a:p>
            <a:pPr indent="-3079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Char char="•"/>
            </a:pPr>
            <a:r>
              <a:rPr lang="en-US" sz="1250">
                <a:solidFill>
                  <a:srgbClr val="000000"/>
                </a:solidFill>
              </a:rPr>
              <a:t>Jan. 19 Info sessions flipchart photos added to website</a:t>
            </a:r>
            <a:endParaRPr sz="1250">
              <a:solidFill>
                <a:srgbClr val="000000"/>
              </a:solidFill>
            </a:endParaRPr>
          </a:p>
          <a:p>
            <a:pPr indent="-3079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Char char="•"/>
            </a:pPr>
            <a:r>
              <a:rPr lang="en-US" sz="1250">
                <a:solidFill>
                  <a:srgbClr val="000000"/>
                </a:solidFill>
              </a:rPr>
              <a:t>Jan. 19: InsideEWU story “SRA Process Starts with Well-Attended Listening Sessions”</a:t>
            </a:r>
            <a:endParaRPr sz="1250">
              <a:solidFill>
                <a:srgbClr val="000000"/>
              </a:solidFill>
            </a:endParaRPr>
          </a:p>
          <a:p>
            <a:pPr indent="-3079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Char char="•"/>
            </a:pPr>
            <a:r>
              <a:rPr lang="en-US" sz="1250">
                <a:solidFill>
                  <a:srgbClr val="000000"/>
                </a:solidFill>
              </a:rPr>
              <a:t>Jan. 23: Senate Report includes stand-alone SRA update from co-champions</a:t>
            </a:r>
            <a:endParaRPr sz="1250">
              <a:solidFill>
                <a:srgbClr val="000000"/>
              </a:solidFill>
            </a:endParaRPr>
          </a:p>
          <a:p>
            <a:pPr indent="-3079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Char char="•"/>
            </a:pPr>
            <a:r>
              <a:rPr lang="en-US" sz="1250">
                <a:solidFill>
                  <a:srgbClr val="000000"/>
                </a:solidFill>
              </a:rPr>
              <a:t>Jan. 23: InsideEWU Announcement - Nomination reminder </a:t>
            </a:r>
            <a:endParaRPr sz="1250">
              <a:solidFill>
                <a:srgbClr val="000000"/>
              </a:solidFill>
            </a:endParaRPr>
          </a:p>
          <a:p>
            <a:pPr indent="-3079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Char char="•"/>
            </a:pPr>
            <a:r>
              <a:rPr lang="en-US" sz="1250">
                <a:solidFill>
                  <a:srgbClr val="000000"/>
                </a:solidFill>
              </a:rPr>
              <a:t>Jan. 24: Update KB based upon Faculty Senate feedback</a:t>
            </a:r>
            <a:endParaRPr sz="1250">
              <a:solidFill>
                <a:srgbClr val="000000"/>
              </a:solidFill>
            </a:endParaRPr>
          </a:p>
          <a:p>
            <a:pPr indent="-3079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Char char="•"/>
            </a:pPr>
            <a:r>
              <a:rPr lang="en-US" sz="1250">
                <a:solidFill>
                  <a:srgbClr val="000000"/>
                </a:solidFill>
              </a:rPr>
              <a:t>Jan. 24: Update web/email form with anonymous option</a:t>
            </a:r>
            <a:endParaRPr sz="1250">
              <a:solidFill>
                <a:srgbClr val="000000"/>
              </a:solidFill>
            </a:endParaRPr>
          </a:p>
          <a:p>
            <a:pPr indent="-3079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Char char="•"/>
            </a:pPr>
            <a:r>
              <a:rPr lang="en-US" sz="1250">
                <a:solidFill>
                  <a:schemeClr val="dk1"/>
                </a:solidFill>
              </a:rPr>
              <a:t>Jan. 25: Nomination form closes; website updated</a:t>
            </a:r>
            <a:endParaRPr sz="1250">
              <a:solidFill>
                <a:schemeClr val="dk1"/>
              </a:solidFill>
            </a:endParaRPr>
          </a:p>
          <a:p>
            <a:pPr indent="-3079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</a:pPr>
            <a:r>
              <a:rPr lang="en-US" sz="1250">
                <a:solidFill>
                  <a:schemeClr val="dk1"/>
                </a:solidFill>
              </a:rPr>
              <a:t>Jan. 25: ELT Newsletter out with SRA update</a:t>
            </a:r>
            <a:endParaRPr sz="125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8998846001_3_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ct val="100000"/>
              <a:buFont typeface="Open Sans"/>
              <a:buNone/>
            </a:pPr>
            <a:r>
              <a:rPr lang="en-US"/>
              <a:t>Communications Plan and Timeline</a:t>
            </a:r>
            <a:endParaRPr/>
          </a:p>
        </p:txBody>
      </p:sp>
      <p:sp>
        <p:nvSpPr>
          <p:cNvPr id="173" name="Google Shape;173;g18998846001_3_1"/>
          <p:cNvSpPr txBox="1"/>
          <p:nvPr>
            <p:ph idx="1" type="body"/>
          </p:nvPr>
        </p:nvSpPr>
        <p:spPr>
          <a:xfrm>
            <a:off x="457200" y="1358450"/>
            <a:ext cx="8229600" cy="54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325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4444"/>
              <a:buNone/>
            </a:pPr>
            <a:r>
              <a:rPr b="1" i="0" lang="en-US" sz="4050" u="none" strike="noStrike">
                <a:solidFill>
                  <a:srgbClr val="000000"/>
                </a:solidFill>
              </a:rPr>
              <a:t>February 2023</a:t>
            </a:r>
            <a:endParaRPr sz="5450"/>
          </a:p>
          <a:p>
            <a:pPr indent="-249872" lvl="0" marL="45720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•"/>
            </a:pPr>
            <a:r>
              <a:rPr lang="en-US" sz="3800">
                <a:solidFill>
                  <a:schemeClr val="dk1"/>
                </a:solidFill>
              </a:rPr>
              <a:t>Feb. 3: Acceptance letters sent to nominees for task force (Members appointed by ELT)</a:t>
            </a:r>
            <a:endParaRPr sz="3800">
              <a:solidFill>
                <a:schemeClr val="dk1"/>
              </a:solidFill>
            </a:endParaRPr>
          </a:p>
          <a:p>
            <a:pPr indent="-249872" lvl="0" marL="45720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•"/>
            </a:pPr>
            <a:r>
              <a:rPr lang="en-US" sz="3800">
                <a:solidFill>
                  <a:schemeClr val="dk1"/>
                </a:solidFill>
              </a:rPr>
              <a:t>Feb. 3: Town Hall schedule published to SRA website and added to “latest updates”</a:t>
            </a:r>
            <a:endParaRPr sz="3800">
              <a:solidFill>
                <a:schemeClr val="dk1"/>
              </a:solidFill>
            </a:endParaRPr>
          </a:p>
          <a:p>
            <a:pPr indent="-249872" lvl="0" marL="45720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•"/>
            </a:pPr>
            <a:r>
              <a:rPr lang="en-US" sz="3800">
                <a:solidFill>
                  <a:schemeClr val="dk1"/>
                </a:solidFill>
              </a:rPr>
              <a:t>Feb. 6: Town Hall Announcement - Included in InsideEWU Tuesday email blast</a:t>
            </a:r>
            <a:endParaRPr sz="3800">
              <a:solidFill>
                <a:schemeClr val="dk1"/>
              </a:solidFill>
            </a:endParaRPr>
          </a:p>
          <a:p>
            <a:pPr indent="-249872" lvl="0" marL="45720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•"/>
            </a:pPr>
            <a:r>
              <a:rPr lang="en-US" sz="3800">
                <a:solidFill>
                  <a:schemeClr val="dk1"/>
                </a:solidFill>
              </a:rPr>
              <a:t>Feb. 7: Op-Ed from President in Spokesman-Review</a:t>
            </a:r>
            <a:endParaRPr sz="3800">
              <a:solidFill>
                <a:schemeClr val="dk1"/>
              </a:solidFill>
            </a:endParaRPr>
          </a:p>
          <a:p>
            <a:pPr indent="-249872" lvl="0" marL="45720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•"/>
            </a:pPr>
            <a:r>
              <a:rPr lang="en-US" sz="3800">
                <a:solidFill>
                  <a:schemeClr val="dk1"/>
                </a:solidFill>
              </a:rPr>
              <a:t>Feb. 8: Thank you letters sent to nominees not chosen</a:t>
            </a:r>
            <a:endParaRPr sz="3800">
              <a:solidFill>
                <a:schemeClr val="dk1"/>
              </a:solidFill>
            </a:endParaRPr>
          </a:p>
          <a:p>
            <a:pPr indent="-249872" lvl="0" marL="45720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•"/>
            </a:pPr>
            <a:r>
              <a:rPr lang="en-US" sz="3800">
                <a:solidFill>
                  <a:schemeClr val="dk1"/>
                </a:solidFill>
              </a:rPr>
              <a:t>Feb. 9: Website update with Task Force selections</a:t>
            </a:r>
            <a:endParaRPr sz="3800">
              <a:solidFill>
                <a:schemeClr val="dk1"/>
              </a:solidFill>
            </a:endParaRPr>
          </a:p>
          <a:p>
            <a:pPr indent="-249872" lvl="0" marL="45720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•"/>
            </a:pPr>
            <a:r>
              <a:rPr lang="en-US" sz="3800">
                <a:solidFill>
                  <a:schemeClr val="dk1"/>
                </a:solidFill>
              </a:rPr>
              <a:t>Feb. 9: Feature Story submission on InsideEWU announcing task force members </a:t>
            </a:r>
            <a:endParaRPr sz="3800">
              <a:solidFill>
                <a:schemeClr val="dk1"/>
              </a:solidFill>
            </a:endParaRPr>
          </a:p>
          <a:p>
            <a:pPr indent="-249872" lvl="0" marL="45720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•"/>
            </a:pPr>
            <a:r>
              <a:rPr lang="en-US" sz="3800">
                <a:solidFill>
                  <a:schemeClr val="dk1"/>
                </a:solidFill>
              </a:rPr>
              <a:t>Feb. 9: Town Hall #1 - Virtual</a:t>
            </a:r>
            <a:endParaRPr sz="3800">
              <a:solidFill>
                <a:schemeClr val="dk1"/>
              </a:solidFill>
            </a:endParaRPr>
          </a:p>
          <a:p>
            <a:pPr indent="-249872" lvl="0" marL="45720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•"/>
            </a:pPr>
            <a:r>
              <a:rPr lang="en-US" sz="3800">
                <a:solidFill>
                  <a:schemeClr val="dk1"/>
                </a:solidFill>
              </a:rPr>
              <a:t>Feb. 13: Senate Report includes SRA update</a:t>
            </a:r>
            <a:endParaRPr sz="3800">
              <a:solidFill>
                <a:schemeClr val="dk1"/>
              </a:solidFill>
            </a:endParaRPr>
          </a:p>
          <a:p>
            <a:pPr indent="-249872" lvl="0" marL="45720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•"/>
            </a:pPr>
            <a:r>
              <a:rPr lang="en-US" sz="3800">
                <a:solidFill>
                  <a:schemeClr val="dk1"/>
                </a:solidFill>
              </a:rPr>
              <a:t>Feb. 16: Communication Plan presented to Task Forces</a:t>
            </a:r>
            <a:endParaRPr sz="3800">
              <a:solidFill>
                <a:schemeClr val="dk1"/>
              </a:solidFill>
            </a:endParaRPr>
          </a:p>
          <a:p>
            <a:pPr indent="-249872" lvl="0" marL="45720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•"/>
            </a:pPr>
            <a:r>
              <a:rPr lang="en-US" sz="3800">
                <a:solidFill>
                  <a:schemeClr val="dk1"/>
                </a:solidFill>
              </a:rPr>
              <a:t>Feb. 22: Executive Leadership Update Newsletter out with SRA update from President</a:t>
            </a:r>
            <a:endParaRPr sz="3800">
              <a:solidFill>
                <a:schemeClr val="dk1"/>
              </a:solidFill>
            </a:endParaRPr>
          </a:p>
          <a:p>
            <a:pPr indent="-249872" lvl="0" marL="45720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•"/>
            </a:pPr>
            <a:r>
              <a:rPr lang="en-US" sz="3800">
                <a:solidFill>
                  <a:schemeClr val="dk1"/>
                </a:solidFill>
              </a:rPr>
              <a:t>Feb. 23: SRA Update at Board of Trustees meeting</a:t>
            </a:r>
            <a:endParaRPr sz="3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4444"/>
              <a:buNone/>
            </a:pPr>
            <a:r>
              <a:rPr b="1" i="0" lang="en-US" sz="4050" u="none" strike="noStrike">
                <a:solidFill>
                  <a:srgbClr val="000000"/>
                </a:solidFill>
              </a:rPr>
              <a:t>March 2023</a:t>
            </a:r>
            <a:endParaRPr sz="5450"/>
          </a:p>
          <a:p>
            <a:pPr indent="-24987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Open Sans"/>
              <a:buChar char="•"/>
            </a:pPr>
            <a:r>
              <a:rPr i="0" lang="en-US" sz="3800" u="none" strike="noStrike">
                <a:solidFill>
                  <a:srgbClr val="000000"/>
                </a:solidFill>
              </a:rPr>
              <a:t>Mar. 3: Town Hall #2 - In-person</a:t>
            </a:r>
            <a:endParaRPr i="0" sz="3800" u="none" strike="noStrike">
              <a:solidFill>
                <a:srgbClr val="000000"/>
              </a:solidFill>
            </a:endParaRPr>
          </a:p>
          <a:p>
            <a:pPr indent="-24987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800">
                <a:solidFill>
                  <a:schemeClr val="dk1"/>
                </a:solidFill>
              </a:rPr>
              <a:t>Mar. 13: Senate Report includes SRA update</a:t>
            </a:r>
            <a:endParaRPr sz="3800">
              <a:solidFill>
                <a:schemeClr val="dk1"/>
              </a:solidFill>
            </a:endParaRPr>
          </a:p>
          <a:p>
            <a:pPr indent="-24987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</a:pPr>
            <a:r>
              <a:rPr lang="en-US" sz="3800">
                <a:solidFill>
                  <a:schemeClr val="dk1"/>
                </a:solidFill>
              </a:rPr>
              <a:t>Mar. 24: Town Hall #3 - Virtual</a:t>
            </a:r>
            <a:endParaRPr sz="3800">
              <a:solidFill>
                <a:schemeClr val="dk1"/>
              </a:solidFill>
            </a:endParaRPr>
          </a:p>
          <a:p>
            <a:pPr indent="-24987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800">
                <a:solidFill>
                  <a:schemeClr val="dk1"/>
                </a:solidFill>
              </a:rPr>
              <a:t>Mar. 29: Executive Leadership Update Newsletter out with SRA update</a:t>
            </a:r>
            <a:endParaRPr sz="3800">
              <a:solidFill>
                <a:schemeClr val="dk1"/>
              </a:solidFill>
            </a:endParaRPr>
          </a:p>
          <a:p>
            <a:pPr indent="-24987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Open Sans"/>
              <a:buChar char="•"/>
            </a:pPr>
            <a:r>
              <a:rPr lang="en-US" sz="3800">
                <a:solidFill>
                  <a:srgbClr val="000000"/>
                </a:solidFill>
              </a:rPr>
              <a:t>TBD</a:t>
            </a:r>
            <a:r>
              <a:rPr i="0" lang="en-US" sz="3800" u="none" strike="noStrike">
                <a:solidFill>
                  <a:srgbClr val="000000"/>
                </a:solidFill>
              </a:rPr>
              <a:t>: Distribution of effort surveys </a:t>
            </a:r>
            <a:r>
              <a:rPr lang="en-US" sz="3800">
                <a:solidFill>
                  <a:srgbClr val="000000"/>
                </a:solidFill>
              </a:rPr>
              <a:t>&amp;</a:t>
            </a:r>
            <a:r>
              <a:rPr i="0" lang="en-US" sz="3800" u="none" strike="noStrike">
                <a:solidFill>
                  <a:srgbClr val="000000"/>
                </a:solidFill>
              </a:rPr>
              <a:t> Inside</a:t>
            </a:r>
            <a:r>
              <a:rPr lang="en-US" sz="3800">
                <a:solidFill>
                  <a:srgbClr val="000000"/>
                </a:solidFill>
              </a:rPr>
              <a:t>EWU announcement</a:t>
            </a:r>
            <a:endParaRPr i="0" sz="3800" u="none" strike="noStrike">
              <a:solidFill>
                <a:srgbClr val="000000"/>
              </a:solidFill>
            </a:endParaRPr>
          </a:p>
          <a:p>
            <a:pPr indent="-24987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Open Sans"/>
              <a:buChar char="•"/>
            </a:pPr>
            <a:r>
              <a:rPr lang="en-US" sz="3800">
                <a:solidFill>
                  <a:schemeClr val="dk1"/>
                </a:solidFill>
              </a:rPr>
              <a:t>TBD: Templates posted on website for feedback</a:t>
            </a:r>
            <a:endParaRPr sz="3800">
              <a:solidFill>
                <a:srgbClr val="000000"/>
              </a:solidFill>
            </a:endParaRPr>
          </a:p>
          <a:p>
            <a:pPr indent="-24987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Open Sans"/>
              <a:buChar char="•"/>
            </a:pPr>
            <a:r>
              <a:rPr lang="en-US" sz="3800">
                <a:solidFill>
                  <a:srgbClr val="000000"/>
                </a:solidFill>
              </a:rPr>
              <a:t>TBD</a:t>
            </a:r>
            <a:r>
              <a:rPr i="0" lang="en-US" sz="3800" u="none" strike="noStrike">
                <a:solidFill>
                  <a:srgbClr val="000000"/>
                </a:solidFill>
              </a:rPr>
              <a:t>: Distribut</a:t>
            </a:r>
            <a:r>
              <a:rPr lang="en-US" sz="3800">
                <a:solidFill>
                  <a:srgbClr val="000000"/>
                </a:solidFill>
              </a:rPr>
              <a:t>ion of templates &amp; InsideEWU announcement</a:t>
            </a:r>
            <a:endParaRPr sz="3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"/>
          <p:cNvSpPr txBox="1"/>
          <p:nvPr>
            <p:ph type="title"/>
          </p:nvPr>
        </p:nvSpPr>
        <p:spPr>
          <a:xfrm>
            <a:off x="457200" y="241178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202"/>
              </a:buClr>
              <a:buSzPts val="3200"/>
              <a:buFont typeface="Open Sans"/>
              <a:buNone/>
            </a:pPr>
            <a:r>
              <a:rPr lang="en-US" sz="3200"/>
              <a:t>Questions?</a:t>
            </a:r>
            <a:br>
              <a:rPr lang="en-US" sz="3200"/>
            </a:br>
            <a:br>
              <a:rPr lang="en-US" sz="3200"/>
            </a:br>
            <a:br>
              <a:rPr lang="en-US" sz="3200"/>
            </a:br>
            <a:r>
              <a:rPr lang="en-US" sz="3200"/>
              <a:t>Thank you and go EAGS!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2018-03-08T21:54:23Z</dcterms:created>
  <dc:creator>EWU EWU</dc:creator>
</cp:coreProperties>
</file>