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1" r:id="rId3"/>
    <p:sldId id="262" r:id="rId4"/>
    <p:sldId id="265" r:id="rId5"/>
    <p:sldId id="285" r:id="rId6"/>
    <p:sldId id="257" r:id="rId7"/>
    <p:sldId id="263" r:id="rId8"/>
    <p:sldId id="264" r:id="rId9"/>
    <p:sldId id="266" r:id="rId10"/>
    <p:sldId id="267" r:id="rId11"/>
    <p:sldId id="268" r:id="rId12"/>
    <p:sldId id="269" r:id="rId13"/>
    <p:sldId id="270" r:id="rId14"/>
    <p:sldId id="271" r:id="rId15"/>
    <p:sldId id="272" r:id="rId16"/>
    <p:sldId id="273" r:id="rId17"/>
    <p:sldId id="274" r:id="rId18"/>
    <p:sldId id="275" r:id="rId19"/>
    <p:sldId id="276" r:id="rId20"/>
    <p:sldId id="278" r:id="rId21"/>
    <p:sldId id="277" r:id="rId22"/>
    <p:sldId id="279" r:id="rId23"/>
    <p:sldId id="288" r:id="rId24"/>
    <p:sldId id="286" r:id="rId25"/>
    <p:sldId id="287" r:id="rId26"/>
    <p:sldId id="283" r:id="rId27"/>
    <p:sldId id="284" r:id="rId28"/>
    <p:sldId id="280" r:id="rId29"/>
    <p:sldId id="281" r:id="rId30"/>
    <p:sldId id="291" r:id="rId31"/>
    <p:sldId id="292" r:id="rId32"/>
    <p:sldId id="289" r:id="rId33"/>
    <p:sldId id="290" r:id="rId34"/>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0000"/>
    <a:srgbClr val="CC020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661" autoAdjust="0"/>
    <p:restoredTop sz="94675" autoAdjust="0"/>
  </p:normalViewPr>
  <p:slideViewPr>
    <p:cSldViewPr snapToGrid="0" snapToObjects="1">
      <p:cViewPr varScale="1">
        <p:scale>
          <a:sx n="108" d="100"/>
          <a:sy n="108" d="100"/>
        </p:scale>
        <p:origin x="2106"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02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18:07:10.249"/>
    </inkml:context>
    <inkml:brush xml:id="br0">
      <inkml:brushProperty name="width" value="0.3" units="cm"/>
      <inkml:brushProperty name="height" value="0.6" units="cm"/>
      <inkml:brushProperty name="color" value="#FF2500"/>
      <inkml:brushProperty name="tip" value="rectangle"/>
      <inkml:brushProperty name="rasterOp" value="maskPen"/>
      <inkml:brushProperty name="ignorePressure" value="1"/>
    </inkml:brush>
  </inkml:definitions>
  <inkml:trace contextRef="#ctx0" brushRef="#br0">144 276,'646'0,"-600"3,-1 3,0 1,-1 2,85 29,-84-23,0-1,1-3,0-2,73 6,420-19,-498 2,53-9,38-2,428 13,-254 1,-277-3,0-1,0-1,0-2,53-17,-53 13,0 2,1 1,-1 2,46-4,577 12,-480 11,-69-3,-63-8,403 20,1661-24,-2005 6,154 26,30 4,526-29,-438-9,4903 3,-5024 13,6-1,1104-13,-1338 1,0-1,0-1,0 0,0-2,-1-1,27-9,-126 27,-105 60,-3 2,147-66,0-1,-52 4,44-7,-49 12,26-2,-1-3,-117 4,-147-17,129-3,-3669 4,3705-7,-203-36,-120-7,145 49,-236-11,-73 0,404 14,-197 13,-377 20,473-37,-437 4,712 4,-125 25,123-15,-108 5,-8-10,-129 3,295-11,-1 0,1 2,-54 16,-22 3,-232 0,147-16,-609 4,485-15,-1469 3,1699-4,-141-26,161 19,57 9,-4 1,1-1,-1-1,1 0,0 0,-17-8,27 10,0 0,0 0,0-1,0 1,0-1,1 1,-1-1,0 1,1-1,-1 0,1 0,-1 0,1 0,0 0,0 0,0 0,0 0,0 0,1 0,-1-1,0 1,1 0,0 0,0-1,-1 1,1 0,1-1,-1 1,0 0,0-1,1 1,0 0,-1-1,1 1,1-3,9-20,1 0,27-42,-28 53,-2-2,1 0,-2 0,0 0,-1-1,-1 0,0-1,5-34,-9 36,-2 8,1-1,0 1,1-1,-1 1,6-14,-5 19,0-1,0 0,1 1,-1 0,1 0,0 0,0 0,0 0,0 0,1 1,-1 0,1-1,-1 1,7-2,54-24,-35 16,-1-1,36-22,-41 22,0 0,1 2,0 0,1 2,34-9,133-19,-140 29,40-2,1 3,126 9,-68 1,-84-4,156 8,-197-4,-2 1,1 1,0 1,-1 1,0 1,40 20,-47-18,1-1,0-1,1 0,-1-2,1 0,1-1,27 4,998 61,-835-73,231 6,-268 21,-121-14,102 6,1228-16,-614-2,2911 2,-3490-13,-1 0,682 14,-809-4,0-3,79-18,23-3,242-35,-388 59,74-10,129-2,93 17,-111 2,2859-4,-3017 3,-1 2,0 2,0 1,49 18,-33-10,68 10,-109-23,-2-2,-1 1,1 1,0 1,-1 0,19 8,-31-11,1 1,-1 0,0 0,0 0,0 0,0 1,0-1,0 1,0 0,-1 0,1 0,-1 0,0 0,0 1,0-1,0 1,-1-1,1 1,-1 0,0-1,0 1,-1 0,1 0,-1 0,1-1,-2 8,0-1,0 0,-1 0,-1-1,1 1,-2-1,1 0,-1 0,-1 0,1 0,-1-1,-1 0,0 0,0 0,-1-1,1 1,-2-2,1 1,-1-1,0 0,0-1,0 1,-1-2,0 1,-17 5,-49 23,49-20,0-2,-1-1,-42 11,-72 2,-1-6,-1-7,-202-10,427 2,74 1,-1 6,166 32,-287-34,14 3,-1 1,70 26,26 10,-115-36</inkml:trace>
</inkml:ink>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1863710"/>
            <a:ext cx="5367590" cy="1484371"/>
          </a:xfrm>
        </p:spPr>
        <p:txBody>
          <a:bodyPr/>
          <a:lstStyle>
            <a:lvl1pPr algn="l">
              <a:defRPr b="1" i="0">
                <a:solidFill>
                  <a:srgbClr val="CC0202"/>
                </a:solidFill>
                <a:latin typeface="Myriad Pro"/>
                <a:cs typeface="Myriad Pro"/>
              </a:defRPr>
            </a:lvl1pPr>
          </a:lstStyle>
          <a:p>
            <a:r>
              <a:rPr lang="en-US" dirty="0"/>
              <a:t>CLICK TO EDIT MASTER TITLE STYLE</a:t>
            </a:r>
          </a:p>
        </p:txBody>
      </p:sp>
      <p:sp>
        <p:nvSpPr>
          <p:cNvPr id="3" name="Subtitle 2"/>
          <p:cNvSpPr>
            <a:spLocks noGrp="1"/>
          </p:cNvSpPr>
          <p:nvPr>
            <p:ph type="subTitle" idx="1"/>
          </p:nvPr>
        </p:nvSpPr>
        <p:spPr>
          <a:xfrm>
            <a:off x="685800" y="3762507"/>
            <a:ext cx="6400800" cy="467956"/>
          </a:xfrm>
        </p:spPr>
        <p:txBody>
          <a:bodyPr>
            <a:normAutofit/>
          </a:bodyPr>
          <a:lstStyle>
            <a:lvl1pPr marL="0" indent="0" algn="l">
              <a:buNone/>
              <a:defRPr sz="2400">
                <a:solidFill>
                  <a:srgbClr val="CC0202"/>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pic>
        <p:nvPicPr>
          <p:cNvPr id="4" name="Picture 3" descr="RED line.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85799" y="3502285"/>
            <a:ext cx="5664199" cy="92208"/>
          </a:xfrm>
          <a:prstGeom prst="rect">
            <a:avLst/>
          </a:prstGeom>
        </p:spPr>
      </p:pic>
    </p:spTree>
    <p:extLst>
      <p:ext uri="{BB962C8B-B14F-4D97-AF65-F5344CB8AC3E}">
        <p14:creationId xmlns:p14="http://schemas.microsoft.com/office/powerpoint/2010/main" val="27672432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DB47523F-F42C-834D-B5C4-1E6517285465}" type="datetimeFigureOut">
              <a:rPr lang="en-US" smtClean="0"/>
              <a:t>4/25/2023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6B7D420-A88D-724F-9718-08F3DD05F80A}" type="slidenum">
              <a:rPr lang="en-US" smtClean="0"/>
              <a:t>‹#›</a:t>
            </a:fld>
            <a:endParaRPr lang="en-US"/>
          </a:p>
        </p:txBody>
      </p:sp>
    </p:spTree>
    <p:extLst>
      <p:ext uri="{BB962C8B-B14F-4D97-AF65-F5344CB8AC3E}">
        <p14:creationId xmlns:p14="http://schemas.microsoft.com/office/powerpoint/2010/main" val="33151222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DB47523F-F42C-834D-B5C4-1E6517285465}" type="datetimeFigureOut">
              <a:rPr lang="en-US" smtClean="0"/>
              <a:t>4/25/2023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6B7D420-A88D-724F-9718-08F3DD05F80A}" type="slidenum">
              <a:rPr lang="en-US" smtClean="0"/>
              <a:t>‹#›</a:t>
            </a:fld>
            <a:endParaRPr lang="en-US"/>
          </a:p>
        </p:txBody>
      </p:sp>
    </p:spTree>
    <p:extLst>
      <p:ext uri="{BB962C8B-B14F-4D97-AF65-F5344CB8AC3E}">
        <p14:creationId xmlns:p14="http://schemas.microsoft.com/office/powerpoint/2010/main" val="7037965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DB47523F-F42C-834D-B5C4-1E6517285465}" type="datetimeFigureOut">
              <a:rPr lang="en-US" smtClean="0"/>
              <a:t>4/25/2023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66B7D420-A88D-724F-9718-08F3DD05F80A}" type="slidenum">
              <a:rPr lang="en-US" smtClean="0"/>
              <a:t>‹#›</a:t>
            </a:fld>
            <a:endParaRPr lang="en-US"/>
          </a:p>
        </p:txBody>
      </p:sp>
    </p:spTree>
    <p:extLst>
      <p:ext uri="{BB962C8B-B14F-4D97-AF65-F5344CB8AC3E}">
        <p14:creationId xmlns:p14="http://schemas.microsoft.com/office/powerpoint/2010/main" val="11765371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DB47523F-F42C-834D-B5C4-1E6517285465}" type="datetimeFigureOut">
              <a:rPr lang="en-US" smtClean="0"/>
              <a:t>4/25/2023</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66B7D420-A88D-724F-9718-08F3DD05F80A}" type="slidenum">
              <a:rPr lang="en-US" smtClean="0"/>
              <a:t>‹#›</a:t>
            </a:fld>
            <a:endParaRPr lang="en-US"/>
          </a:p>
        </p:txBody>
      </p:sp>
    </p:spTree>
    <p:extLst>
      <p:ext uri="{BB962C8B-B14F-4D97-AF65-F5344CB8AC3E}">
        <p14:creationId xmlns:p14="http://schemas.microsoft.com/office/powerpoint/2010/main" val="2860071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DB47523F-F42C-834D-B5C4-1E6517285465}" type="datetimeFigureOut">
              <a:rPr lang="en-US" smtClean="0"/>
              <a:t>4/25/2023</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66B7D420-A88D-724F-9718-08F3DD05F80A}" type="slidenum">
              <a:rPr lang="en-US" smtClean="0"/>
              <a:t>‹#›</a:t>
            </a:fld>
            <a:endParaRPr lang="en-US"/>
          </a:p>
        </p:txBody>
      </p:sp>
    </p:spTree>
    <p:extLst>
      <p:ext uri="{BB962C8B-B14F-4D97-AF65-F5344CB8AC3E}">
        <p14:creationId xmlns:p14="http://schemas.microsoft.com/office/powerpoint/2010/main" val="29695110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DB47523F-F42C-834D-B5C4-1E6517285465}" type="datetimeFigureOut">
              <a:rPr lang="en-US" smtClean="0"/>
              <a:t>4/25/2023</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66B7D420-A88D-724F-9718-08F3DD05F80A}" type="slidenum">
              <a:rPr lang="en-US" smtClean="0"/>
              <a:t>‹#›</a:t>
            </a:fld>
            <a:endParaRPr lang="en-US"/>
          </a:p>
        </p:txBody>
      </p:sp>
    </p:spTree>
    <p:extLst>
      <p:ext uri="{BB962C8B-B14F-4D97-AF65-F5344CB8AC3E}">
        <p14:creationId xmlns:p14="http://schemas.microsoft.com/office/powerpoint/2010/main" val="4429134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3050"/>
            <a:ext cx="3008313" cy="1162050"/>
          </a:xfrm>
        </p:spPr>
        <p:txBody>
          <a:bodyPr anchor="b"/>
          <a:lstStyle>
            <a:lvl1pPr algn="l">
              <a:defRPr sz="2000" b="1"/>
            </a:lvl1pPr>
          </a:lstStyle>
          <a:p>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DB47523F-F42C-834D-B5C4-1E6517285465}" type="datetimeFigureOut">
              <a:rPr lang="en-US" smtClean="0"/>
              <a:t>4/25/2023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66B7D420-A88D-724F-9718-08F3DD05F80A}" type="slidenum">
              <a:rPr lang="en-US" smtClean="0"/>
              <a:t>‹#›</a:t>
            </a:fld>
            <a:endParaRPr lang="en-US"/>
          </a:p>
        </p:txBody>
      </p:sp>
    </p:spTree>
    <p:extLst>
      <p:ext uri="{BB962C8B-B14F-4D97-AF65-F5344CB8AC3E}">
        <p14:creationId xmlns:p14="http://schemas.microsoft.com/office/powerpoint/2010/main" val="791994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00600"/>
            <a:ext cx="5486400" cy="566738"/>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DB47523F-F42C-834D-B5C4-1E6517285465}" type="datetimeFigureOut">
              <a:rPr lang="en-US" smtClean="0"/>
              <a:t>4/25/2023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66B7D420-A88D-724F-9718-08F3DD05F80A}" type="slidenum">
              <a:rPr lang="en-US" smtClean="0"/>
              <a:t>‹#›</a:t>
            </a:fld>
            <a:endParaRPr lang="en-US"/>
          </a:p>
        </p:txBody>
      </p:sp>
    </p:spTree>
    <p:extLst>
      <p:ext uri="{BB962C8B-B14F-4D97-AF65-F5344CB8AC3E}">
        <p14:creationId xmlns:p14="http://schemas.microsoft.com/office/powerpoint/2010/main" val="15104186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DB47523F-F42C-834D-B5C4-1E6517285465}" type="datetimeFigureOut">
              <a:rPr lang="en-US" smtClean="0"/>
              <a:t>4/25/2023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6B7D420-A88D-724F-9718-08F3DD05F80A}" type="slidenum">
              <a:rPr lang="en-US" smtClean="0"/>
              <a:t>‹#›</a:t>
            </a:fld>
            <a:endParaRPr lang="en-US"/>
          </a:p>
        </p:txBody>
      </p:sp>
    </p:spTree>
    <p:extLst>
      <p:ext uri="{BB962C8B-B14F-4D97-AF65-F5344CB8AC3E}">
        <p14:creationId xmlns:p14="http://schemas.microsoft.com/office/powerpoint/2010/main" val="12919330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6629400" y="274638"/>
            <a:ext cx="2057400" cy="5851525"/>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DB47523F-F42C-834D-B5C4-1E6517285465}" type="datetimeFigureOut">
              <a:rPr lang="en-US" smtClean="0"/>
              <a:t>4/25/2023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6B7D420-A88D-724F-9718-08F3DD05F80A}" type="slidenum">
              <a:rPr lang="en-US" smtClean="0"/>
              <a:t>‹#›</a:t>
            </a:fld>
            <a:endParaRPr lang="en-US"/>
          </a:p>
        </p:txBody>
      </p:sp>
    </p:spTree>
    <p:extLst>
      <p:ext uri="{BB962C8B-B14F-4D97-AF65-F5344CB8AC3E}">
        <p14:creationId xmlns:p14="http://schemas.microsoft.com/office/powerpoint/2010/main" val="248538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a:extLst>
              <a:ext uri="{FF2B5EF4-FFF2-40B4-BE49-F238E27FC236}">
                <a16:creationId xmlns:a16="http://schemas.microsoft.com/office/drawing/2014/main" id="{F0D29925-3CCC-2D44-B3AC-5CA09B174DDD}"/>
              </a:ext>
            </a:extLst>
          </p:cNvPr>
          <p:cNvPicPr>
            <a:picLocks noChangeAspect="1"/>
          </p:cNvPicPr>
          <p:nvPr userDrawn="1"/>
        </p:nvPicPr>
        <p:blipFill>
          <a:blip r:embed="rId13"/>
          <a:stretch>
            <a:fillRect/>
          </a:stretch>
        </p:blipFill>
        <p:spPr>
          <a:xfrm>
            <a:off x="5791612" y="6308725"/>
            <a:ext cx="2895188" cy="334386"/>
          </a:xfrm>
          <a:prstGeom prst="rect">
            <a:avLst/>
          </a:prstGeom>
        </p:spPr>
      </p:pic>
    </p:spTree>
    <p:extLst>
      <p:ext uri="{BB962C8B-B14F-4D97-AF65-F5344CB8AC3E}">
        <p14:creationId xmlns:p14="http://schemas.microsoft.com/office/powerpoint/2010/main" val="4081741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3"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000" b="1" i="0" kern="1200">
          <a:solidFill>
            <a:srgbClr val="CC0202"/>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3200" b="0" i="0" kern="1200">
          <a:solidFill>
            <a:srgbClr val="CC0202"/>
          </a:solidFill>
          <a:latin typeface="Myriad Pro"/>
          <a:ea typeface="+mn-ea"/>
          <a:cs typeface="Myriad Pro"/>
        </a:defRPr>
      </a:lvl1pPr>
      <a:lvl2pPr marL="742950" indent="-285750" algn="l" defTabSz="457200" rtl="0" eaLnBrk="1" latinLnBrk="0" hangingPunct="1">
        <a:spcBef>
          <a:spcPct val="20000"/>
        </a:spcBef>
        <a:buFont typeface="Arial"/>
        <a:buChar char="–"/>
        <a:defRPr sz="2800" b="0" i="0" kern="1200">
          <a:solidFill>
            <a:srgbClr val="CC0202"/>
          </a:solidFill>
          <a:latin typeface="Myriad Pro"/>
          <a:ea typeface="+mn-ea"/>
          <a:cs typeface="Myriad Pro"/>
        </a:defRPr>
      </a:lvl2pPr>
      <a:lvl3pPr marL="1143000" indent="-228600" algn="l" defTabSz="457200" rtl="0" eaLnBrk="1" latinLnBrk="0" hangingPunct="1">
        <a:spcBef>
          <a:spcPct val="20000"/>
        </a:spcBef>
        <a:buFont typeface="Arial"/>
        <a:buChar char="•"/>
        <a:defRPr sz="2400" b="0" i="0" kern="1200">
          <a:solidFill>
            <a:srgbClr val="CC0202"/>
          </a:solidFill>
          <a:latin typeface="Myriad Pro"/>
          <a:ea typeface="+mn-ea"/>
          <a:cs typeface="Myriad Pro"/>
        </a:defRPr>
      </a:lvl3pPr>
      <a:lvl4pPr marL="1600200" indent="-228600" algn="l" defTabSz="457200" rtl="0" eaLnBrk="1" latinLnBrk="0" hangingPunct="1">
        <a:spcBef>
          <a:spcPct val="20000"/>
        </a:spcBef>
        <a:buFont typeface="Arial"/>
        <a:buChar char="–"/>
        <a:defRPr sz="2000" b="0" i="0" kern="1200">
          <a:solidFill>
            <a:srgbClr val="CC0202"/>
          </a:solidFill>
          <a:latin typeface="Myriad Pro"/>
          <a:ea typeface="+mn-ea"/>
          <a:cs typeface="Myriad Pro"/>
        </a:defRPr>
      </a:lvl4pPr>
      <a:lvl5pPr marL="2057400" indent="-228600" algn="l" defTabSz="457200" rtl="0" eaLnBrk="1" latinLnBrk="0" hangingPunct="1">
        <a:spcBef>
          <a:spcPct val="20000"/>
        </a:spcBef>
        <a:buFont typeface="Arial"/>
        <a:buChar char="»"/>
        <a:defRPr sz="2000" b="0" i="0" kern="1200">
          <a:solidFill>
            <a:srgbClr val="CC0202"/>
          </a:solidFill>
          <a:latin typeface="Myriad Pro"/>
          <a:ea typeface="+mn-ea"/>
          <a:cs typeface="Myriad Pro"/>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 Id="rId5" Type="http://schemas.openxmlformats.org/officeDocument/2006/relationships/image" Target="../media/image13.png"/><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17.png"/><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latin typeface="Times New Roman" panose="02020603050405020304" pitchFamily="18" charset="0"/>
                <a:cs typeface="Times New Roman" panose="02020603050405020304" pitchFamily="18" charset="0"/>
              </a:rPr>
              <a:t>Strategic Resource Allocation – Town Hall</a:t>
            </a:r>
          </a:p>
        </p:txBody>
      </p:sp>
      <p:sp>
        <p:nvSpPr>
          <p:cNvPr id="3" name="Subtitle 2"/>
          <p:cNvSpPr>
            <a:spLocks noGrp="1"/>
          </p:cNvSpPr>
          <p:nvPr>
            <p:ph type="subTitle" idx="1"/>
          </p:nvPr>
        </p:nvSpPr>
        <p:spPr/>
        <p:txBody>
          <a:bodyPr/>
          <a:lstStyle/>
          <a:p>
            <a:r>
              <a:rPr lang="en-US" dirty="0">
                <a:latin typeface="Times New Roman" panose="02020603050405020304" pitchFamily="18" charset="0"/>
                <a:cs typeface="Times New Roman" panose="02020603050405020304" pitchFamily="18" charset="0"/>
              </a:rPr>
              <a:t>Data Walkthrough &amp; Discussion</a:t>
            </a:r>
          </a:p>
        </p:txBody>
      </p:sp>
      <p:sp>
        <p:nvSpPr>
          <p:cNvPr id="4" name="TextBox 3">
            <a:extLst>
              <a:ext uri="{FF2B5EF4-FFF2-40B4-BE49-F238E27FC236}">
                <a16:creationId xmlns:a16="http://schemas.microsoft.com/office/drawing/2014/main" id="{28D911D6-7B88-37AD-763B-CDF3F81459FF}"/>
              </a:ext>
            </a:extLst>
          </p:cNvPr>
          <p:cNvSpPr txBox="1"/>
          <p:nvPr/>
        </p:nvSpPr>
        <p:spPr>
          <a:xfrm>
            <a:off x="2403629" y="6488668"/>
            <a:ext cx="2965142"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SRA Town Hall  - 04/25/2023</a:t>
            </a:r>
          </a:p>
        </p:txBody>
      </p:sp>
      <p:sp>
        <p:nvSpPr>
          <p:cNvPr id="5" name="TextBox 4">
            <a:extLst>
              <a:ext uri="{FF2B5EF4-FFF2-40B4-BE49-F238E27FC236}">
                <a16:creationId xmlns:a16="http://schemas.microsoft.com/office/drawing/2014/main" id="{B0938A74-D0BE-8E50-EF27-4FBFBF041C71}"/>
              </a:ext>
            </a:extLst>
          </p:cNvPr>
          <p:cNvSpPr txBox="1"/>
          <p:nvPr/>
        </p:nvSpPr>
        <p:spPr>
          <a:xfrm>
            <a:off x="685800" y="4258284"/>
            <a:ext cx="8111971" cy="830997"/>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Jake Morrison: Interim Executive Director – Institutional Effectiveness</a:t>
            </a:r>
          </a:p>
          <a:p>
            <a:r>
              <a:rPr lang="en-US" sz="1600" dirty="0">
                <a:latin typeface="Times New Roman" panose="02020603050405020304" pitchFamily="18" charset="0"/>
                <a:cs typeface="Times New Roman" panose="02020603050405020304" pitchFamily="18" charset="0"/>
              </a:rPr>
              <a:t>Toni Habegger: Associate Vice President – Chief Financial Officer</a:t>
            </a:r>
          </a:p>
          <a:p>
            <a:r>
              <a:rPr lang="en-US" sz="1600" dirty="0">
                <a:latin typeface="Times New Roman" panose="02020603050405020304" pitchFamily="18" charset="0"/>
                <a:cs typeface="Times New Roman" panose="02020603050405020304" pitchFamily="18" charset="0"/>
              </a:rPr>
              <a:t>Admir Djulovic: Manager – Data Analytics</a:t>
            </a:r>
          </a:p>
        </p:txBody>
      </p:sp>
    </p:spTree>
    <p:extLst>
      <p:ext uri="{BB962C8B-B14F-4D97-AF65-F5344CB8AC3E}">
        <p14:creationId xmlns:p14="http://schemas.microsoft.com/office/powerpoint/2010/main" val="23021395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Contents</a:t>
            </a:r>
          </a:p>
        </p:txBody>
      </p:sp>
      <p:sp>
        <p:nvSpPr>
          <p:cNvPr id="3" name="Content Placeholder 2"/>
          <p:cNvSpPr>
            <a:spLocks noGrp="1"/>
          </p:cNvSpPr>
          <p:nvPr>
            <p:ph idx="1"/>
          </p:nvPr>
        </p:nvSpPr>
        <p:spPr/>
        <p:txBody>
          <a:bodyPr>
            <a:normAutofit fontScale="85000" lnSpcReduction="20000"/>
          </a:bodyPr>
          <a:lstStyle/>
          <a:p>
            <a:pPr marL="514350" indent="-514350">
              <a:buFont typeface="+mj-lt"/>
              <a:buAutoNum type="arabicPeriod"/>
            </a:pPr>
            <a:r>
              <a:rPr lang="en-US" dirty="0">
                <a:solidFill>
                  <a:schemeClr val="tx1"/>
                </a:solidFill>
                <a:latin typeface="Times New Roman" panose="02020603050405020304" pitchFamily="18" charset="0"/>
                <a:cs typeface="Times New Roman" panose="02020603050405020304" pitchFamily="18" charset="0"/>
              </a:rPr>
              <a:t>Process Overview</a:t>
            </a:r>
          </a:p>
          <a:p>
            <a:pPr marL="514350" indent="-514350">
              <a:buFont typeface="+mj-lt"/>
              <a:buAutoNum type="arabicPeriod"/>
            </a:pPr>
            <a:r>
              <a:rPr lang="en-US" dirty="0">
                <a:solidFill>
                  <a:schemeClr val="tx1"/>
                </a:solidFill>
                <a:latin typeface="Times New Roman" panose="02020603050405020304" pitchFamily="18" charset="0"/>
                <a:cs typeface="Times New Roman" panose="02020603050405020304" pitchFamily="18" charset="0"/>
              </a:rPr>
              <a:t>Sources of Data</a:t>
            </a:r>
          </a:p>
          <a:p>
            <a:pPr marL="514350" indent="-514350">
              <a:buFont typeface="+mj-lt"/>
              <a:buAutoNum type="arabicPeriod"/>
            </a:pPr>
            <a:r>
              <a:rPr lang="en-US" dirty="0">
                <a:solidFill>
                  <a:schemeClr val="tx1"/>
                </a:solidFill>
                <a:latin typeface="Times New Roman" panose="02020603050405020304" pitchFamily="18" charset="0"/>
                <a:cs typeface="Times New Roman" panose="02020603050405020304" pitchFamily="18" charset="0"/>
              </a:rPr>
              <a:t>Template Walk-through</a:t>
            </a:r>
          </a:p>
          <a:p>
            <a:pPr marL="914400" lvl="1" indent="-514350">
              <a:buFont typeface="+mj-lt"/>
              <a:buAutoNum type="arabicPeriod"/>
            </a:pPr>
            <a:r>
              <a:rPr lang="en-US" dirty="0">
                <a:solidFill>
                  <a:schemeClr val="tx1"/>
                </a:solidFill>
                <a:latin typeface="Times New Roman" panose="02020603050405020304" pitchFamily="18" charset="0"/>
                <a:cs typeface="Times New Roman" panose="02020603050405020304" pitchFamily="18" charset="0"/>
              </a:rPr>
              <a:t> History, Development, and Expectations</a:t>
            </a:r>
          </a:p>
          <a:p>
            <a:pPr marL="1314450" lvl="2" indent="-514350">
              <a:buFont typeface="+mj-lt"/>
              <a:buAutoNum type="arabicPeriod"/>
            </a:pPr>
            <a:r>
              <a:rPr lang="en-US" dirty="0">
                <a:solidFill>
                  <a:schemeClr val="tx1"/>
                </a:solidFill>
                <a:latin typeface="Times New Roman" panose="02020603050405020304" pitchFamily="18" charset="0"/>
                <a:cs typeface="Times New Roman" panose="02020603050405020304" pitchFamily="18" charset="0"/>
              </a:rPr>
              <a:t>Program Provided Data</a:t>
            </a:r>
          </a:p>
          <a:p>
            <a:pPr marL="914400" lvl="1" indent="-514350">
              <a:buFont typeface="+mj-lt"/>
              <a:buAutoNum type="arabicPeriod"/>
            </a:pPr>
            <a:r>
              <a:rPr lang="en-US" dirty="0">
                <a:solidFill>
                  <a:schemeClr val="tx1"/>
                </a:solidFill>
                <a:latin typeface="Times New Roman" panose="02020603050405020304" pitchFamily="18" charset="0"/>
                <a:cs typeface="Times New Roman" panose="02020603050405020304" pitchFamily="18" charset="0"/>
              </a:rPr>
              <a:t>External Demand</a:t>
            </a:r>
          </a:p>
          <a:p>
            <a:pPr marL="914400" lvl="1" indent="-514350">
              <a:buFont typeface="+mj-lt"/>
              <a:buAutoNum type="arabicPeriod"/>
            </a:pPr>
            <a:r>
              <a:rPr lang="en-US" dirty="0">
                <a:solidFill>
                  <a:schemeClr val="tx1"/>
                </a:solidFill>
                <a:latin typeface="Times New Roman" panose="02020603050405020304" pitchFamily="18" charset="0"/>
                <a:cs typeface="Times New Roman" panose="02020603050405020304" pitchFamily="18" charset="0"/>
              </a:rPr>
              <a:t>Internal Demand</a:t>
            </a:r>
          </a:p>
          <a:p>
            <a:pPr marL="914400" lvl="1" indent="-514350">
              <a:buFont typeface="+mj-lt"/>
              <a:buAutoNum type="arabicPeriod"/>
            </a:pPr>
            <a:r>
              <a:rPr lang="en-US" dirty="0">
                <a:solidFill>
                  <a:schemeClr val="tx1"/>
                </a:solidFill>
                <a:latin typeface="Times New Roman" panose="02020603050405020304" pitchFamily="18" charset="0"/>
                <a:cs typeface="Times New Roman" panose="02020603050405020304" pitchFamily="18" charset="0"/>
              </a:rPr>
              <a:t>Quality Inputs and Processes</a:t>
            </a:r>
          </a:p>
          <a:p>
            <a:pPr marL="914400" lvl="1" indent="-514350">
              <a:buFont typeface="+mj-lt"/>
              <a:buAutoNum type="arabicPeriod"/>
            </a:pPr>
            <a:r>
              <a:rPr lang="en-US" dirty="0">
                <a:solidFill>
                  <a:schemeClr val="tx1"/>
                </a:solidFill>
                <a:latin typeface="Times New Roman" panose="02020603050405020304" pitchFamily="18" charset="0"/>
                <a:cs typeface="Times New Roman" panose="02020603050405020304" pitchFamily="18" charset="0"/>
              </a:rPr>
              <a:t>Quality Outcomes</a:t>
            </a:r>
          </a:p>
          <a:p>
            <a:pPr marL="914400" lvl="1" indent="-514350">
              <a:buFont typeface="+mj-lt"/>
              <a:buAutoNum type="arabicPeriod"/>
            </a:pPr>
            <a:r>
              <a:rPr lang="en-US" dirty="0">
                <a:solidFill>
                  <a:schemeClr val="tx1"/>
                </a:solidFill>
                <a:latin typeface="Times New Roman" panose="02020603050405020304" pitchFamily="18" charset="0"/>
                <a:cs typeface="Times New Roman" panose="02020603050405020304" pitchFamily="18" charset="0"/>
              </a:rPr>
              <a:t>Size, Scope, and Productivity</a:t>
            </a:r>
          </a:p>
          <a:p>
            <a:pPr marL="914400" lvl="1" indent="-514350">
              <a:buFont typeface="+mj-lt"/>
              <a:buAutoNum type="arabicPeriod"/>
            </a:pPr>
            <a:r>
              <a:rPr lang="en-US" dirty="0">
                <a:solidFill>
                  <a:schemeClr val="tx1"/>
                </a:solidFill>
                <a:latin typeface="Times New Roman" panose="02020603050405020304" pitchFamily="18" charset="0"/>
                <a:cs typeface="Times New Roman" panose="02020603050405020304" pitchFamily="18" charset="0"/>
              </a:rPr>
              <a:t>Financial Data </a:t>
            </a:r>
          </a:p>
          <a:p>
            <a:pPr marL="914400" lvl="1" indent="-514350">
              <a:buFont typeface="+mj-lt"/>
              <a:buAutoNum type="arabicPeriod"/>
            </a:pPr>
            <a:r>
              <a:rPr lang="en-US" dirty="0">
                <a:solidFill>
                  <a:schemeClr val="tx1"/>
                </a:solidFill>
                <a:latin typeface="Times New Roman" panose="02020603050405020304" pitchFamily="18" charset="0"/>
                <a:cs typeface="Times New Roman" panose="02020603050405020304" pitchFamily="18" charset="0"/>
              </a:rPr>
              <a:t>Impact, Justification, and Overall Essentiality</a:t>
            </a:r>
          </a:p>
          <a:p>
            <a:pPr marL="914400" lvl="1" indent="-514350">
              <a:buFont typeface="+mj-lt"/>
              <a:buAutoNum type="arabicPeriod"/>
            </a:pPr>
            <a:endParaRPr lang="en-US" dirty="0">
              <a:solidFill>
                <a:schemeClr val="tx1"/>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6D01FBFF-1056-F8D4-A30A-ABE187319A35}"/>
              </a:ext>
            </a:extLst>
          </p:cNvPr>
          <p:cNvSpPr txBox="1"/>
          <p:nvPr/>
        </p:nvSpPr>
        <p:spPr>
          <a:xfrm>
            <a:off x="2403629" y="6488668"/>
            <a:ext cx="2965142"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SRA Town Hall  - 04/25/2023</a:t>
            </a:r>
          </a:p>
        </p:txBody>
      </p:sp>
    </p:spTree>
    <p:extLst>
      <p:ext uri="{BB962C8B-B14F-4D97-AF65-F5344CB8AC3E}">
        <p14:creationId xmlns:p14="http://schemas.microsoft.com/office/powerpoint/2010/main" val="27041213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Process Overview</a:t>
            </a:r>
          </a:p>
        </p:txBody>
      </p:sp>
      <p:sp>
        <p:nvSpPr>
          <p:cNvPr id="3" name="Content Placeholder 2"/>
          <p:cNvSpPr>
            <a:spLocks noGrp="1"/>
          </p:cNvSpPr>
          <p:nvPr>
            <p:ph idx="1"/>
          </p:nvPr>
        </p:nvSpPr>
        <p:spPr>
          <a:xfrm>
            <a:off x="457200" y="1417638"/>
            <a:ext cx="8229600" cy="4729579"/>
          </a:xfrm>
        </p:spPr>
        <p:txBody>
          <a:bodyPr>
            <a:normAutofit/>
          </a:bodyPr>
          <a:lstStyle/>
          <a:p>
            <a:pPr marL="400050" lvl="1" indent="0" algn="ctr">
              <a:buNone/>
            </a:pPr>
            <a:r>
              <a:rPr lang="en-US" dirty="0">
                <a:solidFill>
                  <a:schemeClr val="tx1"/>
                </a:solidFill>
                <a:latin typeface="Times New Roman" panose="02020603050405020304" pitchFamily="18" charset="0"/>
                <a:cs typeface="Times New Roman" panose="02020603050405020304" pitchFamily="18" charset="0"/>
              </a:rPr>
              <a:t>The facilitation team provides the two task forces with a catalog of centrally available data</a:t>
            </a:r>
          </a:p>
          <a:p>
            <a:pPr marL="400050" lvl="1" indent="0" algn="ctr">
              <a:buNone/>
            </a:pPr>
            <a:endParaRPr lang="en-US" dirty="0">
              <a:solidFill>
                <a:schemeClr val="tx1"/>
              </a:solidFill>
              <a:latin typeface="Times New Roman" panose="02020603050405020304" pitchFamily="18" charset="0"/>
              <a:cs typeface="Times New Roman" panose="02020603050405020304" pitchFamily="18" charset="0"/>
            </a:endParaRPr>
          </a:p>
          <a:p>
            <a:pPr marL="400050" lvl="1" indent="0" algn="ctr">
              <a:buNone/>
            </a:pPr>
            <a:r>
              <a:rPr lang="en-US" dirty="0">
                <a:solidFill>
                  <a:schemeClr val="tx1"/>
                </a:solidFill>
                <a:latin typeface="Times New Roman" panose="02020603050405020304" pitchFamily="18" charset="0"/>
                <a:cs typeface="Times New Roman" panose="02020603050405020304" pitchFamily="18" charset="0"/>
              </a:rPr>
              <a:t>The facilitation team in consultation with task forces determines data set for inclusion with the templates</a:t>
            </a:r>
          </a:p>
          <a:p>
            <a:pPr marL="400050" lvl="1" indent="0" algn="ctr">
              <a:buNone/>
            </a:pPr>
            <a:endParaRPr lang="en-US" dirty="0">
              <a:solidFill>
                <a:schemeClr val="tx1"/>
              </a:solidFill>
              <a:latin typeface="Times New Roman" panose="02020603050405020304" pitchFamily="18" charset="0"/>
              <a:cs typeface="Times New Roman" panose="02020603050405020304" pitchFamily="18" charset="0"/>
            </a:endParaRPr>
          </a:p>
          <a:p>
            <a:pPr marL="400050" lvl="1" indent="0" algn="ctr">
              <a:buNone/>
            </a:pPr>
            <a:r>
              <a:rPr lang="en-US" dirty="0">
                <a:solidFill>
                  <a:schemeClr val="tx1"/>
                </a:solidFill>
                <a:latin typeface="Times New Roman" panose="02020603050405020304" pitchFamily="18" charset="0"/>
                <a:cs typeface="Times New Roman" panose="02020603050405020304" pitchFamily="18" charset="0"/>
              </a:rPr>
              <a:t>The facilitation team and the task forces spent </a:t>
            </a:r>
            <a:r>
              <a:rPr lang="en-US" b="1" i="1" u="sng" dirty="0">
                <a:solidFill>
                  <a:schemeClr val="tx1"/>
                </a:solidFill>
                <a:latin typeface="Times New Roman" panose="02020603050405020304" pitchFamily="18" charset="0"/>
                <a:cs typeface="Times New Roman" panose="02020603050405020304" pitchFamily="18" charset="0"/>
              </a:rPr>
              <a:t>many</a:t>
            </a:r>
            <a:r>
              <a:rPr lang="en-US" dirty="0">
                <a:solidFill>
                  <a:schemeClr val="tx1"/>
                </a:solidFill>
                <a:latin typeface="Times New Roman" panose="02020603050405020304" pitchFamily="18" charset="0"/>
                <a:cs typeface="Times New Roman" panose="02020603050405020304" pitchFamily="18" charset="0"/>
              </a:rPr>
              <a:t> hours working collaboratively to smooth out the data and its presentation</a:t>
            </a:r>
          </a:p>
        </p:txBody>
      </p:sp>
      <p:sp>
        <p:nvSpPr>
          <p:cNvPr id="4" name="Arrow: Down 3">
            <a:extLst>
              <a:ext uri="{FF2B5EF4-FFF2-40B4-BE49-F238E27FC236}">
                <a16:creationId xmlns:a16="http://schemas.microsoft.com/office/drawing/2014/main" id="{92F86F4B-5A90-FBDE-5B29-F1277D553031}"/>
              </a:ext>
            </a:extLst>
          </p:cNvPr>
          <p:cNvSpPr/>
          <p:nvPr/>
        </p:nvSpPr>
        <p:spPr>
          <a:xfrm>
            <a:off x="4305669" y="2308194"/>
            <a:ext cx="532661" cy="630314"/>
          </a:xfrm>
          <a:prstGeom prst="down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5" name="Arrow: Down 4">
            <a:extLst>
              <a:ext uri="{FF2B5EF4-FFF2-40B4-BE49-F238E27FC236}">
                <a16:creationId xmlns:a16="http://schemas.microsoft.com/office/drawing/2014/main" id="{BE97DD9D-EABD-F839-0C0F-24A59BA5A0AF}"/>
              </a:ext>
            </a:extLst>
          </p:cNvPr>
          <p:cNvSpPr/>
          <p:nvPr/>
        </p:nvSpPr>
        <p:spPr>
          <a:xfrm>
            <a:off x="4421906" y="3782427"/>
            <a:ext cx="532661" cy="742182"/>
          </a:xfrm>
          <a:prstGeom prst="down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7B3230EF-A03E-401C-A700-843FF092E191}"/>
              </a:ext>
            </a:extLst>
          </p:cNvPr>
          <p:cNvSpPr txBox="1"/>
          <p:nvPr/>
        </p:nvSpPr>
        <p:spPr>
          <a:xfrm>
            <a:off x="2403629" y="6488668"/>
            <a:ext cx="2965142"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SRA Town Hall  - 04/25/2023</a:t>
            </a:r>
          </a:p>
        </p:txBody>
      </p:sp>
    </p:spTree>
    <p:extLst>
      <p:ext uri="{BB962C8B-B14F-4D97-AF65-F5344CB8AC3E}">
        <p14:creationId xmlns:p14="http://schemas.microsoft.com/office/powerpoint/2010/main" val="39754643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Sources of </a:t>
            </a:r>
            <a:r>
              <a:rPr lang="en-US" u="sng" dirty="0">
                <a:latin typeface="Times New Roman" panose="02020603050405020304" pitchFamily="18" charset="0"/>
                <a:cs typeface="Times New Roman" panose="02020603050405020304" pitchFamily="18" charset="0"/>
              </a:rPr>
              <a:t>University Provided </a:t>
            </a:r>
            <a:r>
              <a:rPr lang="en-US" dirty="0">
                <a:latin typeface="Times New Roman" panose="02020603050405020304" pitchFamily="18" charset="0"/>
                <a:cs typeface="Times New Roman" panose="02020603050405020304" pitchFamily="18" charset="0"/>
              </a:rPr>
              <a:t>Data</a:t>
            </a:r>
          </a:p>
        </p:txBody>
      </p:sp>
      <p:sp>
        <p:nvSpPr>
          <p:cNvPr id="3" name="Content Placeholder 2"/>
          <p:cNvSpPr>
            <a:spLocks noGrp="1"/>
          </p:cNvSpPr>
          <p:nvPr>
            <p:ph idx="1"/>
          </p:nvPr>
        </p:nvSpPr>
        <p:spPr>
          <a:xfrm>
            <a:off x="457200" y="3015619"/>
            <a:ext cx="8229600" cy="1671791"/>
          </a:xfrm>
        </p:spPr>
        <p:txBody>
          <a:bodyPr>
            <a:normAutofit fontScale="92500" lnSpcReduction="10000"/>
          </a:bodyPr>
          <a:lstStyle/>
          <a:p>
            <a:pPr marL="971550" lvl="1" indent="-571500"/>
            <a:r>
              <a:rPr lang="en-US" sz="3600" dirty="0">
                <a:solidFill>
                  <a:schemeClr val="tx1"/>
                </a:solidFill>
                <a:latin typeface="Times New Roman" panose="02020603050405020304" pitchFamily="18" charset="0"/>
                <a:cs typeface="Times New Roman" panose="02020603050405020304" pitchFamily="18" charset="0"/>
              </a:rPr>
              <a:t>Banner Student</a:t>
            </a:r>
          </a:p>
          <a:p>
            <a:pPr marL="971550" lvl="1" indent="-571500"/>
            <a:r>
              <a:rPr lang="en-US" sz="3600" dirty="0">
                <a:solidFill>
                  <a:schemeClr val="tx1"/>
                </a:solidFill>
                <a:latin typeface="Times New Roman" panose="02020603050405020304" pitchFamily="18" charset="0"/>
                <a:cs typeface="Times New Roman" panose="02020603050405020304" pitchFamily="18" charset="0"/>
              </a:rPr>
              <a:t>Banner Finance</a:t>
            </a:r>
          </a:p>
          <a:p>
            <a:pPr marL="971550" lvl="1" indent="-571500"/>
            <a:r>
              <a:rPr lang="en-US" sz="3600" dirty="0">
                <a:solidFill>
                  <a:schemeClr val="tx1"/>
                </a:solidFill>
                <a:latin typeface="Times New Roman" panose="02020603050405020304" pitchFamily="18" charset="0"/>
                <a:cs typeface="Times New Roman" panose="02020603050405020304" pitchFamily="18" charset="0"/>
              </a:rPr>
              <a:t>Banner HR/Payroll</a:t>
            </a:r>
          </a:p>
        </p:txBody>
      </p:sp>
      <p:sp>
        <p:nvSpPr>
          <p:cNvPr id="6" name="TextBox 5">
            <a:extLst>
              <a:ext uri="{FF2B5EF4-FFF2-40B4-BE49-F238E27FC236}">
                <a16:creationId xmlns:a16="http://schemas.microsoft.com/office/drawing/2014/main" id="{EC3C38B0-72D9-6E01-92F3-833F9CA22349}"/>
              </a:ext>
            </a:extLst>
          </p:cNvPr>
          <p:cNvSpPr txBox="1"/>
          <p:nvPr/>
        </p:nvSpPr>
        <p:spPr>
          <a:xfrm>
            <a:off x="2403629" y="6488668"/>
            <a:ext cx="2965142"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SRA Town Hall  - 04/25/2023</a:t>
            </a:r>
          </a:p>
        </p:txBody>
      </p:sp>
    </p:spTree>
    <p:extLst>
      <p:ext uri="{BB962C8B-B14F-4D97-AF65-F5344CB8AC3E}">
        <p14:creationId xmlns:p14="http://schemas.microsoft.com/office/powerpoint/2010/main" val="7462912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77E2A65-EF28-64EC-1444-AC14BC19BAE3}"/>
              </a:ext>
            </a:extLst>
          </p:cNvPr>
          <p:cNvSpPr>
            <a:spLocks noGrp="1"/>
          </p:cNvSpPr>
          <p:nvPr>
            <p:ph type="title"/>
          </p:nvPr>
        </p:nvSpPr>
        <p:spPr>
          <a:xfrm>
            <a:off x="746990" y="2526791"/>
            <a:ext cx="7772400" cy="713560"/>
          </a:xfrm>
        </p:spPr>
        <p:txBody>
          <a:bodyPr/>
          <a:lstStyle/>
          <a:p>
            <a:pPr algn="ctr"/>
            <a:r>
              <a:rPr lang="en-US" dirty="0">
                <a:latin typeface="Times New Roman" panose="02020603050405020304" pitchFamily="18" charset="0"/>
                <a:cs typeface="Times New Roman" panose="02020603050405020304" pitchFamily="18" charset="0"/>
              </a:rPr>
              <a:t>Academic programs</a:t>
            </a:r>
          </a:p>
        </p:txBody>
      </p:sp>
    </p:spTree>
    <p:extLst>
      <p:ext uri="{BB962C8B-B14F-4D97-AF65-F5344CB8AC3E}">
        <p14:creationId xmlns:p14="http://schemas.microsoft.com/office/powerpoint/2010/main" val="22939365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8207"/>
            <a:ext cx="8229600" cy="1143000"/>
          </a:xfrm>
        </p:spPr>
        <p:txBody>
          <a:bodyPr anchor="ctr">
            <a:normAutofit/>
          </a:bodyPr>
          <a:lstStyle/>
          <a:p>
            <a:pPr>
              <a:lnSpc>
                <a:spcPct val="90000"/>
              </a:lnSpc>
            </a:pPr>
            <a:r>
              <a:rPr lang="en-US" sz="3200" dirty="0">
                <a:latin typeface="Times New Roman" panose="02020603050405020304" pitchFamily="18" charset="0"/>
                <a:cs typeface="Times New Roman" panose="02020603050405020304" pitchFamily="18" charset="0"/>
              </a:rPr>
              <a:t>I. History, Development, and Expectations</a:t>
            </a:r>
          </a:p>
        </p:txBody>
      </p:sp>
      <p:pic>
        <p:nvPicPr>
          <p:cNvPr id="5" name="Picture 4">
            <a:extLst>
              <a:ext uri="{FF2B5EF4-FFF2-40B4-BE49-F238E27FC236}">
                <a16:creationId xmlns:a16="http://schemas.microsoft.com/office/drawing/2014/main" id="{0FFCDF53-7C1D-24ED-39DA-8784ED3E2C93}"/>
              </a:ext>
            </a:extLst>
          </p:cNvPr>
          <p:cNvPicPr>
            <a:picLocks noChangeAspect="1"/>
          </p:cNvPicPr>
          <p:nvPr/>
        </p:nvPicPr>
        <p:blipFill>
          <a:blip r:embed="rId2"/>
          <a:stretch>
            <a:fillRect/>
          </a:stretch>
        </p:blipFill>
        <p:spPr>
          <a:xfrm>
            <a:off x="13732" y="1637458"/>
            <a:ext cx="5902821" cy="3733532"/>
          </a:xfrm>
          <a:prstGeom prst="rect">
            <a:avLst/>
          </a:prstGeom>
          <a:noFill/>
        </p:spPr>
      </p:pic>
      <p:sp>
        <p:nvSpPr>
          <p:cNvPr id="10" name="Content Placeholder 3">
            <a:extLst>
              <a:ext uri="{FF2B5EF4-FFF2-40B4-BE49-F238E27FC236}">
                <a16:creationId xmlns:a16="http://schemas.microsoft.com/office/drawing/2014/main" id="{3586A7BF-6F54-0976-CA6D-E45291AA7CCA}"/>
              </a:ext>
            </a:extLst>
          </p:cNvPr>
          <p:cNvSpPr>
            <a:spLocks noGrp="1"/>
          </p:cNvSpPr>
          <p:nvPr>
            <p:ph sz="half" idx="2"/>
          </p:nvPr>
        </p:nvSpPr>
        <p:spPr>
          <a:xfrm>
            <a:off x="6178858" y="1757424"/>
            <a:ext cx="2507942" cy="1465170"/>
          </a:xfrm>
        </p:spPr>
        <p:txBody>
          <a:bodyPr>
            <a:normAutofit/>
          </a:bodyPr>
          <a:lstStyle/>
          <a:p>
            <a:r>
              <a:rPr lang="en-US" sz="2000" dirty="0">
                <a:solidFill>
                  <a:schemeClr val="tx1"/>
                </a:solidFill>
                <a:latin typeface="Times New Roman" panose="02020603050405020304" pitchFamily="18" charset="0"/>
                <a:cs typeface="Times New Roman" panose="02020603050405020304" pitchFamily="18" charset="0"/>
              </a:rPr>
              <a:t>Data in this section to be provided by the template completer</a:t>
            </a:r>
          </a:p>
        </p:txBody>
      </p:sp>
      <p:sp>
        <p:nvSpPr>
          <p:cNvPr id="6" name="TextBox 5">
            <a:extLst>
              <a:ext uri="{FF2B5EF4-FFF2-40B4-BE49-F238E27FC236}">
                <a16:creationId xmlns:a16="http://schemas.microsoft.com/office/drawing/2014/main" id="{A7565550-F28E-0633-74D0-037FE94AD0ED}"/>
              </a:ext>
            </a:extLst>
          </p:cNvPr>
          <p:cNvSpPr txBox="1"/>
          <p:nvPr/>
        </p:nvSpPr>
        <p:spPr>
          <a:xfrm>
            <a:off x="2403629" y="6488668"/>
            <a:ext cx="2965142"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SRA Town Hall  - 04/25/2023</a:t>
            </a:r>
          </a:p>
        </p:txBody>
      </p:sp>
    </p:spTree>
    <p:extLst>
      <p:ext uri="{BB962C8B-B14F-4D97-AF65-F5344CB8AC3E}">
        <p14:creationId xmlns:p14="http://schemas.microsoft.com/office/powerpoint/2010/main" val="37716738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8207"/>
            <a:ext cx="8229600" cy="1143000"/>
          </a:xfrm>
        </p:spPr>
        <p:txBody>
          <a:bodyPr anchor="ctr">
            <a:normAutofit/>
          </a:bodyPr>
          <a:lstStyle/>
          <a:p>
            <a:pPr>
              <a:lnSpc>
                <a:spcPct val="90000"/>
              </a:lnSpc>
            </a:pPr>
            <a:r>
              <a:rPr lang="en-US" sz="3200" dirty="0">
                <a:latin typeface="Times New Roman" panose="02020603050405020304" pitchFamily="18" charset="0"/>
                <a:cs typeface="Times New Roman" panose="02020603050405020304" pitchFamily="18" charset="0"/>
              </a:rPr>
              <a:t>Program Provided Data</a:t>
            </a:r>
          </a:p>
        </p:txBody>
      </p:sp>
      <p:pic>
        <p:nvPicPr>
          <p:cNvPr id="4" name="Picture 3">
            <a:extLst>
              <a:ext uri="{FF2B5EF4-FFF2-40B4-BE49-F238E27FC236}">
                <a16:creationId xmlns:a16="http://schemas.microsoft.com/office/drawing/2014/main" id="{E6EB3C39-4582-E9D5-7E75-3A4862DE42D9}"/>
              </a:ext>
            </a:extLst>
          </p:cNvPr>
          <p:cNvPicPr>
            <a:picLocks noChangeAspect="1"/>
          </p:cNvPicPr>
          <p:nvPr/>
        </p:nvPicPr>
        <p:blipFill>
          <a:blip r:embed="rId2"/>
          <a:stretch>
            <a:fillRect/>
          </a:stretch>
        </p:blipFill>
        <p:spPr>
          <a:xfrm>
            <a:off x="1446852" y="1184715"/>
            <a:ext cx="6250296" cy="4909236"/>
          </a:xfrm>
          <a:prstGeom prst="rect">
            <a:avLst/>
          </a:prstGeom>
        </p:spPr>
      </p:pic>
      <p:sp>
        <p:nvSpPr>
          <p:cNvPr id="9" name="TextBox 8">
            <a:extLst>
              <a:ext uri="{FF2B5EF4-FFF2-40B4-BE49-F238E27FC236}">
                <a16:creationId xmlns:a16="http://schemas.microsoft.com/office/drawing/2014/main" id="{63D8129E-0DB8-D128-60EF-D805BF2C2FDC}"/>
              </a:ext>
            </a:extLst>
          </p:cNvPr>
          <p:cNvSpPr txBox="1"/>
          <p:nvPr/>
        </p:nvSpPr>
        <p:spPr>
          <a:xfrm>
            <a:off x="1580225" y="1367161"/>
            <a:ext cx="5823752" cy="646331"/>
          </a:xfrm>
          <a:prstGeom prst="rect">
            <a:avLst/>
          </a:prstGeom>
          <a:noFill/>
        </p:spPr>
        <p:txBody>
          <a:bodyPr wrap="square" rtlCol="0">
            <a:spAutoFit/>
          </a:bodyPr>
          <a:lstStyle/>
          <a:p>
            <a:r>
              <a:rPr lang="en-US" b="1" u="sng" dirty="0">
                <a:latin typeface="Times New Roman" panose="02020603050405020304" pitchFamily="18" charset="0"/>
                <a:cs typeface="Times New Roman" panose="02020603050405020304" pitchFamily="18" charset="0"/>
              </a:rPr>
              <a:t>The template completer will insert their narrative in a text box like this</a:t>
            </a:r>
          </a:p>
        </p:txBody>
      </p:sp>
      <p:sp>
        <p:nvSpPr>
          <p:cNvPr id="11" name="TextBox 10">
            <a:extLst>
              <a:ext uri="{FF2B5EF4-FFF2-40B4-BE49-F238E27FC236}">
                <a16:creationId xmlns:a16="http://schemas.microsoft.com/office/drawing/2014/main" id="{82DCBB63-3BAE-5BD5-05E6-47C7A6835A82}"/>
              </a:ext>
            </a:extLst>
          </p:cNvPr>
          <p:cNvSpPr txBox="1"/>
          <p:nvPr/>
        </p:nvSpPr>
        <p:spPr>
          <a:xfrm>
            <a:off x="1580224" y="5078893"/>
            <a:ext cx="5939161" cy="830997"/>
          </a:xfrm>
          <a:prstGeom prst="rect">
            <a:avLst/>
          </a:prstGeom>
          <a:noFill/>
        </p:spPr>
        <p:txBody>
          <a:bodyPr wrap="square" rtlCol="0">
            <a:spAutoFit/>
          </a:bodyPr>
          <a:lstStyle/>
          <a:p>
            <a:r>
              <a:rPr lang="en-US" sz="1600" b="1" u="sng" dirty="0">
                <a:latin typeface="Times New Roman" panose="02020603050405020304" pitchFamily="18" charset="0"/>
                <a:cs typeface="Times New Roman" panose="02020603050405020304" pitchFamily="18" charset="0"/>
              </a:rPr>
              <a:t>The template completer will insert website reference here like this:</a:t>
            </a:r>
          </a:p>
          <a:p>
            <a:r>
              <a:rPr lang="en-US" sz="1600" dirty="0">
                <a:latin typeface="Times New Roman" panose="02020603050405020304" pitchFamily="18" charset="0"/>
                <a:cs typeface="Times New Roman" panose="02020603050405020304" pitchFamily="18" charset="0"/>
              </a:rPr>
              <a:t>https://data.bls.gov/cew/apps/data_views/data_views.htm#tab=Tables</a:t>
            </a:r>
          </a:p>
        </p:txBody>
      </p:sp>
      <p:sp>
        <p:nvSpPr>
          <p:cNvPr id="12" name="TextBox 11">
            <a:extLst>
              <a:ext uri="{FF2B5EF4-FFF2-40B4-BE49-F238E27FC236}">
                <a16:creationId xmlns:a16="http://schemas.microsoft.com/office/drawing/2014/main" id="{B523A4B6-9263-656E-13B1-1B8D71F8DD29}"/>
              </a:ext>
            </a:extLst>
          </p:cNvPr>
          <p:cNvSpPr txBox="1"/>
          <p:nvPr/>
        </p:nvSpPr>
        <p:spPr>
          <a:xfrm>
            <a:off x="2403629" y="6488668"/>
            <a:ext cx="2965142"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SRA Town Hall  - 04/25/2023</a:t>
            </a:r>
          </a:p>
        </p:txBody>
      </p:sp>
    </p:spTree>
    <p:extLst>
      <p:ext uri="{BB962C8B-B14F-4D97-AF65-F5344CB8AC3E}">
        <p14:creationId xmlns:p14="http://schemas.microsoft.com/office/powerpoint/2010/main" val="33292595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8207"/>
            <a:ext cx="8229600" cy="1143000"/>
          </a:xfrm>
        </p:spPr>
        <p:txBody>
          <a:bodyPr anchor="ctr">
            <a:normAutofit/>
          </a:bodyPr>
          <a:lstStyle/>
          <a:p>
            <a:pPr>
              <a:lnSpc>
                <a:spcPct val="90000"/>
              </a:lnSpc>
            </a:pPr>
            <a:r>
              <a:rPr lang="en-US" sz="3200" dirty="0">
                <a:latin typeface="Times New Roman" panose="02020603050405020304" pitchFamily="18" charset="0"/>
                <a:cs typeface="Times New Roman" panose="02020603050405020304" pitchFamily="18" charset="0"/>
              </a:rPr>
              <a:t>II. External Demand</a:t>
            </a:r>
          </a:p>
        </p:txBody>
      </p:sp>
      <p:pic>
        <p:nvPicPr>
          <p:cNvPr id="4" name="Picture 3">
            <a:extLst>
              <a:ext uri="{FF2B5EF4-FFF2-40B4-BE49-F238E27FC236}">
                <a16:creationId xmlns:a16="http://schemas.microsoft.com/office/drawing/2014/main" id="{ED484C90-0B29-0DC2-3D76-BAE571A2263A}"/>
              </a:ext>
            </a:extLst>
          </p:cNvPr>
          <p:cNvPicPr>
            <a:picLocks noChangeAspect="1"/>
          </p:cNvPicPr>
          <p:nvPr/>
        </p:nvPicPr>
        <p:blipFill>
          <a:blip r:embed="rId2"/>
          <a:stretch>
            <a:fillRect/>
          </a:stretch>
        </p:blipFill>
        <p:spPr>
          <a:xfrm>
            <a:off x="1092045" y="1140220"/>
            <a:ext cx="6959910" cy="2468686"/>
          </a:xfrm>
          <a:prstGeom prst="rect">
            <a:avLst/>
          </a:prstGeom>
        </p:spPr>
      </p:pic>
      <p:pic>
        <p:nvPicPr>
          <p:cNvPr id="9" name="Picture 8">
            <a:extLst>
              <a:ext uri="{FF2B5EF4-FFF2-40B4-BE49-F238E27FC236}">
                <a16:creationId xmlns:a16="http://schemas.microsoft.com/office/drawing/2014/main" id="{43487134-92F3-63B6-2EC7-A47D4B7A9F99}"/>
              </a:ext>
            </a:extLst>
          </p:cNvPr>
          <p:cNvPicPr>
            <a:picLocks noChangeAspect="1"/>
          </p:cNvPicPr>
          <p:nvPr/>
        </p:nvPicPr>
        <p:blipFill>
          <a:blip r:embed="rId3"/>
          <a:stretch>
            <a:fillRect/>
          </a:stretch>
        </p:blipFill>
        <p:spPr>
          <a:xfrm>
            <a:off x="1557337" y="3608906"/>
            <a:ext cx="6029325" cy="2324100"/>
          </a:xfrm>
          <a:prstGeom prst="rect">
            <a:avLst/>
          </a:prstGeom>
        </p:spPr>
      </p:pic>
      <p:sp>
        <p:nvSpPr>
          <p:cNvPr id="11" name="TextBox 10">
            <a:extLst>
              <a:ext uri="{FF2B5EF4-FFF2-40B4-BE49-F238E27FC236}">
                <a16:creationId xmlns:a16="http://schemas.microsoft.com/office/drawing/2014/main" id="{1A128EE9-956E-F57B-2DBF-3BF75ED8E900}"/>
              </a:ext>
            </a:extLst>
          </p:cNvPr>
          <p:cNvSpPr txBox="1"/>
          <p:nvPr/>
        </p:nvSpPr>
        <p:spPr>
          <a:xfrm>
            <a:off x="2403629" y="6488668"/>
            <a:ext cx="2965142"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SRA Town Hall  - 04/25/2023</a:t>
            </a:r>
          </a:p>
        </p:txBody>
      </p:sp>
    </p:spTree>
    <p:extLst>
      <p:ext uri="{BB962C8B-B14F-4D97-AF65-F5344CB8AC3E}">
        <p14:creationId xmlns:p14="http://schemas.microsoft.com/office/powerpoint/2010/main" val="38945655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8207"/>
            <a:ext cx="8229600" cy="1143000"/>
          </a:xfrm>
        </p:spPr>
        <p:txBody>
          <a:bodyPr anchor="ctr">
            <a:normAutofit/>
          </a:bodyPr>
          <a:lstStyle/>
          <a:p>
            <a:pPr>
              <a:lnSpc>
                <a:spcPct val="90000"/>
              </a:lnSpc>
            </a:pPr>
            <a:r>
              <a:rPr lang="en-US" sz="3200" dirty="0">
                <a:latin typeface="Times New Roman" panose="02020603050405020304" pitchFamily="18" charset="0"/>
                <a:cs typeface="Times New Roman" panose="02020603050405020304" pitchFamily="18" charset="0"/>
              </a:rPr>
              <a:t>II. External Demand</a:t>
            </a:r>
          </a:p>
        </p:txBody>
      </p:sp>
      <p:pic>
        <p:nvPicPr>
          <p:cNvPr id="9" name="Picture 8">
            <a:extLst>
              <a:ext uri="{FF2B5EF4-FFF2-40B4-BE49-F238E27FC236}">
                <a16:creationId xmlns:a16="http://schemas.microsoft.com/office/drawing/2014/main" id="{43487134-92F3-63B6-2EC7-A47D4B7A9F99}"/>
              </a:ext>
            </a:extLst>
          </p:cNvPr>
          <p:cNvPicPr>
            <a:picLocks noChangeAspect="1"/>
          </p:cNvPicPr>
          <p:nvPr/>
        </p:nvPicPr>
        <p:blipFill>
          <a:blip r:embed="rId2"/>
          <a:stretch>
            <a:fillRect/>
          </a:stretch>
        </p:blipFill>
        <p:spPr>
          <a:xfrm>
            <a:off x="1557336" y="1104900"/>
            <a:ext cx="6029325" cy="2324100"/>
          </a:xfrm>
          <a:prstGeom prst="rect">
            <a:avLst/>
          </a:prstGeom>
        </p:spPr>
      </p:pic>
      <p:sp>
        <p:nvSpPr>
          <p:cNvPr id="3" name="TextBox 2">
            <a:extLst>
              <a:ext uri="{FF2B5EF4-FFF2-40B4-BE49-F238E27FC236}">
                <a16:creationId xmlns:a16="http://schemas.microsoft.com/office/drawing/2014/main" id="{F42AB923-42D8-7075-AC66-F0F7BA7A75B7}"/>
              </a:ext>
            </a:extLst>
          </p:cNvPr>
          <p:cNvSpPr txBox="1"/>
          <p:nvPr/>
        </p:nvSpPr>
        <p:spPr>
          <a:xfrm>
            <a:off x="1311328" y="3555307"/>
            <a:ext cx="6521342" cy="3139321"/>
          </a:xfrm>
          <a:prstGeom prst="rect">
            <a:avLst/>
          </a:prstGeom>
          <a:noFill/>
        </p:spPr>
        <p:txBody>
          <a:bodyPr wrap="square" rtlCol="0">
            <a:spAutoFit/>
          </a:bodyPr>
          <a:lstStyle/>
          <a:p>
            <a:r>
              <a:rPr lang="en-US" b="1" u="sng" dirty="0">
                <a:latin typeface="Times New Roman" panose="02020603050405020304" pitchFamily="18" charset="0"/>
                <a:cs typeface="Times New Roman" panose="02020603050405020304" pitchFamily="18" charset="0"/>
              </a:rPr>
              <a:t>Incoming Students Declared Area of Interest</a:t>
            </a:r>
            <a:r>
              <a:rPr lang="en-US" dirty="0">
                <a:latin typeface="Times New Roman" panose="02020603050405020304" pitchFamily="18" charset="0"/>
                <a:cs typeface="Times New Roman" panose="02020603050405020304" pitchFamily="18" charset="0"/>
              </a:rPr>
              <a: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When students apply, they have the option to submit an area of interest. This is stored as an undeclared major on the student’s record.</a:t>
            </a:r>
          </a:p>
          <a:p>
            <a:r>
              <a:rPr lang="en-US" dirty="0">
                <a:latin typeface="Times New Roman" panose="02020603050405020304" pitchFamily="18" charset="0"/>
                <a:ea typeface="Calibri" panose="020F0502020204030204" pitchFamily="34" charset="0"/>
                <a:cs typeface="Times New Roman" panose="02020603050405020304" pitchFamily="18" charset="0"/>
              </a:rPr>
              <a:t>	- Not all majors are associated with an undeclared major</a:t>
            </a:r>
          </a:p>
          <a:p>
            <a:r>
              <a:rPr lang="en-US" dirty="0">
                <a:latin typeface="Times New Roman" panose="02020603050405020304" pitchFamily="18" charset="0"/>
                <a:ea typeface="Calibri" panose="020F0502020204030204" pitchFamily="34" charset="0"/>
                <a:cs typeface="Times New Roman" panose="02020603050405020304" pitchFamily="18" charset="0"/>
              </a:rPr>
              <a:t>	- Some majors have “pre” majors, which have specific 			requirements for a student to declare</a:t>
            </a:r>
          </a:p>
          <a:p>
            <a:endParaRPr lang="en-US" dirty="0">
              <a:latin typeface="Times New Roman" panose="02020603050405020304" pitchFamily="18" charset="0"/>
              <a:ea typeface="Calibri" panose="020F0502020204030204" pitchFamily="34" charset="0"/>
              <a:cs typeface="Times New Roman" panose="02020603050405020304" pitchFamily="18" charset="0"/>
            </a:endParaRPr>
          </a:p>
          <a:p>
            <a:r>
              <a:rPr lang="en-US" b="1" u="sng" dirty="0">
                <a:latin typeface="Times New Roman" panose="02020603050405020304" pitchFamily="18" charset="0"/>
                <a:ea typeface="Calibri" panose="020F0502020204030204" pitchFamily="34" charset="0"/>
                <a:cs typeface="Times New Roman" panose="02020603050405020304" pitchFamily="18" charset="0"/>
              </a:rPr>
              <a:t>First Time Major Declaration:</a:t>
            </a:r>
            <a:r>
              <a:rPr lang="en-US" u="sng" dirty="0">
                <a:latin typeface="Times New Roman" panose="02020603050405020304" pitchFamily="18" charset="0"/>
                <a:ea typeface="Calibri" panose="020F0502020204030204" pitchFamily="34" charset="0"/>
                <a:cs typeface="Times New Roman" panose="02020603050405020304" pitchFamily="18" charset="0"/>
              </a:rPr>
              <a: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number of students who formally declared this major program during the indicated academic year; it only includes those who declare a major for the first time, not those who add or change a major</a:t>
            </a:r>
            <a:endParaRPr lang="en-US" b="1" u="sng"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2816C961-DEC7-05A0-49BA-0F183E8FA3EB}"/>
              </a:ext>
            </a:extLst>
          </p:cNvPr>
          <p:cNvSpPr txBox="1"/>
          <p:nvPr/>
        </p:nvSpPr>
        <p:spPr>
          <a:xfrm>
            <a:off x="2785369" y="6577445"/>
            <a:ext cx="2965142" cy="276999"/>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SRA Town Hall  - 04/25/2023</a:t>
            </a:r>
          </a:p>
        </p:txBody>
      </p:sp>
    </p:spTree>
    <p:extLst>
      <p:ext uri="{BB962C8B-B14F-4D97-AF65-F5344CB8AC3E}">
        <p14:creationId xmlns:p14="http://schemas.microsoft.com/office/powerpoint/2010/main" val="28237636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8207"/>
            <a:ext cx="8229600" cy="1143000"/>
          </a:xfrm>
        </p:spPr>
        <p:txBody>
          <a:bodyPr anchor="ctr">
            <a:normAutofit/>
          </a:bodyPr>
          <a:lstStyle/>
          <a:p>
            <a:pPr>
              <a:lnSpc>
                <a:spcPct val="90000"/>
              </a:lnSpc>
            </a:pPr>
            <a:r>
              <a:rPr lang="en-US" sz="3200" dirty="0">
                <a:latin typeface="Times New Roman" panose="02020603050405020304" pitchFamily="18" charset="0"/>
                <a:cs typeface="Times New Roman" panose="02020603050405020304" pitchFamily="18" charset="0"/>
              </a:rPr>
              <a:t>III. Internal Demand</a:t>
            </a:r>
          </a:p>
        </p:txBody>
      </p:sp>
      <p:pic>
        <p:nvPicPr>
          <p:cNvPr id="5" name="Picture 4">
            <a:extLst>
              <a:ext uri="{FF2B5EF4-FFF2-40B4-BE49-F238E27FC236}">
                <a16:creationId xmlns:a16="http://schemas.microsoft.com/office/drawing/2014/main" id="{15DBE202-58AB-803C-0FAD-DD11D3FFAC6A}"/>
              </a:ext>
            </a:extLst>
          </p:cNvPr>
          <p:cNvPicPr>
            <a:picLocks noChangeAspect="1"/>
          </p:cNvPicPr>
          <p:nvPr/>
        </p:nvPicPr>
        <p:blipFill>
          <a:blip r:embed="rId2"/>
          <a:stretch>
            <a:fillRect/>
          </a:stretch>
        </p:blipFill>
        <p:spPr>
          <a:xfrm>
            <a:off x="2024062" y="1026706"/>
            <a:ext cx="5095875" cy="1638300"/>
          </a:xfrm>
          <a:prstGeom prst="rect">
            <a:avLst/>
          </a:prstGeom>
        </p:spPr>
      </p:pic>
      <p:pic>
        <p:nvPicPr>
          <p:cNvPr id="7" name="Picture 6">
            <a:extLst>
              <a:ext uri="{FF2B5EF4-FFF2-40B4-BE49-F238E27FC236}">
                <a16:creationId xmlns:a16="http://schemas.microsoft.com/office/drawing/2014/main" id="{0F235AF5-27A6-41A8-B51A-A98873F8C42F}"/>
              </a:ext>
            </a:extLst>
          </p:cNvPr>
          <p:cNvPicPr>
            <a:picLocks noChangeAspect="1"/>
          </p:cNvPicPr>
          <p:nvPr/>
        </p:nvPicPr>
        <p:blipFill>
          <a:blip r:embed="rId3"/>
          <a:stretch>
            <a:fillRect/>
          </a:stretch>
        </p:blipFill>
        <p:spPr>
          <a:xfrm>
            <a:off x="1291054" y="2460505"/>
            <a:ext cx="6419850" cy="2114550"/>
          </a:xfrm>
          <a:prstGeom prst="rect">
            <a:avLst/>
          </a:prstGeom>
        </p:spPr>
      </p:pic>
      <p:pic>
        <p:nvPicPr>
          <p:cNvPr id="10" name="Picture 9">
            <a:extLst>
              <a:ext uri="{FF2B5EF4-FFF2-40B4-BE49-F238E27FC236}">
                <a16:creationId xmlns:a16="http://schemas.microsoft.com/office/drawing/2014/main" id="{1C3A15CB-4964-7940-BF6C-6E0ED1A44020}"/>
              </a:ext>
            </a:extLst>
          </p:cNvPr>
          <p:cNvPicPr>
            <a:picLocks noChangeAspect="1"/>
          </p:cNvPicPr>
          <p:nvPr/>
        </p:nvPicPr>
        <p:blipFill>
          <a:blip r:embed="rId4"/>
          <a:stretch>
            <a:fillRect/>
          </a:stretch>
        </p:blipFill>
        <p:spPr>
          <a:xfrm>
            <a:off x="1381541" y="4698414"/>
            <a:ext cx="6238875" cy="1047750"/>
          </a:xfrm>
          <a:prstGeom prst="rect">
            <a:avLst/>
          </a:prstGeom>
        </p:spPr>
      </p:pic>
      <p:sp>
        <p:nvSpPr>
          <p:cNvPr id="11" name="Arrow: Down 10">
            <a:extLst>
              <a:ext uri="{FF2B5EF4-FFF2-40B4-BE49-F238E27FC236}">
                <a16:creationId xmlns:a16="http://schemas.microsoft.com/office/drawing/2014/main" id="{7CE01CA3-C08E-E037-C0FC-F27D5E7A4D26}"/>
              </a:ext>
            </a:extLst>
          </p:cNvPr>
          <p:cNvSpPr/>
          <p:nvPr/>
        </p:nvSpPr>
        <p:spPr>
          <a:xfrm rot="2714320">
            <a:off x="5122081" y="2521804"/>
            <a:ext cx="355106" cy="409763"/>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Arrow: Down 11">
            <a:extLst>
              <a:ext uri="{FF2B5EF4-FFF2-40B4-BE49-F238E27FC236}">
                <a16:creationId xmlns:a16="http://schemas.microsoft.com/office/drawing/2014/main" id="{3F9494BE-BC62-90A4-DD81-05458B7CC00C}"/>
              </a:ext>
            </a:extLst>
          </p:cNvPr>
          <p:cNvSpPr/>
          <p:nvPr/>
        </p:nvSpPr>
        <p:spPr>
          <a:xfrm rot="2714320">
            <a:off x="5933583" y="4712733"/>
            <a:ext cx="355106" cy="409763"/>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6D2A1048-552A-96D9-AEA9-B0BF94C620E9}"/>
              </a:ext>
            </a:extLst>
          </p:cNvPr>
          <p:cNvSpPr txBox="1"/>
          <p:nvPr/>
        </p:nvSpPr>
        <p:spPr>
          <a:xfrm>
            <a:off x="2403629" y="6488668"/>
            <a:ext cx="2965142"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SRA Town Hall  - 04/25/2023</a:t>
            </a:r>
          </a:p>
        </p:txBody>
      </p:sp>
    </p:spTree>
    <p:extLst>
      <p:ext uri="{BB962C8B-B14F-4D97-AF65-F5344CB8AC3E}">
        <p14:creationId xmlns:p14="http://schemas.microsoft.com/office/powerpoint/2010/main" val="39156837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8207"/>
            <a:ext cx="8229600" cy="1143000"/>
          </a:xfrm>
        </p:spPr>
        <p:txBody>
          <a:bodyPr anchor="ctr">
            <a:normAutofit/>
          </a:bodyPr>
          <a:lstStyle/>
          <a:p>
            <a:pPr>
              <a:lnSpc>
                <a:spcPct val="90000"/>
              </a:lnSpc>
            </a:pPr>
            <a:r>
              <a:rPr lang="en-US" sz="3200" dirty="0">
                <a:latin typeface="Times New Roman" panose="02020603050405020304" pitchFamily="18" charset="0"/>
                <a:cs typeface="Times New Roman" panose="02020603050405020304" pitchFamily="18" charset="0"/>
              </a:rPr>
              <a:t>III. Internal Demand</a:t>
            </a:r>
          </a:p>
        </p:txBody>
      </p:sp>
      <p:pic>
        <p:nvPicPr>
          <p:cNvPr id="7" name="Picture 6">
            <a:extLst>
              <a:ext uri="{FF2B5EF4-FFF2-40B4-BE49-F238E27FC236}">
                <a16:creationId xmlns:a16="http://schemas.microsoft.com/office/drawing/2014/main" id="{0F235AF5-27A6-41A8-B51A-A98873F8C42F}"/>
              </a:ext>
            </a:extLst>
          </p:cNvPr>
          <p:cNvPicPr>
            <a:picLocks noChangeAspect="1"/>
          </p:cNvPicPr>
          <p:nvPr/>
        </p:nvPicPr>
        <p:blipFill>
          <a:blip r:embed="rId2"/>
          <a:stretch>
            <a:fillRect/>
          </a:stretch>
        </p:blipFill>
        <p:spPr>
          <a:xfrm>
            <a:off x="1381541" y="1102311"/>
            <a:ext cx="6419850" cy="2114550"/>
          </a:xfrm>
          <a:prstGeom prst="rect">
            <a:avLst/>
          </a:prstGeom>
        </p:spPr>
      </p:pic>
      <p:sp>
        <p:nvSpPr>
          <p:cNvPr id="3" name="TextBox 2">
            <a:extLst>
              <a:ext uri="{FF2B5EF4-FFF2-40B4-BE49-F238E27FC236}">
                <a16:creationId xmlns:a16="http://schemas.microsoft.com/office/drawing/2014/main" id="{5C3A5D40-92EC-0DE2-8A30-D96526AD9F7B}"/>
              </a:ext>
            </a:extLst>
          </p:cNvPr>
          <p:cNvSpPr txBox="1"/>
          <p:nvPr/>
        </p:nvSpPr>
        <p:spPr>
          <a:xfrm>
            <a:off x="1381541" y="3429000"/>
            <a:ext cx="6419850" cy="3139321"/>
          </a:xfrm>
          <a:prstGeom prst="rect">
            <a:avLst/>
          </a:prstGeom>
          <a:noFill/>
        </p:spPr>
        <p:txBody>
          <a:bodyPr wrap="square" rtlCol="0">
            <a:spAutoFit/>
          </a:bodyPr>
          <a:lstStyle/>
          <a:p>
            <a:r>
              <a:rPr lang="en-US" b="1" u="sng" dirty="0">
                <a:latin typeface="Times New Roman" panose="02020603050405020304" pitchFamily="18" charset="0"/>
                <a:cs typeface="Times New Roman" panose="02020603050405020304" pitchFamily="18" charset="0"/>
              </a:rPr>
              <a:t>Total SCH (Student Credit Hours)</a:t>
            </a:r>
            <a:r>
              <a:rPr lang="en-US" dirty="0">
                <a:latin typeface="Times New Roman" panose="02020603050405020304" pitchFamily="18" charset="0"/>
                <a:cs typeface="Times New Roman" panose="02020603050405020304" pitchFamily="18" charset="0"/>
              </a:rPr>
              <a:t>: 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his is also reported at the program level below. It includes all SCH for the subject code (rarely multiple subject codes) for that academic year</a:t>
            </a:r>
          </a:p>
          <a:p>
            <a:endParaRPr lang="en-US" b="1" u="sng" dirty="0">
              <a:latin typeface="Times New Roman" panose="02020603050405020304" pitchFamily="18" charset="0"/>
              <a:cs typeface="Times New Roman" panose="02020603050405020304" pitchFamily="18" charset="0"/>
            </a:endParaRPr>
          </a:p>
          <a:p>
            <a:r>
              <a:rPr lang="en-US" b="1" u="sng" dirty="0">
                <a:latin typeface="Times New Roman" panose="02020603050405020304" pitchFamily="18" charset="0"/>
                <a:cs typeface="Times New Roman" panose="02020603050405020304" pitchFamily="18" charset="0"/>
              </a:rPr>
              <a:t>Fill Rate:</a:t>
            </a:r>
            <a:r>
              <a:rPr lang="en-US" dirty="0">
                <a:latin typeface="Times New Roman" panose="02020603050405020304" pitchFamily="18" charset="0"/>
                <a:cs typeface="Times New Roman" panose="02020603050405020304" pitchFamily="18" charset="0"/>
              </a:rPr>
              <a:t> 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he median and average (mean) fill rate of classes in this subject code. It will include all undergraduate (100-400 level) or all graduate (500-600 level) classes – depending on whether the program is undergraduate or graduate – offered in that subject during that academic year. This calculation excludes one-on-one courses, like independent studies, thesis credits, internships, music lessons, practicums, etc. </a:t>
            </a:r>
            <a:endParaRPr lang="en-US" b="1" u="sng"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D2158230-0104-9132-EBC9-4383533BBB43}"/>
              </a:ext>
            </a:extLst>
          </p:cNvPr>
          <p:cNvSpPr txBox="1"/>
          <p:nvPr/>
        </p:nvSpPr>
        <p:spPr>
          <a:xfrm>
            <a:off x="2403629" y="6488668"/>
            <a:ext cx="2965142"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SRA Town Hall  - 04/25/2023</a:t>
            </a:r>
          </a:p>
        </p:txBody>
      </p:sp>
    </p:spTree>
    <p:extLst>
      <p:ext uri="{BB962C8B-B14F-4D97-AF65-F5344CB8AC3E}">
        <p14:creationId xmlns:p14="http://schemas.microsoft.com/office/powerpoint/2010/main" val="41049067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8207"/>
            <a:ext cx="8229600" cy="1143000"/>
          </a:xfrm>
        </p:spPr>
        <p:txBody>
          <a:bodyPr anchor="ctr">
            <a:normAutofit/>
          </a:bodyPr>
          <a:lstStyle/>
          <a:p>
            <a:pPr>
              <a:lnSpc>
                <a:spcPct val="90000"/>
              </a:lnSpc>
            </a:pPr>
            <a:r>
              <a:rPr lang="en-US" sz="3200" dirty="0">
                <a:latin typeface="Times New Roman" panose="02020603050405020304" pitchFamily="18" charset="0"/>
                <a:cs typeface="Times New Roman" panose="02020603050405020304" pitchFamily="18" charset="0"/>
              </a:rPr>
              <a:t>III. Internal Demand</a:t>
            </a:r>
          </a:p>
        </p:txBody>
      </p:sp>
      <p:pic>
        <p:nvPicPr>
          <p:cNvPr id="7" name="Picture 6">
            <a:extLst>
              <a:ext uri="{FF2B5EF4-FFF2-40B4-BE49-F238E27FC236}">
                <a16:creationId xmlns:a16="http://schemas.microsoft.com/office/drawing/2014/main" id="{0F235AF5-27A6-41A8-B51A-A98873F8C42F}"/>
              </a:ext>
            </a:extLst>
          </p:cNvPr>
          <p:cNvPicPr>
            <a:picLocks noChangeAspect="1"/>
          </p:cNvPicPr>
          <p:nvPr/>
        </p:nvPicPr>
        <p:blipFill>
          <a:blip r:embed="rId2"/>
          <a:stretch>
            <a:fillRect/>
          </a:stretch>
        </p:blipFill>
        <p:spPr>
          <a:xfrm>
            <a:off x="1381541" y="1102311"/>
            <a:ext cx="6419850" cy="2114550"/>
          </a:xfrm>
          <a:prstGeom prst="rect">
            <a:avLst/>
          </a:prstGeom>
        </p:spPr>
      </p:pic>
      <p:sp>
        <p:nvSpPr>
          <p:cNvPr id="3" name="TextBox 2">
            <a:extLst>
              <a:ext uri="{FF2B5EF4-FFF2-40B4-BE49-F238E27FC236}">
                <a16:creationId xmlns:a16="http://schemas.microsoft.com/office/drawing/2014/main" id="{5C3A5D40-92EC-0DE2-8A30-D96526AD9F7B}"/>
              </a:ext>
            </a:extLst>
          </p:cNvPr>
          <p:cNvSpPr txBox="1"/>
          <p:nvPr/>
        </p:nvSpPr>
        <p:spPr>
          <a:xfrm>
            <a:off x="1381541" y="3429000"/>
            <a:ext cx="6419850" cy="1754326"/>
          </a:xfrm>
          <a:prstGeom prst="rect">
            <a:avLst/>
          </a:prstGeom>
          <a:noFill/>
        </p:spPr>
        <p:txBody>
          <a:bodyPr wrap="square" rtlCol="0">
            <a:spAutoFit/>
          </a:bodyPr>
          <a:lstStyle/>
          <a:p>
            <a:r>
              <a:rPr lang="en-US" b="1" u="sng" dirty="0">
                <a:latin typeface="Times New Roman" panose="02020603050405020304" pitchFamily="18" charset="0"/>
                <a:cs typeface="Times New Roman" panose="02020603050405020304" pitchFamily="18" charset="0"/>
              </a:rPr>
              <a:t>Class Size:</a:t>
            </a:r>
            <a:r>
              <a:rPr lang="en-US" dirty="0">
                <a:latin typeface="Times New Roman" panose="02020603050405020304" pitchFamily="18" charset="0"/>
                <a:cs typeface="Times New Roman" panose="02020603050405020304" pitchFamily="18" charset="0"/>
              </a:rPr>
              <a: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median/average size classes in this subject code. This measure will include all undergraduate (100-400 level) or all graduate (500-600 level) This calculation is done two ways: one includes all classes, the second excludes one-on-one courses, like independent studies, thesis credits, internships, music lessons, practicums,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etc</a:t>
            </a:r>
            <a:endParaRPr lang="en-US" b="1" u="sng"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38606B7B-17F5-6F78-1AEF-BC8D45318E43}"/>
              </a:ext>
            </a:extLst>
          </p:cNvPr>
          <p:cNvSpPr txBox="1"/>
          <p:nvPr/>
        </p:nvSpPr>
        <p:spPr>
          <a:xfrm>
            <a:off x="2403629" y="6488668"/>
            <a:ext cx="2965142"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SRA Town Hall  - 04/25/2023</a:t>
            </a:r>
          </a:p>
        </p:txBody>
      </p:sp>
    </p:spTree>
    <p:extLst>
      <p:ext uri="{BB962C8B-B14F-4D97-AF65-F5344CB8AC3E}">
        <p14:creationId xmlns:p14="http://schemas.microsoft.com/office/powerpoint/2010/main" val="9611321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8207"/>
            <a:ext cx="8229600" cy="1143000"/>
          </a:xfrm>
        </p:spPr>
        <p:txBody>
          <a:bodyPr anchor="ctr">
            <a:normAutofit/>
          </a:bodyPr>
          <a:lstStyle/>
          <a:p>
            <a:pPr>
              <a:lnSpc>
                <a:spcPct val="90000"/>
              </a:lnSpc>
            </a:pPr>
            <a:r>
              <a:rPr lang="en-US" sz="3200" dirty="0">
                <a:latin typeface="Times New Roman" panose="02020603050405020304" pitchFamily="18" charset="0"/>
                <a:cs typeface="Times New Roman" panose="02020603050405020304" pitchFamily="18" charset="0"/>
              </a:rPr>
              <a:t>III. Internal Demand</a:t>
            </a:r>
          </a:p>
        </p:txBody>
      </p:sp>
      <p:pic>
        <p:nvPicPr>
          <p:cNvPr id="4" name="Picture 3">
            <a:extLst>
              <a:ext uri="{FF2B5EF4-FFF2-40B4-BE49-F238E27FC236}">
                <a16:creationId xmlns:a16="http://schemas.microsoft.com/office/drawing/2014/main" id="{E66484D9-B864-1F79-2AF6-17DE6FCCF07B}"/>
              </a:ext>
            </a:extLst>
          </p:cNvPr>
          <p:cNvPicPr>
            <a:picLocks noChangeAspect="1"/>
          </p:cNvPicPr>
          <p:nvPr/>
        </p:nvPicPr>
        <p:blipFill>
          <a:blip r:embed="rId2"/>
          <a:stretch>
            <a:fillRect/>
          </a:stretch>
        </p:blipFill>
        <p:spPr>
          <a:xfrm>
            <a:off x="1543050" y="2413283"/>
            <a:ext cx="6238875" cy="1047750"/>
          </a:xfrm>
          <a:prstGeom prst="rect">
            <a:avLst/>
          </a:prstGeom>
        </p:spPr>
      </p:pic>
      <p:sp>
        <p:nvSpPr>
          <p:cNvPr id="5" name="TextBox 4">
            <a:extLst>
              <a:ext uri="{FF2B5EF4-FFF2-40B4-BE49-F238E27FC236}">
                <a16:creationId xmlns:a16="http://schemas.microsoft.com/office/drawing/2014/main" id="{D8922CBB-FB07-A40E-106D-F2F74D0C9A1C}"/>
              </a:ext>
            </a:extLst>
          </p:cNvPr>
          <p:cNvSpPr txBox="1"/>
          <p:nvPr/>
        </p:nvSpPr>
        <p:spPr>
          <a:xfrm>
            <a:off x="1543050" y="3556764"/>
            <a:ext cx="6419850" cy="646331"/>
          </a:xfrm>
          <a:prstGeom prst="rect">
            <a:avLst/>
          </a:prstGeom>
          <a:noFill/>
        </p:spPr>
        <p:txBody>
          <a:bodyPr wrap="square" rtlCol="0">
            <a:spAutoFit/>
          </a:bodyPr>
          <a:lstStyle/>
          <a:p>
            <a:r>
              <a:rPr lang="en-US" b="1" u="sng" dirty="0">
                <a:latin typeface="Times New Roman" panose="02020603050405020304" pitchFamily="18" charset="0"/>
                <a:cs typeface="Times New Roman" panose="02020603050405020304" pitchFamily="18" charset="0"/>
              </a:rPr>
              <a:t>SCH in Program:</a:t>
            </a:r>
            <a:r>
              <a:rPr lang="en-US" dirty="0">
                <a:latin typeface="Times New Roman" panose="02020603050405020304" pitchFamily="18" charset="0"/>
                <a:cs typeface="Times New Roman" panose="02020603050405020304" pitchFamily="18" charset="0"/>
              </a:rPr>
              <a:t> 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ncludes all SCH taken by students in this program within this Department code for the academic year. </a:t>
            </a:r>
            <a:endParaRPr lang="en-US" b="1" u="sng" dirty="0">
              <a:latin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a16="http://schemas.microsoft.com/office/drawing/2014/main" id="{56978217-60F0-8498-52D2-11B6A1F9B129}"/>
              </a:ext>
            </a:extLst>
          </p:cNvPr>
          <p:cNvSpPr txBox="1"/>
          <p:nvPr/>
        </p:nvSpPr>
        <p:spPr>
          <a:xfrm>
            <a:off x="2403629" y="6488668"/>
            <a:ext cx="2965142"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SRA Town Hall  - 04/25/2023</a:t>
            </a:r>
          </a:p>
        </p:txBody>
      </p:sp>
    </p:spTree>
    <p:extLst>
      <p:ext uri="{BB962C8B-B14F-4D97-AF65-F5344CB8AC3E}">
        <p14:creationId xmlns:p14="http://schemas.microsoft.com/office/powerpoint/2010/main" val="42079200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8207"/>
            <a:ext cx="8229600" cy="1143000"/>
          </a:xfrm>
        </p:spPr>
        <p:txBody>
          <a:bodyPr anchor="ctr">
            <a:normAutofit/>
          </a:bodyPr>
          <a:lstStyle/>
          <a:p>
            <a:pPr>
              <a:lnSpc>
                <a:spcPct val="90000"/>
              </a:lnSpc>
            </a:pPr>
            <a:r>
              <a:rPr lang="en-US" sz="3200" dirty="0">
                <a:latin typeface="Times New Roman" panose="02020603050405020304" pitchFamily="18" charset="0"/>
                <a:cs typeface="Times New Roman" panose="02020603050405020304" pitchFamily="18" charset="0"/>
              </a:rPr>
              <a:t>III. Internal Demand</a:t>
            </a:r>
            <a:br>
              <a:rPr lang="en-US" sz="3200" dirty="0">
                <a:latin typeface="Times New Roman" panose="02020603050405020304" pitchFamily="18" charset="0"/>
                <a:cs typeface="Times New Roman" panose="02020603050405020304" pitchFamily="18" charset="0"/>
              </a:rPr>
            </a:br>
            <a:r>
              <a:rPr lang="en-US" sz="2400" dirty="0">
                <a:solidFill>
                  <a:schemeClr val="tx1"/>
                </a:solidFill>
                <a:latin typeface="Times New Roman" panose="02020603050405020304" pitchFamily="18" charset="0"/>
                <a:cs typeface="Times New Roman" panose="02020603050405020304" pitchFamily="18" charset="0"/>
              </a:rPr>
              <a:t>(Example)</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8" name="Rectangle 7">
            <a:extLst>
              <a:ext uri="{FF2B5EF4-FFF2-40B4-BE49-F238E27FC236}">
                <a16:creationId xmlns:a16="http://schemas.microsoft.com/office/drawing/2014/main" id="{CFB587FA-C304-EB05-3E14-2EEA07E55FF5}"/>
              </a:ext>
            </a:extLst>
          </p:cNvPr>
          <p:cNvSpPr/>
          <p:nvPr/>
        </p:nvSpPr>
        <p:spPr>
          <a:xfrm>
            <a:off x="2525698" y="1273515"/>
            <a:ext cx="1340528" cy="64633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latin typeface="Times New Roman" panose="02020603050405020304" pitchFamily="18" charset="0"/>
                <a:cs typeface="Times New Roman" panose="02020603050405020304" pitchFamily="18" charset="0"/>
              </a:rPr>
              <a:t>Program X</a:t>
            </a:r>
          </a:p>
        </p:txBody>
      </p:sp>
      <p:sp>
        <p:nvSpPr>
          <p:cNvPr id="9" name="Rectangle 8">
            <a:extLst>
              <a:ext uri="{FF2B5EF4-FFF2-40B4-BE49-F238E27FC236}">
                <a16:creationId xmlns:a16="http://schemas.microsoft.com/office/drawing/2014/main" id="{10F506A4-26AA-A0AA-C7DE-421363B3F05F}"/>
              </a:ext>
            </a:extLst>
          </p:cNvPr>
          <p:cNvSpPr/>
          <p:nvPr/>
        </p:nvSpPr>
        <p:spPr>
          <a:xfrm>
            <a:off x="4284956" y="1273515"/>
            <a:ext cx="1340528" cy="64633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latin typeface="Times New Roman" panose="02020603050405020304" pitchFamily="18" charset="0"/>
                <a:cs typeface="Times New Roman" panose="02020603050405020304" pitchFamily="18" charset="0"/>
              </a:rPr>
              <a:t>Program X</a:t>
            </a:r>
          </a:p>
        </p:txBody>
      </p:sp>
      <p:sp>
        <p:nvSpPr>
          <p:cNvPr id="10" name="Rectangle 9">
            <a:extLst>
              <a:ext uri="{FF2B5EF4-FFF2-40B4-BE49-F238E27FC236}">
                <a16:creationId xmlns:a16="http://schemas.microsoft.com/office/drawing/2014/main" id="{A5BA53EC-4B4B-045F-EF15-92888CAE59DC}"/>
              </a:ext>
            </a:extLst>
          </p:cNvPr>
          <p:cNvSpPr/>
          <p:nvPr/>
        </p:nvSpPr>
        <p:spPr>
          <a:xfrm>
            <a:off x="6044214" y="1255500"/>
            <a:ext cx="1340528" cy="64633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latin typeface="Times New Roman" panose="02020603050405020304" pitchFamily="18" charset="0"/>
                <a:cs typeface="Times New Roman" panose="02020603050405020304" pitchFamily="18" charset="0"/>
              </a:rPr>
              <a:t>Program X</a:t>
            </a:r>
          </a:p>
        </p:txBody>
      </p:sp>
      <p:sp>
        <p:nvSpPr>
          <p:cNvPr id="11" name="Rectangle 10">
            <a:extLst>
              <a:ext uri="{FF2B5EF4-FFF2-40B4-BE49-F238E27FC236}">
                <a16:creationId xmlns:a16="http://schemas.microsoft.com/office/drawing/2014/main" id="{24DE668C-9E5E-92D9-6BF5-EC63A70757B7}"/>
              </a:ext>
            </a:extLst>
          </p:cNvPr>
          <p:cNvSpPr/>
          <p:nvPr/>
        </p:nvSpPr>
        <p:spPr>
          <a:xfrm>
            <a:off x="7803472" y="1246623"/>
            <a:ext cx="1340528" cy="64633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latin typeface="Times New Roman" panose="02020603050405020304" pitchFamily="18" charset="0"/>
                <a:cs typeface="Times New Roman" panose="02020603050405020304" pitchFamily="18" charset="0"/>
              </a:rPr>
              <a:t>Program X</a:t>
            </a:r>
          </a:p>
        </p:txBody>
      </p:sp>
      <p:sp>
        <p:nvSpPr>
          <p:cNvPr id="12" name="Rectangle 11">
            <a:extLst>
              <a:ext uri="{FF2B5EF4-FFF2-40B4-BE49-F238E27FC236}">
                <a16:creationId xmlns:a16="http://schemas.microsoft.com/office/drawing/2014/main" id="{01ED43F1-3BC2-FB1F-665D-53098E4A3E08}"/>
              </a:ext>
            </a:extLst>
          </p:cNvPr>
          <p:cNvSpPr/>
          <p:nvPr/>
        </p:nvSpPr>
        <p:spPr>
          <a:xfrm>
            <a:off x="2525698" y="2219130"/>
            <a:ext cx="1340528" cy="64633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latin typeface="Times New Roman" panose="02020603050405020304" pitchFamily="18" charset="0"/>
                <a:cs typeface="Times New Roman" panose="02020603050405020304" pitchFamily="18" charset="0"/>
              </a:rPr>
              <a:t>Program Y </a:t>
            </a:r>
          </a:p>
        </p:txBody>
      </p:sp>
      <p:sp>
        <p:nvSpPr>
          <p:cNvPr id="13" name="Rectangle 12">
            <a:extLst>
              <a:ext uri="{FF2B5EF4-FFF2-40B4-BE49-F238E27FC236}">
                <a16:creationId xmlns:a16="http://schemas.microsoft.com/office/drawing/2014/main" id="{358AFF33-C6A0-A2E9-5499-9AEF0D7F0BE2}"/>
              </a:ext>
            </a:extLst>
          </p:cNvPr>
          <p:cNvSpPr/>
          <p:nvPr/>
        </p:nvSpPr>
        <p:spPr>
          <a:xfrm>
            <a:off x="4284956" y="2219129"/>
            <a:ext cx="1340528" cy="64633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latin typeface="Times New Roman" panose="02020603050405020304" pitchFamily="18" charset="0"/>
                <a:cs typeface="Times New Roman" panose="02020603050405020304" pitchFamily="18" charset="0"/>
              </a:rPr>
              <a:t>Program Y </a:t>
            </a:r>
          </a:p>
        </p:txBody>
      </p:sp>
      <p:sp>
        <p:nvSpPr>
          <p:cNvPr id="14" name="Rectangle 13">
            <a:extLst>
              <a:ext uri="{FF2B5EF4-FFF2-40B4-BE49-F238E27FC236}">
                <a16:creationId xmlns:a16="http://schemas.microsoft.com/office/drawing/2014/main" id="{0E8FDBA0-7099-6CA3-2D1E-A92694696B69}"/>
              </a:ext>
            </a:extLst>
          </p:cNvPr>
          <p:cNvSpPr/>
          <p:nvPr/>
        </p:nvSpPr>
        <p:spPr>
          <a:xfrm>
            <a:off x="6044214" y="2201193"/>
            <a:ext cx="1340528" cy="64633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latin typeface="Times New Roman" panose="02020603050405020304" pitchFamily="18" charset="0"/>
                <a:cs typeface="Times New Roman" panose="02020603050405020304" pitchFamily="18" charset="0"/>
              </a:rPr>
              <a:t>Program Y </a:t>
            </a:r>
          </a:p>
        </p:txBody>
      </p:sp>
      <p:sp>
        <p:nvSpPr>
          <p:cNvPr id="16" name="Rectangle 15">
            <a:extLst>
              <a:ext uri="{FF2B5EF4-FFF2-40B4-BE49-F238E27FC236}">
                <a16:creationId xmlns:a16="http://schemas.microsoft.com/office/drawing/2014/main" id="{FF8FCD1F-0B7B-E977-4FB3-408CA5648FE4}"/>
              </a:ext>
            </a:extLst>
          </p:cNvPr>
          <p:cNvSpPr/>
          <p:nvPr/>
        </p:nvSpPr>
        <p:spPr>
          <a:xfrm>
            <a:off x="4284956" y="3406468"/>
            <a:ext cx="1340528" cy="64633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r>
              <a:rPr lang="en-US">
                <a:latin typeface="Times New Roman" panose="02020603050405020304" pitchFamily="18" charset="0"/>
                <a:cs typeface="Times New Roman" panose="02020603050405020304" pitchFamily="18" charset="0"/>
              </a:rPr>
              <a:t>General Education </a:t>
            </a:r>
            <a:endParaRPr lang="en-US" dirty="0">
              <a:latin typeface="Times New Roman" panose="02020603050405020304" pitchFamily="18" charset="0"/>
              <a:cs typeface="Times New Roman" panose="02020603050405020304" pitchFamily="18" charset="0"/>
            </a:endParaRPr>
          </a:p>
        </p:txBody>
      </p:sp>
      <p:sp>
        <p:nvSpPr>
          <p:cNvPr id="17" name="Rectangle 16">
            <a:extLst>
              <a:ext uri="{FF2B5EF4-FFF2-40B4-BE49-F238E27FC236}">
                <a16:creationId xmlns:a16="http://schemas.microsoft.com/office/drawing/2014/main" id="{12570AE9-CBCA-6121-FF30-C6818838EA6C}"/>
              </a:ext>
            </a:extLst>
          </p:cNvPr>
          <p:cNvSpPr/>
          <p:nvPr/>
        </p:nvSpPr>
        <p:spPr>
          <a:xfrm>
            <a:off x="6044214" y="3406467"/>
            <a:ext cx="1340528" cy="64633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a:latin typeface="Times New Roman" panose="02020603050405020304" pitchFamily="18" charset="0"/>
                <a:cs typeface="Times New Roman" panose="02020603050405020304" pitchFamily="18" charset="0"/>
              </a:rPr>
              <a:t>Service</a:t>
            </a:r>
          </a:p>
        </p:txBody>
      </p:sp>
      <p:sp>
        <p:nvSpPr>
          <p:cNvPr id="3" name="TextBox 2">
            <a:extLst>
              <a:ext uri="{FF2B5EF4-FFF2-40B4-BE49-F238E27FC236}">
                <a16:creationId xmlns:a16="http://schemas.microsoft.com/office/drawing/2014/main" id="{7CA758D9-650D-6108-BFF9-D5186D71D98B}"/>
              </a:ext>
            </a:extLst>
          </p:cNvPr>
          <p:cNvSpPr txBox="1"/>
          <p:nvPr/>
        </p:nvSpPr>
        <p:spPr>
          <a:xfrm>
            <a:off x="77681" y="1364729"/>
            <a:ext cx="3009530" cy="3323987"/>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Department A</a:t>
            </a:r>
          </a:p>
          <a:p>
            <a:r>
              <a:rPr lang="en-US" sz="1600" dirty="0">
                <a:latin typeface="Times New Roman" panose="02020603050405020304" pitchFamily="18" charset="0"/>
                <a:cs typeface="Times New Roman" panose="02020603050405020304" pitchFamily="18" charset="0"/>
              </a:rPr>
              <a:t>	- Program X</a:t>
            </a:r>
          </a:p>
          <a:p>
            <a:r>
              <a:rPr lang="en-US" sz="1600" dirty="0">
                <a:latin typeface="Times New Roman" panose="02020603050405020304" pitchFamily="18" charset="0"/>
                <a:cs typeface="Times New Roman" panose="02020603050405020304" pitchFamily="18" charset="0"/>
              </a:rPr>
              <a:t>	- Program Y </a:t>
            </a:r>
          </a:p>
          <a:p>
            <a:r>
              <a:rPr lang="en-US" sz="1600" dirty="0">
                <a:latin typeface="Times New Roman" panose="02020603050405020304" pitchFamily="18" charset="0"/>
                <a:cs typeface="Times New Roman" panose="02020603050405020304" pitchFamily="18" charset="0"/>
              </a:rPr>
              <a:t>	- General Education </a:t>
            </a:r>
          </a:p>
          <a:p>
            <a:r>
              <a:rPr lang="en-US" sz="1600" dirty="0">
                <a:latin typeface="Times New Roman" panose="02020603050405020304" pitchFamily="18" charset="0"/>
                <a:cs typeface="Times New Roman" panose="02020603050405020304" pitchFamily="18" charset="0"/>
              </a:rPr>
              <a:t>	- Service</a:t>
            </a:r>
          </a:p>
          <a:p>
            <a:endParaRPr lang="en-US"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1 credit class – Total of 10 SCH</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Program X – 5 students – 5 SCH</a:t>
            </a:r>
          </a:p>
          <a:p>
            <a:r>
              <a:rPr lang="en-US" sz="1600" dirty="0">
                <a:latin typeface="Times New Roman" panose="02020603050405020304" pitchFamily="18" charset="0"/>
                <a:cs typeface="Times New Roman" panose="02020603050405020304" pitchFamily="18" charset="0"/>
              </a:rPr>
              <a:t>Program Y – 5 students –  5 SCH</a:t>
            </a:r>
          </a:p>
          <a:p>
            <a:r>
              <a:rPr lang="en-US" sz="1600" dirty="0">
                <a:latin typeface="Times New Roman" panose="02020603050405020304" pitchFamily="18" charset="0"/>
                <a:cs typeface="Times New Roman" panose="02020603050405020304" pitchFamily="18" charset="0"/>
              </a:rPr>
              <a:t>General Education – 1 student – 1 SCH</a:t>
            </a:r>
          </a:p>
          <a:p>
            <a:r>
              <a:rPr lang="en-US" sz="1600" dirty="0">
                <a:latin typeface="Times New Roman" panose="02020603050405020304" pitchFamily="18" charset="0"/>
                <a:cs typeface="Times New Roman" panose="02020603050405020304" pitchFamily="18" charset="0"/>
              </a:rPr>
              <a:t>Service – 1 student – 1 SCH</a:t>
            </a:r>
          </a:p>
        </p:txBody>
      </p:sp>
      <p:sp>
        <p:nvSpPr>
          <p:cNvPr id="6" name="Rectangle 5">
            <a:extLst>
              <a:ext uri="{FF2B5EF4-FFF2-40B4-BE49-F238E27FC236}">
                <a16:creationId xmlns:a16="http://schemas.microsoft.com/office/drawing/2014/main" id="{A13921C5-61E0-D02C-178F-61630C19C474}"/>
              </a:ext>
            </a:extLst>
          </p:cNvPr>
          <p:cNvSpPr/>
          <p:nvPr/>
        </p:nvSpPr>
        <p:spPr>
          <a:xfrm>
            <a:off x="7803472" y="2201193"/>
            <a:ext cx="1340528" cy="64633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latin typeface="Times New Roman" panose="02020603050405020304" pitchFamily="18" charset="0"/>
                <a:cs typeface="Times New Roman" panose="02020603050405020304" pitchFamily="18" charset="0"/>
              </a:rPr>
              <a:t>Program Y </a:t>
            </a:r>
          </a:p>
        </p:txBody>
      </p:sp>
      <p:sp>
        <p:nvSpPr>
          <p:cNvPr id="7" name="TextBox 6">
            <a:extLst>
              <a:ext uri="{FF2B5EF4-FFF2-40B4-BE49-F238E27FC236}">
                <a16:creationId xmlns:a16="http://schemas.microsoft.com/office/drawing/2014/main" id="{47B314F6-9743-7DA5-B9DD-797524F7154F}"/>
              </a:ext>
            </a:extLst>
          </p:cNvPr>
          <p:cNvSpPr txBox="1"/>
          <p:nvPr/>
        </p:nvSpPr>
        <p:spPr>
          <a:xfrm>
            <a:off x="7217546" y="185742"/>
            <a:ext cx="1802167" cy="646331"/>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Enrolled students and their major</a:t>
            </a:r>
          </a:p>
        </p:txBody>
      </p:sp>
      <p:sp>
        <p:nvSpPr>
          <p:cNvPr id="18" name="Arrow: Down 17">
            <a:extLst>
              <a:ext uri="{FF2B5EF4-FFF2-40B4-BE49-F238E27FC236}">
                <a16:creationId xmlns:a16="http://schemas.microsoft.com/office/drawing/2014/main" id="{46889B91-B165-42C5-6A42-47AF53FB46B8}"/>
              </a:ext>
            </a:extLst>
          </p:cNvPr>
          <p:cNvSpPr/>
          <p:nvPr/>
        </p:nvSpPr>
        <p:spPr>
          <a:xfrm rot="2731434">
            <a:off x="7009077" y="778215"/>
            <a:ext cx="284085" cy="375882"/>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785CA6B1-E099-8BCD-94DC-27FB06F381EF}"/>
              </a:ext>
            </a:extLst>
          </p:cNvPr>
          <p:cNvSpPr txBox="1"/>
          <p:nvPr/>
        </p:nvSpPr>
        <p:spPr>
          <a:xfrm>
            <a:off x="2403629" y="6488668"/>
            <a:ext cx="2965142"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SRA Town Hall  - 04/25/2023</a:t>
            </a:r>
          </a:p>
        </p:txBody>
      </p:sp>
    </p:spTree>
    <p:extLst>
      <p:ext uri="{BB962C8B-B14F-4D97-AF65-F5344CB8AC3E}">
        <p14:creationId xmlns:p14="http://schemas.microsoft.com/office/powerpoint/2010/main" val="9260900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8207"/>
            <a:ext cx="8229600" cy="1143000"/>
          </a:xfrm>
        </p:spPr>
        <p:txBody>
          <a:bodyPr anchor="ctr">
            <a:normAutofit/>
          </a:bodyPr>
          <a:lstStyle/>
          <a:p>
            <a:pPr>
              <a:lnSpc>
                <a:spcPct val="90000"/>
              </a:lnSpc>
            </a:pPr>
            <a:r>
              <a:rPr lang="en-US" sz="3200" dirty="0">
                <a:latin typeface="Times New Roman" panose="02020603050405020304" pitchFamily="18" charset="0"/>
                <a:cs typeface="Times New Roman" panose="02020603050405020304" pitchFamily="18" charset="0"/>
              </a:rPr>
              <a:t>IV. Quality Inputs and Processes</a:t>
            </a:r>
          </a:p>
        </p:txBody>
      </p:sp>
      <p:pic>
        <p:nvPicPr>
          <p:cNvPr id="5" name="Picture 4">
            <a:extLst>
              <a:ext uri="{FF2B5EF4-FFF2-40B4-BE49-F238E27FC236}">
                <a16:creationId xmlns:a16="http://schemas.microsoft.com/office/drawing/2014/main" id="{DDD53D48-C58D-A702-26F5-FCC8E07F488B}"/>
              </a:ext>
            </a:extLst>
          </p:cNvPr>
          <p:cNvPicPr>
            <a:picLocks noChangeAspect="1"/>
          </p:cNvPicPr>
          <p:nvPr/>
        </p:nvPicPr>
        <p:blipFill>
          <a:blip r:embed="rId2"/>
          <a:stretch>
            <a:fillRect/>
          </a:stretch>
        </p:blipFill>
        <p:spPr>
          <a:xfrm>
            <a:off x="1235892" y="1150043"/>
            <a:ext cx="6867525" cy="2152650"/>
          </a:xfrm>
          <a:prstGeom prst="rect">
            <a:avLst/>
          </a:prstGeom>
        </p:spPr>
      </p:pic>
      <p:pic>
        <p:nvPicPr>
          <p:cNvPr id="7" name="Picture 6">
            <a:extLst>
              <a:ext uri="{FF2B5EF4-FFF2-40B4-BE49-F238E27FC236}">
                <a16:creationId xmlns:a16="http://schemas.microsoft.com/office/drawing/2014/main" id="{1E4064A2-53B4-748F-127C-A91FBB8FAA9D}"/>
              </a:ext>
            </a:extLst>
          </p:cNvPr>
          <p:cNvPicPr>
            <a:picLocks noChangeAspect="1"/>
          </p:cNvPicPr>
          <p:nvPr/>
        </p:nvPicPr>
        <p:blipFill>
          <a:blip r:embed="rId3"/>
          <a:stretch>
            <a:fillRect/>
          </a:stretch>
        </p:blipFill>
        <p:spPr>
          <a:xfrm>
            <a:off x="195309" y="2993580"/>
            <a:ext cx="3852909" cy="1378935"/>
          </a:xfrm>
          <a:prstGeom prst="rect">
            <a:avLst/>
          </a:prstGeom>
        </p:spPr>
      </p:pic>
      <p:pic>
        <p:nvPicPr>
          <p:cNvPr id="10" name="Picture 9">
            <a:extLst>
              <a:ext uri="{FF2B5EF4-FFF2-40B4-BE49-F238E27FC236}">
                <a16:creationId xmlns:a16="http://schemas.microsoft.com/office/drawing/2014/main" id="{1EA9B034-4A71-0239-E762-27746F5580AC}"/>
              </a:ext>
            </a:extLst>
          </p:cNvPr>
          <p:cNvPicPr>
            <a:picLocks noChangeAspect="1"/>
          </p:cNvPicPr>
          <p:nvPr/>
        </p:nvPicPr>
        <p:blipFill>
          <a:blip r:embed="rId4"/>
          <a:stretch>
            <a:fillRect/>
          </a:stretch>
        </p:blipFill>
        <p:spPr>
          <a:xfrm>
            <a:off x="4108465" y="3063211"/>
            <a:ext cx="5035535" cy="1301318"/>
          </a:xfrm>
          <a:prstGeom prst="rect">
            <a:avLst/>
          </a:prstGeom>
        </p:spPr>
      </p:pic>
      <p:pic>
        <p:nvPicPr>
          <p:cNvPr id="12" name="Picture 11">
            <a:extLst>
              <a:ext uri="{FF2B5EF4-FFF2-40B4-BE49-F238E27FC236}">
                <a16:creationId xmlns:a16="http://schemas.microsoft.com/office/drawing/2014/main" id="{11516295-EE06-9F8C-A711-992831E48B5E}"/>
              </a:ext>
            </a:extLst>
          </p:cNvPr>
          <p:cNvPicPr>
            <a:picLocks noChangeAspect="1"/>
          </p:cNvPicPr>
          <p:nvPr/>
        </p:nvPicPr>
        <p:blipFill>
          <a:blip r:embed="rId5"/>
          <a:stretch>
            <a:fillRect/>
          </a:stretch>
        </p:blipFill>
        <p:spPr>
          <a:xfrm>
            <a:off x="1519237" y="4600323"/>
            <a:ext cx="6105525" cy="1609725"/>
          </a:xfrm>
          <a:prstGeom prst="rect">
            <a:avLst/>
          </a:prstGeom>
        </p:spPr>
      </p:pic>
      <p:sp>
        <p:nvSpPr>
          <p:cNvPr id="13" name="TextBox 12">
            <a:extLst>
              <a:ext uri="{FF2B5EF4-FFF2-40B4-BE49-F238E27FC236}">
                <a16:creationId xmlns:a16="http://schemas.microsoft.com/office/drawing/2014/main" id="{6FA60729-9323-BD80-ED51-4B8ACD4C4CD7}"/>
              </a:ext>
            </a:extLst>
          </p:cNvPr>
          <p:cNvSpPr txBox="1"/>
          <p:nvPr/>
        </p:nvSpPr>
        <p:spPr>
          <a:xfrm>
            <a:off x="2403629" y="6488668"/>
            <a:ext cx="2965142"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SRA Town Hall  - 04/25/2023</a:t>
            </a:r>
          </a:p>
        </p:txBody>
      </p:sp>
    </p:spTree>
    <p:extLst>
      <p:ext uri="{BB962C8B-B14F-4D97-AF65-F5344CB8AC3E}">
        <p14:creationId xmlns:p14="http://schemas.microsoft.com/office/powerpoint/2010/main" val="15969555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8207"/>
            <a:ext cx="8229600" cy="1143000"/>
          </a:xfrm>
        </p:spPr>
        <p:txBody>
          <a:bodyPr anchor="ctr">
            <a:normAutofit/>
          </a:bodyPr>
          <a:lstStyle/>
          <a:p>
            <a:pPr>
              <a:lnSpc>
                <a:spcPct val="90000"/>
              </a:lnSpc>
            </a:pPr>
            <a:r>
              <a:rPr lang="en-US" sz="3200" dirty="0">
                <a:latin typeface="Times New Roman" panose="02020603050405020304" pitchFamily="18" charset="0"/>
                <a:cs typeface="Times New Roman" panose="02020603050405020304" pitchFamily="18" charset="0"/>
              </a:rPr>
              <a:t>IV. Quality Inputs and Processes</a:t>
            </a:r>
          </a:p>
        </p:txBody>
      </p:sp>
      <p:pic>
        <p:nvPicPr>
          <p:cNvPr id="7" name="Picture 6">
            <a:extLst>
              <a:ext uri="{FF2B5EF4-FFF2-40B4-BE49-F238E27FC236}">
                <a16:creationId xmlns:a16="http://schemas.microsoft.com/office/drawing/2014/main" id="{1E4064A2-53B4-748F-127C-A91FBB8FAA9D}"/>
              </a:ext>
            </a:extLst>
          </p:cNvPr>
          <p:cNvPicPr>
            <a:picLocks noChangeAspect="1"/>
          </p:cNvPicPr>
          <p:nvPr/>
        </p:nvPicPr>
        <p:blipFill>
          <a:blip r:embed="rId2"/>
          <a:stretch>
            <a:fillRect/>
          </a:stretch>
        </p:blipFill>
        <p:spPr>
          <a:xfrm>
            <a:off x="2507848" y="1141681"/>
            <a:ext cx="3852909" cy="1378935"/>
          </a:xfrm>
          <a:prstGeom prst="rect">
            <a:avLst/>
          </a:prstGeom>
        </p:spPr>
      </p:pic>
      <p:sp>
        <p:nvSpPr>
          <p:cNvPr id="3" name="TextBox 2">
            <a:extLst>
              <a:ext uri="{FF2B5EF4-FFF2-40B4-BE49-F238E27FC236}">
                <a16:creationId xmlns:a16="http://schemas.microsoft.com/office/drawing/2014/main" id="{B3146196-D67B-398E-00EC-A8689CBB0172}"/>
              </a:ext>
            </a:extLst>
          </p:cNvPr>
          <p:cNvSpPr txBox="1"/>
          <p:nvPr/>
        </p:nvSpPr>
        <p:spPr>
          <a:xfrm>
            <a:off x="1519237" y="2995963"/>
            <a:ext cx="6105525" cy="2031325"/>
          </a:xfrm>
          <a:prstGeom prst="rect">
            <a:avLst/>
          </a:prstGeom>
          <a:noFill/>
        </p:spPr>
        <p:txBody>
          <a:bodyPr wrap="square" rtlCol="0">
            <a:spAutoFit/>
          </a:bodyPr>
          <a:lstStyle/>
          <a:p>
            <a:r>
              <a:rPr lang="en-US" b="1" u="sng" dirty="0">
                <a:latin typeface="Times New Roman" panose="02020603050405020304" pitchFamily="18" charset="0"/>
                <a:cs typeface="Times New Roman" panose="02020603050405020304" pitchFamily="18" charset="0"/>
              </a:rPr>
              <a:t>Faculty by Type:</a:t>
            </a:r>
            <a:r>
              <a:rPr lang="en-US" dirty="0">
                <a:latin typeface="Times New Roman" panose="02020603050405020304" pitchFamily="18" charset="0"/>
                <a:cs typeface="Times New Roman" panose="02020603050405020304" pitchFamily="18" charset="0"/>
              </a:rPr>
              <a:t> 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he number of full-time faculty with primary appointments in this subject area. Tenure track faculty includes tenured faculty (assistant professor, associate professor, and professor) while lecturer includes lecturer, senior lecturer, and visiting assistant professor. These numbers are reported in October of each academic year (so 2022 is the number of faculty in October 2021). </a:t>
            </a:r>
            <a:endParaRPr lang="en-US" b="1" u="sng"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8A11E772-5E72-C595-2B55-74BF496A5E03}"/>
              </a:ext>
            </a:extLst>
          </p:cNvPr>
          <p:cNvSpPr txBox="1"/>
          <p:nvPr/>
        </p:nvSpPr>
        <p:spPr>
          <a:xfrm>
            <a:off x="2403629" y="6488668"/>
            <a:ext cx="2965142"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SRA Town Hall  - 04/25/2023</a:t>
            </a:r>
          </a:p>
        </p:txBody>
      </p:sp>
    </p:spTree>
    <p:extLst>
      <p:ext uri="{BB962C8B-B14F-4D97-AF65-F5344CB8AC3E}">
        <p14:creationId xmlns:p14="http://schemas.microsoft.com/office/powerpoint/2010/main" val="27037231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8207"/>
            <a:ext cx="8229600" cy="1143000"/>
          </a:xfrm>
        </p:spPr>
        <p:txBody>
          <a:bodyPr anchor="ctr">
            <a:normAutofit/>
          </a:bodyPr>
          <a:lstStyle/>
          <a:p>
            <a:pPr>
              <a:lnSpc>
                <a:spcPct val="90000"/>
              </a:lnSpc>
            </a:pPr>
            <a:r>
              <a:rPr lang="en-US" sz="3200" dirty="0">
                <a:latin typeface="Times New Roman" panose="02020603050405020304" pitchFamily="18" charset="0"/>
                <a:cs typeface="Times New Roman" panose="02020603050405020304" pitchFamily="18" charset="0"/>
              </a:rPr>
              <a:t>IV. Quality Inputs and Processes</a:t>
            </a:r>
          </a:p>
        </p:txBody>
      </p:sp>
      <p:sp>
        <p:nvSpPr>
          <p:cNvPr id="3" name="TextBox 2">
            <a:extLst>
              <a:ext uri="{FF2B5EF4-FFF2-40B4-BE49-F238E27FC236}">
                <a16:creationId xmlns:a16="http://schemas.microsoft.com/office/drawing/2014/main" id="{B3146196-D67B-398E-00EC-A8689CBB0172}"/>
              </a:ext>
            </a:extLst>
          </p:cNvPr>
          <p:cNvSpPr txBox="1"/>
          <p:nvPr/>
        </p:nvSpPr>
        <p:spPr>
          <a:xfrm>
            <a:off x="1519237" y="2995963"/>
            <a:ext cx="6105525" cy="1200329"/>
          </a:xfrm>
          <a:prstGeom prst="rect">
            <a:avLst/>
          </a:prstGeom>
          <a:noFill/>
        </p:spPr>
        <p:txBody>
          <a:bodyPr wrap="square" rtlCol="0">
            <a:spAutoFit/>
          </a:bodyPr>
          <a:lstStyle/>
          <a:p>
            <a:r>
              <a:rPr lang="en-US" b="1" u="sng" dirty="0">
                <a:latin typeface="Times New Roman" panose="02020603050405020304" pitchFamily="18" charset="0"/>
                <a:cs typeface="Times New Roman" panose="02020603050405020304" pitchFamily="18" charset="0"/>
              </a:rPr>
              <a:t>Percent of SCH by Faculty Type:</a:t>
            </a:r>
            <a:r>
              <a:rPr lang="en-US" dirty="0">
                <a:latin typeface="Times New Roman" panose="02020603050405020304" pitchFamily="18" charset="0"/>
                <a:cs typeface="Times New Roman" panose="02020603050405020304" pitchFamily="18" charset="0"/>
              </a:rPr>
              <a:t> W</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ithin the subject area, the percentage of student credit hours delivered by: tenure track and tenured faculty, lecturers and senior lecturers, adjunct instructors, and GSAs (graduate student assistants)</a:t>
            </a:r>
            <a:endParaRPr lang="en-US" b="1" u="sng"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5E84433-8188-141A-B6C1-EB49B38EEF16}"/>
              </a:ext>
            </a:extLst>
          </p:cNvPr>
          <p:cNvPicPr>
            <a:picLocks noChangeAspect="1"/>
          </p:cNvPicPr>
          <p:nvPr/>
        </p:nvPicPr>
        <p:blipFill>
          <a:blip r:embed="rId2"/>
          <a:stretch>
            <a:fillRect/>
          </a:stretch>
        </p:blipFill>
        <p:spPr>
          <a:xfrm>
            <a:off x="2054231" y="1231207"/>
            <a:ext cx="5035535" cy="1301318"/>
          </a:xfrm>
          <a:prstGeom prst="rect">
            <a:avLst/>
          </a:prstGeom>
        </p:spPr>
      </p:pic>
      <p:sp>
        <p:nvSpPr>
          <p:cNvPr id="5" name="TextBox 4">
            <a:extLst>
              <a:ext uri="{FF2B5EF4-FFF2-40B4-BE49-F238E27FC236}">
                <a16:creationId xmlns:a16="http://schemas.microsoft.com/office/drawing/2014/main" id="{4507D2BE-6138-599E-256D-03AA712AD072}"/>
              </a:ext>
            </a:extLst>
          </p:cNvPr>
          <p:cNvSpPr txBox="1"/>
          <p:nvPr/>
        </p:nvSpPr>
        <p:spPr>
          <a:xfrm>
            <a:off x="2403629" y="6488668"/>
            <a:ext cx="2965142"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SRA Town Hall  - 04/25/2023</a:t>
            </a:r>
          </a:p>
        </p:txBody>
      </p:sp>
    </p:spTree>
    <p:extLst>
      <p:ext uri="{BB962C8B-B14F-4D97-AF65-F5344CB8AC3E}">
        <p14:creationId xmlns:p14="http://schemas.microsoft.com/office/powerpoint/2010/main" val="20683566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8207"/>
            <a:ext cx="8229600" cy="1143000"/>
          </a:xfrm>
        </p:spPr>
        <p:txBody>
          <a:bodyPr anchor="ctr">
            <a:normAutofit/>
          </a:bodyPr>
          <a:lstStyle/>
          <a:p>
            <a:pPr>
              <a:lnSpc>
                <a:spcPct val="90000"/>
              </a:lnSpc>
            </a:pPr>
            <a:r>
              <a:rPr lang="en-US" sz="3200" dirty="0">
                <a:latin typeface="Times New Roman" panose="02020603050405020304" pitchFamily="18" charset="0"/>
                <a:cs typeface="Times New Roman" panose="02020603050405020304" pitchFamily="18" charset="0"/>
              </a:rPr>
              <a:t>IV. Quality Inputs and Processes</a:t>
            </a:r>
          </a:p>
        </p:txBody>
      </p:sp>
      <p:sp>
        <p:nvSpPr>
          <p:cNvPr id="3" name="TextBox 2">
            <a:extLst>
              <a:ext uri="{FF2B5EF4-FFF2-40B4-BE49-F238E27FC236}">
                <a16:creationId xmlns:a16="http://schemas.microsoft.com/office/drawing/2014/main" id="{B3146196-D67B-398E-00EC-A8689CBB0172}"/>
              </a:ext>
            </a:extLst>
          </p:cNvPr>
          <p:cNvSpPr txBox="1"/>
          <p:nvPr/>
        </p:nvSpPr>
        <p:spPr>
          <a:xfrm>
            <a:off x="1519237" y="2995963"/>
            <a:ext cx="6105525" cy="2585323"/>
          </a:xfrm>
          <a:prstGeom prst="rect">
            <a:avLst/>
          </a:prstGeom>
          <a:noFill/>
        </p:spPr>
        <p:txBody>
          <a:bodyPr wrap="square" rtlCol="0">
            <a:spAutoFit/>
          </a:bodyPr>
          <a:lstStyle/>
          <a:p>
            <a:r>
              <a:rPr lang="en-US" b="1" u="sng" dirty="0">
                <a:latin typeface="Times New Roman" panose="02020603050405020304" pitchFamily="18" charset="0"/>
                <a:cs typeface="Times New Roman" panose="02020603050405020304" pitchFamily="18" charset="0"/>
              </a:rPr>
              <a:t>Curricular Bottlenecks: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 class with a fill rate over 90% and a DFW (“D,” ”F,’ ”Withdraw</a:t>
            </a:r>
            <a:r>
              <a:rPr lang="en-US" dirty="0">
                <a:latin typeface="Times New Roman" panose="02020603050405020304" pitchFamily="18" charset="0"/>
                <a:ea typeface="Calibri" panose="020F0502020204030204" pitchFamily="34" charset="0"/>
                <a:cs typeface="Times New Roman" panose="02020603050405020304" pitchFamily="18" charset="0"/>
              </a:rPr>
              <a:t>al)</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rate over 20% is a bottleneck</a:t>
            </a:r>
          </a:p>
          <a:p>
            <a:endParaRPr lang="en-US" b="1" u="sng" dirty="0">
              <a:latin typeface="Times New Roman" panose="02020603050405020304" pitchFamily="18" charset="0"/>
              <a:cs typeface="Times New Roman" panose="02020603050405020304" pitchFamily="18" charset="0"/>
            </a:endParaRPr>
          </a:p>
          <a:p>
            <a:r>
              <a:rPr lang="en-US" b="1" u="sng" dirty="0">
                <a:latin typeface="Times New Roman" panose="02020603050405020304" pitchFamily="18" charset="0"/>
                <a:cs typeface="Times New Roman" panose="02020603050405020304" pitchFamily="18" charset="0"/>
              </a:rPr>
              <a:t>Average Incoming HS GPA: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high school GPA of undergraduate students in that program that year.</a:t>
            </a:r>
          </a:p>
          <a:p>
            <a:endParaRPr lang="en-US" b="1" u="sng" dirty="0">
              <a:latin typeface="Times New Roman" panose="02020603050405020304" pitchFamily="18" charset="0"/>
              <a:cs typeface="Times New Roman" panose="02020603050405020304" pitchFamily="18" charset="0"/>
            </a:endParaRPr>
          </a:p>
          <a:p>
            <a:r>
              <a:rPr lang="en-US" b="1" u="sng" dirty="0">
                <a:latin typeface="Times New Roman" panose="02020603050405020304" pitchFamily="18" charset="0"/>
                <a:cs typeface="Times New Roman" panose="02020603050405020304" pitchFamily="18" charset="0"/>
              </a:rPr>
              <a:t>Average Incoming Transfer GPA: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GPA of transfer students from their previous institution(s) for all undergraduate students in that program that year</a:t>
            </a:r>
            <a:endParaRPr lang="en-US"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304418DC-5519-B985-7B59-92AFA6F197F9}"/>
              </a:ext>
            </a:extLst>
          </p:cNvPr>
          <p:cNvPicPr>
            <a:picLocks noChangeAspect="1"/>
          </p:cNvPicPr>
          <p:nvPr/>
        </p:nvPicPr>
        <p:blipFill>
          <a:blip r:embed="rId2"/>
          <a:stretch>
            <a:fillRect/>
          </a:stretch>
        </p:blipFill>
        <p:spPr>
          <a:xfrm>
            <a:off x="1557337" y="1157287"/>
            <a:ext cx="6029325" cy="1514475"/>
          </a:xfrm>
          <a:prstGeom prst="rect">
            <a:avLst/>
          </a:prstGeom>
        </p:spPr>
      </p:pic>
      <p:sp>
        <p:nvSpPr>
          <p:cNvPr id="7" name="TextBox 6">
            <a:extLst>
              <a:ext uri="{FF2B5EF4-FFF2-40B4-BE49-F238E27FC236}">
                <a16:creationId xmlns:a16="http://schemas.microsoft.com/office/drawing/2014/main" id="{5A99EDC1-B35A-FDDE-6F8F-9DB9220DCCA1}"/>
              </a:ext>
            </a:extLst>
          </p:cNvPr>
          <p:cNvSpPr txBox="1"/>
          <p:nvPr/>
        </p:nvSpPr>
        <p:spPr>
          <a:xfrm>
            <a:off x="2403629" y="6488668"/>
            <a:ext cx="2965142"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SRA Town Hall  - 04/25/2023</a:t>
            </a:r>
          </a:p>
        </p:txBody>
      </p:sp>
    </p:spTree>
    <p:extLst>
      <p:ext uri="{BB962C8B-B14F-4D97-AF65-F5344CB8AC3E}">
        <p14:creationId xmlns:p14="http://schemas.microsoft.com/office/powerpoint/2010/main" val="18490369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8207"/>
            <a:ext cx="8229600" cy="1143000"/>
          </a:xfrm>
        </p:spPr>
        <p:txBody>
          <a:bodyPr anchor="ctr">
            <a:normAutofit/>
          </a:bodyPr>
          <a:lstStyle/>
          <a:p>
            <a:pPr>
              <a:lnSpc>
                <a:spcPct val="90000"/>
              </a:lnSpc>
            </a:pPr>
            <a:r>
              <a:rPr lang="en-US" sz="3200" dirty="0">
                <a:latin typeface="Times New Roman" panose="02020603050405020304" pitchFamily="18" charset="0"/>
                <a:cs typeface="Times New Roman" panose="02020603050405020304" pitchFamily="18" charset="0"/>
              </a:rPr>
              <a:t>V. Quality Outcomes</a:t>
            </a:r>
          </a:p>
        </p:txBody>
      </p:sp>
      <p:pic>
        <p:nvPicPr>
          <p:cNvPr id="4" name="Picture 3">
            <a:extLst>
              <a:ext uri="{FF2B5EF4-FFF2-40B4-BE49-F238E27FC236}">
                <a16:creationId xmlns:a16="http://schemas.microsoft.com/office/drawing/2014/main" id="{6C5D86F0-6F0C-DB7A-2F56-2D4F18D0DAB8}"/>
              </a:ext>
            </a:extLst>
          </p:cNvPr>
          <p:cNvPicPr>
            <a:picLocks noChangeAspect="1"/>
          </p:cNvPicPr>
          <p:nvPr/>
        </p:nvPicPr>
        <p:blipFill>
          <a:blip r:embed="rId2"/>
          <a:stretch>
            <a:fillRect/>
          </a:stretch>
        </p:blipFill>
        <p:spPr>
          <a:xfrm>
            <a:off x="2243137" y="1055119"/>
            <a:ext cx="4657725" cy="2114550"/>
          </a:xfrm>
          <a:prstGeom prst="rect">
            <a:avLst/>
          </a:prstGeom>
        </p:spPr>
      </p:pic>
      <p:pic>
        <p:nvPicPr>
          <p:cNvPr id="8" name="Picture 7">
            <a:extLst>
              <a:ext uri="{FF2B5EF4-FFF2-40B4-BE49-F238E27FC236}">
                <a16:creationId xmlns:a16="http://schemas.microsoft.com/office/drawing/2014/main" id="{8318C149-8959-0DB2-0538-7DAB56C98B6F}"/>
              </a:ext>
            </a:extLst>
          </p:cNvPr>
          <p:cNvPicPr>
            <a:picLocks noChangeAspect="1"/>
          </p:cNvPicPr>
          <p:nvPr/>
        </p:nvPicPr>
        <p:blipFill>
          <a:blip r:embed="rId3"/>
          <a:stretch>
            <a:fillRect/>
          </a:stretch>
        </p:blipFill>
        <p:spPr>
          <a:xfrm>
            <a:off x="1624012" y="2792536"/>
            <a:ext cx="5962650" cy="1095375"/>
          </a:xfrm>
          <a:prstGeom prst="rect">
            <a:avLst/>
          </a:prstGeom>
        </p:spPr>
      </p:pic>
      <p:pic>
        <p:nvPicPr>
          <p:cNvPr id="11" name="Picture 10">
            <a:extLst>
              <a:ext uri="{FF2B5EF4-FFF2-40B4-BE49-F238E27FC236}">
                <a16:creationId xmlns:a16="http://schemas.microsoft.com/office/drawing/2014/main" id="{A0FC6143-7609-1229-7B7B-89F498885434}"/>
              </a:ext>
            </a:extLst>
          </p:cNvPr>
          <p:cNvPicPr>
            <a:picLocks noChangeAspect="1"/>
          </p:cNvPicPr>
          <p:nvPr/>
        </p:nvPicPr>
        <p:blipFill>
          <a:blip r:embed="rId4"/>
          <a:stretch>
            <a:fillRect/>
          </a:stretch>
        </p:blipFill>
        <p:spPr>
          <a:xfrm>
            <a:off x="1590675" y="3887911"/>
            <a:ext cx="6029325" cy="2352675"/>
          </a:xfrm>
          <a:prstGeom prst="rect">
            <a:avLst/>
          </a:prstGeom>
        </p:spPr>
      </p:pic>
      <p:sp>
        <p:nvSpPr>
          <p:cNvPr id="13" name="TextBox 12">
            <a:extLst>
              <a:ext uri="{FF2B5EF4-FFF2-40B4-BE49-F238E27FC236}">
                <a16:creationId xmlns:a16="http://schemas.microsoft.com/office/drawing/2014/main" id="{19A14688-89CE-DDCD-4823-23A151A166CE}"/>
              </a:ext>
            </a:extLst>
          </p:cNvPr>
          <p:cNvSpPr txBox="1"/>
          <p:nvPr/>
        </p:nvSpPr>
        <p:spPr>
          <a:xfrm>
            <a:off x="2403629" y="6488668"/>
            <a:ext cx="2965142"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SRA Town Hall  - 04/25/2023</a:t>
            </a:r>
          </a:p>
        </p:txBody>
      </p:sp>
    </p:spTree>
    <p:extLst>
      <p:ext uri="{BB962C8B-B14F-4D97-AF65-F5344CB8AC3E}">
        <p14:creationId xmlns:p14="http://schemas.microsoft.com/office/powerpoint/2010/main" val="36448315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8207"/>
            <a:ext cx="8229600" cy="1143000"/>
          </a:xfrm>
        </p:spPr>
        <p:txBody>
          <a:bodyPr anchor="ctr">
            <a:normAutofit/>
          </a:bodyPr>
          <a:lstStyle/>
          <a:p>
            <a:pPr>
              <a:lnSpc>
                <a:spcPct val="90000"/>
              </a:lnSpc>
            </a:pPr>
            <a:r>
              <a:rPr lang="en-US" sz="3200" dirty="0">
                <a:latin typeface="Times New Roman" panose="02020603050405020304" pitchFamily="18" charset="0"/>
                <a:cs typeface="Times New Roman" panose="02020603050405020304" pitchFamily="18" charset="0"/>
              </a:rPr>
              <a:t>V. Quality Outcomes</a:t>
            </a:r>
          </a:p>
        </p:txBody>
      </p:sp>
      <p:sp>
        <p:nvSpPr>
          <p:cNvPr id="3" name="TextBox 2">
            <a:extLst>
              <a:ext uri="{FF2B5EF4-FFF2-40B4-BE49-F238E27FC236}">
                <a16:creationId xmlns:a16="http://schemas.microsoft.com/office/drawing/2014/main" id="{B3146196-D67B-398E-00EC-A8689CBB0172}"/>
              </a:ext>
            </a:extLst>
          </p:cNvPr>
          <p:cNvSpPr txBox="1"/>
          <p:nvPr/>
        </p:nvSpPr>
        <p:spPr>
          <a:xfrm>
            <a:off x="1481136" y="3500900"/>
            <a:ext cx="6105525" cy="1477328"/>
          </a:xfrm>
          <a:prstGeom prst="rect">
            <a:avLst/>
          </a:prstGeom>
          <a:noFill/>
        </p:spPr>
        <p:txBody>
          <a:bodyPr wrap="square" rtlCol="0">
            <a:spAutoFit/>
          </a:bodyPr>
          <a:lstStyle/>
          <a:p>
            <a:r>
              <a:rPr lang="en-US" b="1" u="sng" dirty="0">
                <a:latin typeface="Times New Roman" panose="02020603050405020304" pitchFamily="18" charset="0"/>
                <a:cs typeface="Times New Roman" panose="02020603050405020304" pitchFamily="18" charset="0"/>
              </a:rPr>
              <a:t>DFW Rate:</a:t>
            </a:r>
            <a:r>
              <a:rPr lang="en-US" dirty="0">
                <a:latin typeface="Times New Roman" panose="02020603050405020304" pitchFamily="18" charset="0"/>
                <a:cs typeface="Times New Roman" panose="02020603050405020304" pitchFamily="18" charset="0"/>
              </a:rPr>
              <a: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Percentage of students who attempted a class in this subject and received a D, F, or W. Each class/student combination counts as one, so a single student could be counted in the DFW rate more than once if they received that outcome more than once in an academic year in that subject</a:t>
            </a:r>
            <a:endParaRPr lang="en-US" b="1" u="sng"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C3BC31A4-488E-C526-A08C-8BE68E8651AC}"/>
              </a:ext>
            </a:extLst>
          </p:cNvPr>
          <p:cNvPicPr>
            <a:picLocks noChangeAspect="1"/>
          </p:cNvPicPr>
          <p:nvPr/>
        </p:nvPicPr>
        <p:blipFill>
          <a:blip r:embed="rId2"/>
          <a:stretch>
            <a:fillRect/>
          </a:stretch>
        </p:blipFill>
        <p:spPr>
          <a:xfrm>
            <a:off x="1552573" y="1150167"/>
            <a:ext cx="5962650" cy="1095375"/>
          </a:xfrm>
          <a:prstGeom prst="rect">
            <a:avLst/>
          </a:prstGeom>
        </p:spPr>
      </p:pic>
      <p:sp>
        <p:nvSpPr>
          <p:cNvPr id="9" name="TextBox 8">
            <a:extLst>
              <a:ext uri="{FF2B5EF4-FFF2-40B4-BE49-F238E27FC236}">
                <a16:creationId xmlns:a16="http://schemas.microsoft.com/office/drawing/2014/main" id="{EAE09E08-85B1-DF20-2853-B2A9543EB6AB}"/>
              </a:ext>
            </a:extLst>
          </p:cNvPr>
          <p:cNvSpPr txBox="1"/>
          <p:nvPr/>
        </p:nvSpPr>
        <p:spPr>
          <a:xfrm>
            <a:off x="2403629" y="6488668"/>
            <a:ext cx="2965142"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SRA Town Hall  - 04/25/2023</a:t>
            </a:r>
          </a:p>
        </p:txBody>
      </p:sp>
    </p:spTree>
    <p:extLst>
      <p:ext uri="{BB962C8B-B14F-4D97-AF65-F5344CB8AC3E}">
        <p14:creationId xmlns:p14="http://schemas.microsoft.com/office/powerpoint/2010/main" val="30494257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8207"/>
            <a:ext cx="8229600" cy="1143000"/>
          </a:xfrm>
        </p:spPr>
        <p:txBody>
          <a:bodyPr anchor="ctr">
            <a:normAutofit/>
          </a:bodyPr>
          <a:lstStyle/>
          <a:p>
            <a:pPr>
              <a:lnSpc>
                <a:spcPct val="90000"/>
              </a:lnSpc>
            </a:pPr>
            <a:r>
              <a:rPr lang="en-US" sz="3200" dirty="0">
                <a:latin typeface="Times New Roman" panose="02020603050405020304" pitchFamily="18" charset="0"/>
                <a:cs typeface="Times New Roman" panose="02020603050405020304" pitchFamily="18" charset="0"/>
              </a:rPr>
              <a:t>V. Quality Outcomes</a:t>
            </a:r>
          </a:p>
        </p:txBody>
      </p:sp>
      <p:sp>
        <p:nvSpPr>
          <p:cNvPr id="3" name="TextBox 2">
            <a:extLst>
              <a:ext uri="{FF2B5EF4-FFF2-40B4-BE49-F238E27FC236}">
                <a16:creationId xmlns:a16="http://schemas.microsoft.com/office/drawing/2014/main" id="{B3146196-D67B-398E-00EC-A8689CBB0172}"/>
              </a:ext>
            </a:extLst>
          </p:cNvPr>
          <p:cNvSpPr txBox="1"/>
          <p:nvPr/>
        </p:nvSpPr>
        <p:spPr>
          <a:xfrm>
            <a:off x="1481136" y="3500900"/>
            <a:ext cx="6105525" cy="2585323"/>
          </a:xfrm>
          <a:prstGeom prst="rect">
            <a:avLst/>
          </a:prstGeom>
          <a:noFill/>
        </p:spPr>
        <p:txBody>
          <a:bodyPr wrap="square" rtlCol="0">
            <a:spAutoFit/>
          </a:bodyPr>
          <a:lstStyle/>
          <a:p>
            <a:r>
              <a:rPr lang="en-US" b="1" u="sng" dirty="0">
                <a:latin typeface="Times New Roman" panose="02020603050405020304" pitchFamily="18" charset="0"/>
                <a:cs typeface="Times New Roman" panose="02020603050405020304" pitchFamily="18" charset="0"/>
              </a:rPr>
              <a:t>Graduation Rate:</a:t>
            </a:r>
            <a:r>
              <a:rPr lang="en-US" dirty="0">
                <a:latin typeface="Times New Roman" panose="02020603050405020304" pitchFamily="18" charset="0"/>
                <a:cs typeface="Times New Roman" panose="02020603050405020304" pitchFamily="18" charset="0"/>
              </a:rPr>
              <a: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percentage of students who declared/entered in the program in the indicated academic year and go on to graduate at any time with that program on their transcript. Note that we end in 2016 to allow students six years to graduate.</a:t>
            </a:r>
          </a:p>
          <a:p>
            <a:endParaRPr lang="en-US" b="1" u="sng" dirty="0">
              <a:latin typeface="Times New Roman" panose="02020603050405020304" pitchFamily="18" charset="0"/>
              <a:cs typeface="Times New Roman" panose="02020603050405020304" pitchFamily="18" charset="0"/>
            </a:endParaRPr>
          </a:p>
          <a:p>
            <a:r>
              <a:rPr lang="en-US" b="1" u="sng" dirty="0">
                <a:latin typeface="Times New Roman" panose="02020603050405020304" pitchFamily="18" charset="0"/>
                <a:cs typeface="Times New Roman" panose="02020603050405020304" pitchFamily="18" charset="0"/>
              </a:rPr>
              <a:t>Percent of Graduates above “</a:t>
            </a:r>
            <a:r>
              <a:rPr lang="en-US" b="1" u="sng" dirty="0" err="1">
                <a:latin typeface="Times New Roman" panose="02020603050405020304" pitchFamily="18" charset="0"/>
                <a:cs typeface="Times New Roman" panose="02020603050405020304" pitchFamily="18" charset="0"/>
              </a:rPr>
              <a:t>x.xx</a:t>
            </a:r>
            <a:r>
              <a:rPr lang="en-US" b="1" u="sng" dirty="0">
                <a:latin typeface="Times New Roman" panose="02020603050405020304" pitchFamily="18" charset="0"/>
                <a:cs typeface="Times New Roman" panose="02020603050405020304" pitchFamily="18" charset="0"/>
              </a:rPr>
              <a:t>” GPA:</a:t>
            </a:r>
            <a:r>
              <a:rPr lang="en-US" dirty="0">
                <a:latin typeface="Times New Roman" panose="02020603050405020304" pitchFamily="18" charset="0"/>
                <a:cs typeface="Times New Roman" panose="02020603050405020304" pitchFamily="18" charset="0"/>
              </a:rPr>
              <a:t> The proportion of graduates from the given year whose EWU cumulative GPA is greater than “</a:t>
            </a:r>
            <a:r>
              <a:rPr lang="en-US" dirty="0" err="1">
                <a:latin typeface="Times New Roman" panose="02020603050405020304" pitchFamily="18" charset="0"/>
                <a:cs typeface="Times New Roman" panose="02020603050405020304" pitchFamily="18" charset="0"/>
              </a:rPr>
              <a:t>x.xx</a:t>
            </a:r>
            <a:r>
              <a:rPr lang="en-US" dirty="0">
                <a:latin typeface="Times New Roman" panose="02020603050405020304" pitchFamily="18" charset="0"/>
                <a:cs typeface="Times New Roman" panose="02020603050405020304" pitchFamily="18" charset="0"/>
              </a:rPr>
              <a:t>”</a:t>
            </a:r>
            <a:endParaRPr lang="en-US" b="1" u="sng"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74804D88-F6E9-A8D6-D8E5-ED103F207943}"/>
              </a:ext>
            </a:extLst>
          </p:cNvPr>
          <p:cNvPicPr>
            <a:picLocks noChangeAspect="1"/>
          </p:cNvPicPr>
          <p:nvPr/>
        </p:nvPicPr>
        <p:blipFill>
          <a:blip r:embed="rId2"/>
          <a:stretch>
            <a:fillRect/>
          </a:stretch>
        </p:blipFill>
        <p:spPr>
          <a:xfrm>
            <a:off x="1557336" y="1076325"/>
            <a:ext cx="6029325" cy="2352675"/>
          </a:xfrm>
          <a:prstGeom prst="rect">
            <a:avLst/>
          </a:prstGeom>
        </p:spPr>
      </p:pic>
      <mc:AlternateContent xmlns:mc="http://schemas.openxmlformats.org/markup-compatibility/2006" xmlns:p14="http://schemas.microsoft.com/office/powerpoint/2010/main">
        <mc:Choice Requires="p14">
          <p:contentPart p14:bwMode="auto" r:id="rId3">
            <p14:nvContentPartPr>
              <p14:cNvPr id="7" name="Ink 6">
                <a:extLst>
                  <a:ext uri="{FF2B5EF4-FFF2-40B4-BE49-F238E27FC236}">
                    <a16:creationId xmlns:a16="http://schemas.microsoft.com/office/drawing/2014/main" id="{ED319720-97D6-3751-3C01-061464B57C50}"/>
                  </a:ext>
                </a:extLst>
              </p14:cNvPr>
              <p14:cNvContentPartPr/>
              <p14:nvPr/>
            </p14:nvContentPartPr>
            <p14:xfrm>
              <a:off x="1572578" y="3061000"/>
              <a:ext cx="5964480" cy="288000"/>
            </p14:xfrm>
          </p:contentPart>
        </mc:Choice>
        <mc:Fallback xmlns="">
          <p:pic>
            <p:nvPicPr>
              <p:cNvPr id="7" name="Ink 6">
                <a:extLst>
                  <a:ext uri="{FF2B5EF4-FFF2-40B4-BE49-F238E27FC236}">
                    <a16:creationId xmlns:a16="http://schemas.microsoft.com/office/drawing/2014/main" id="{ED319720-97D6-3751-3C01-061464B57C50}"/>
                  </a:ext>
                </a:extLst>
              </p:cNvPr>
              <p:cNvPicPr/>
              <p:nvPr/>
            </p:nvPicPr>
            <p:blipFill>
              <a:blip r:embed="rId4"/>
              <a:stretch>
                <a:fillRect/>
              </a:stretch>
            </p:blipFill>
            <p:spPr>
              <a:xfrm>
                <a:off x="1518578" y="2953000"/>
                <a:ext cx="6072120" cy="503640"/>
              </a:xfrm>
              <a:prstGeom prst="rect">
                <a:avLst/>
              </a:prstGeom>
            </p:spPr>
          </p:pic>
        </mc:Fallback>
      </mc:AlternateContent>
      <p:sp>
        <p:nvSpPr>
          <p:cNvPr id="8" name="TextBox 7">
            <a:extLst>
              <a:ext uri="{FF2B5EF4-FFF2-40B4-BE49-F238E27FC236}">
                <a16:creationId xmlns:a16="http://schemas.microsoft.com/office/drawing/2014/main" id="{74879F28-31FC-4F63-ED90-EAD72054A545}"/>
              </a:ext>
            </a:extLst>
          </p:cNvPr>
          <p:cNvSpPr txBox="1"/>
          <p:nvPr/>
        </p:nvSpPr>
        <p:spPr>
          <a:xfrm>
            <a:off x="7606339" y="3061000"/>
            <a:ext cx="1340528" cy="368000"/>
          </a:xfrm>
          <a:prstGeom prst="rect">
            <a:avLst/>
          </a:prstGeom>
          <a:noFill/>
        </p:spPr>
        <p:txBody>
          <a:bodyPr wrap="square" rtlCol="0">
            <a:spAutoFit/>
          </a:bodyPr>
          <a:lstStyle/>
          <a:p>
            <a:r>
              <a:rPr lang="en-US" dirty="0"/>
              <a:t>Removed</a:t>
            </a:r>
          </a:p>
        </p:txBody>
      </p:sp>
      <p:sp>
        <p:nvSpPr>
          <p:cNvPr id="9" name="TextBox 8">
            <a:extLst>
              <a:ext uri="{FF2B5EF4-FFF2-40B4-BE49-F238E27FC236}">
                <a16:creationId xmlns:a16="http://schemas.microsoft.com/office/drawing/2014/main" id="{7F70B54B-A7DB-B0C4-3FFB-8BA0F57B3CE2}"/>
              </a:ext>
            </a:extLst>
          </p:cNvPr>
          <p:cNvSpPr txBox="1"/>
          <p:nvPr/>
        </p:nvSpPr>
        <p:spPr>
          <a:xfrm>
            <a:off x="2403629" y="6488668"/>
            <a:ext cx="2965142"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SRA Town Hall  - 04/25/2023</a:t>
            </a:r>
          </a:p>
        </p:txBody>
      </p:sp>
    </p:spTree>
    <p:extLst>
      <p:ext uri="{BB962C8B-B14F-4D97-AF65-F5344CB8AC3E}">
        <p14:creationId xmlns:p14="http://schemas.microsoft.com/office/powerpoint/2010/main" val="13716484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8207"/>
            <a:ext cx="8229600" cy="1143000"/>
          </a:xfrm>
        </p:spPr>
        <p:txBody>
          <a:bodyPr anchor="ctr">
            <a:normAutofit/>
          </a:bodyPr>
          <a:lstStyle/>
          <a:p>
            <a:pPr>
              <a:lnSpc>
                <a:spcPct val="90000"/>
              </a:lnSpc>
            </a:pPr>
            <a:r>
              <a:rPr lang="en-US" sz="3200" dirty="0">
                <a:latin typeface="Times New Roman" panose="02020603050405020304" pitchFamily="18" charset="0"/>
                <a:cs typeface="Times New Roman" panose="02020603050405020304" pitchFamily="18" charset="0"/>
              </a:rPr>
              <a:t>VI. Size, Scope, and Productivity</a:t>
            </a:r>
          </a:p>
        </p:txBody>
      </p:sp>
      <p:pic>
        <p:nvPicPr>
          <p:cNvPr id="5" name="Picture 4">
            <a:extLst>
              <a:ext uri="{FF2B5EF4-FFF2-40B4-BE49-F238E27FC236}">
                <a16:creationId xmlns:a16="http://schemas.microsoft.com/office/drawing/2014/main" id="{C4842A51-FF9C-5EC8-E1DD-D0B6355E9044}"/>
              </a:ext>
            </a:extLst>
          </p:cNvPr>
          <p:cNvPicPr>
            <a:picLocks noChangeAspect="1"/>
          </p:cNvPicPr>
          <p:nvPr/>
        </p:nvPicPr>
        <p:blipFill>
          <a:blip r:embed="rId2"/>
          <a:stretch>
            <a:fillRect/>
          </a:stretch>
        </p:blipFill>
        <p:spPr>
          <a:xfrm>
            <a:off x="1590675" y="919862"/>
            <a:ext cx="6248400" cy="1390650"/>
          </a:xfrm>
          <a:prstGeom prst="rect">
            <a:avLst/>
          </a:prstGeom>
        </p:spPr>
      </p:pic>
      <p:pic>
        <p:nvPicPr>
          <p:cNvPr id="7" name="Picture 6">
            <a:extLst>
              <a:ext uri="{FF2B5EF4-FFF2-40B4-BE49-F238E27FC236}">
                <a16:creationId xmlns:a16="http://schemas.microsoft.com/office/drawing/2014/main" id="{219B2C18-0A6D-605F-D55C-F3FB39CD0018}"/>
              </a:ext>
            </a:extLst>
          </p:cNvPr>
          <p:cNvPicPr>
            <a:picLocks noChangeAspect="1"/>
          </p:cNvPicPr>
          <p:nvPr/>
        </p:nvPicPr>
        <p:blipFill>
          <a:blip r:embed="rId3"/>
          <a:stretch>
            <a:fillRect/>
          </a:stretch>
        </p:blipFill>
        <p:spPr>
          <a:xfrm>
            <a:off x="1395181" y="2142764"/>
            <a:ext cx="6096000" cy="1571625"/>
          </a:xfrm>
          <a:prstGeom prst="rect">
            <a:avLst/>
          </a:prstGeom>
        </p:spPr>
      </p:pic>
      <p:sp>
        <p:nvSpPr>
          <p:cNvPr id="9" name="TextBox 8">
            <a:extLst>
              <a:ext uri="{FF2B5EF4-FFF2-40B4-BE49-F238E27FC236}">
                <a16:creationId xmlns:a16="http://schemas.microsoft.com/office/drawing/2014/main" id="{18CA2EF7-C7B3-BB0C-A236-194C37A2C9C9}"/>
              </a:ext>
            </a:extLst>
          </p:cNvPr>
          <p:cNvSpPr txBox="1"/>
          <p:nvPr/>
        </p:nvSpPr>
        <p:spPr>
          <a:xfrm>
            <a:off x="1047287" y="3577204"/>
            <a:ext cx="6105525" cy="2585323"/>
          </a:xfrm>
          <a:prstGeom prst="rect">
            <a:avLst/>
          </a:prstGeom>
          <a:noFill/>
        </p:spPr>
        <p:txBody>
          <a:bodyPr wrap="square" rtlCol="0">
            <a:spAutoFit/>
          </a:bodyPr>
          <a:lstStyle/>
          <a:p>
            <a:r>
              <a:rPr lang="en-US" b="1" u="sng" dirty="0">
                <a:latin typeface="Times New Roman" panose="02020603050405020304" pitchFamily="18" charset="0"/>
                <a:cs typeface="Times New Roman" panose="02020603050405020304" pitchFamily="18" charset="0"/>
              </a:rPr>
              <a:t>Number of Majors:</a:t>
            </a:r>
            <a:r>
              <a:rPr lang="en-US" dirty="0">
                <a:latin typeface="Times New Roman" panose="02020603050405020304" pitchFamily="18" charset="0"/>
                <a:cs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The number of distinct students who had a declared major at any point during the academic year in the listed major.</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b="1" u="sng" dirty="0">
              <a:latin typeface="Times New Roman" panose="02020603050405020304" pitchFamily="18" charset="0"/>
              <a:cs typeface="Times New Roman" panose="02020603050405020304" pitchFamily="18" charset="0"/>
            </a:endParaRPr>
          </a:p>
          <a:p>
            <a:r>
              <a:rPr lang="en-US" b="1" u="sng" dirty="0">
                <a:latin typeface="Times New Roman" panose="02020603050405020304" pitchFamily="18" charset="0"/>
                <a:cs typeface="Times New Roman" panose="02020603050405020304" pitchFamily="18" charset="0"/>
              </a:rPr>
              <a:t>Number of Graduates: </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The number of students who graduated in that academic year with that program listed on their transcript</a:t>
            </a:r>
          </a:p>
          <a:p>
            <a:endParaRPr lang="en-US" b="1" u="sng" dirty="0">
              <a:latin typeface="Times New Roman" panose="02020603050405020304" pitchFamily="18" charset="0"/>
              <a:cs typeface="Times New Roman" panose="02020603050405020304" pitchFamily="18" charset="0"/>
            </a:endParaRPr>
          </a:p>
          <a:p>
            <a:r>
              <a:rPr lang="en-US" b="1" u="sng" dirty="0">
                <a:latin typeface="Times New Roman" panose="02020603050405020304" pitchFamily="18" charset="0"/>
                <a:cs typeface="Times New Roman" panose="02020603050405020304" pitchFamily="18" charset="0"/>
              </a:rPr>
              <a:t>SCH in the Program: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This includes all SCH taken by students in this program within this subject code for the academic year</a:t>
            </a:r>
            <a:endParaRPr lang="en-US" dirty="0">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D10AFFAF-7A95-03CA-6425-39D1B935ABCD}"/>
              </a:ext>
            </a:extLst>
          </p:cNvPr>
          <p:cNvSpPr txBox="1"/>
          <p:nvPr/>
        </p:nvSpPr>
        <p:spPr>
          <a:xfrm>
            <a:off x="2403629" y="6488668"/>
            <a:ext cx="2965142"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SRA Town Hall  - 04/25/2023</a:t>
            </a:r>
          </a:p>
        </p:txBody>
      </p:sp>
    </p:spTree>
    <p:extLst>
      <p:ext uri="{BB962C8B-B14F-4D97-AF65-F5344CB8AC3E}">
        <p14:creationId xmlns:p14="http://schemas.microsoft.com/office/powerpoint/2010/main" val="384339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FD33C69-04CE-FCF9-DDD6-630FB946499F}"/>
              </a:ext>
            </a:extLst>
          </p:cNvPr>
          <p:cNvSpPr>
            <a:spLocks noGrp="1"/>
          </p:cNvSpPr>
          <p:nvPr>
            <p:ph type="title"/>
          </p:nvPr>
        </p:nvSpPr>
        <p:spPr>
          <a:xfrm>
            <a:off x="221942" y="274638"/>
            <a:ext cx="8464858" cy="1143000"/>
          </a:xfrm>
        </p:spPr>
        <p:txBody>
          <a:bodyPr>
            <a:normAutofit fontScale="90000"/>
          </a:bodyPr>
          <a:lstStyle/>
          <a:p>
            <a:r>
              <a:rPr lang="en-US" dirty="0">
                <a:latin typeface="Times New Roman" panose="02020603050405020304" pitchFamily="18" charset="0"/>
                <a:cs typeface="Times New Roman" panose="02020603050405020304" pitchFamily="18" charset="0"/>
              </a:rPr>
              <a:t>Financial Data for Academic Programs</a:t>
            </a:r>
          </a:p>
        </p:txBody>
      </p:sp>
      <p:sp>
        <p:nvSpPr>
          <p:cNvPr id="6" name="Content Placeholder 5">
            <a:extLst>
              <a:ext uri="{FF2B5EF4-FFF2-40B4-BE49-F238E27FC236}">
                <a16:creationId xmlns:a16="http://schemas.microsoft.com/office/drawing/2014/main" id="{8CF3BAC6-6AE7-AE30-1D82-AD0A0FBCD099}"/>
              </a:ext>
            </a:extLst>
          </p:cNvPr>
          <p:cNvSpPr>
            <a:spLocks noGrp="1"/>
          </p:cNvSpPr>
          <p:nvPr>
            <p:ph idx="1"/>
          </p:nvPr>
        </p:nvSpPr>
        <p:spPr/>
        <p:txBody>
          <a:bodyPr>
            <a:normAutofit fontScale="77500" lnSpcReduction="20000"/>
          </a:bodyPr>
          <a:lstStyle/>
          <a:p>
            <a:r>
              <a:rPr lang="en-US" dirty="0">
                <a:solidFill>
                  <a:schemeClr val="tx1"/>
                </a:solidFill>
                <a:latin typeface="Times New Roman" panose="02020603050405020304" pitchFamily="18" charset="0"/>
                <a:cs typeface="Times New Roman" panose="02020603050405020304" pitchFamily="18" charset="0"/>
              </a:rPr>
              <a:t>Banner Finance</a:t>
            </a:r>
          </a:p>
          <a:p>
            <a:pPr lvl="1"/>
            <a:r>
              <a:rPr lang="en-US" dirty="0">
                <a:solidFill>
                  <a:schemeClr val="tx1"/>
                </a:solidFill>
                <a:latin typeface="Times New Roman" panose="02020603050405020304" pitchFamily="18" charset="0"/>
                <a:cs typeface="Times New Roman" panose="02020603050405020304" pitchFamily="18" charset="0"/>
              </a:rPr>
              <a:t>FY2022 (July 1, 2021- June 30, 2022)</a:t>
            </a:r>
          </a:p>
          <a:p>
            <a:pPr lvl="1"/>
            <a:r>
              <a:rPr lang="en-US" dirty="0">
                <a:solidFill>
                  <a:schemeClr val="tx1"/>
                </a:solidFill>
                <a:latin typeface="Times New Roman" panose="02020603050405020304" pitchFamily="18" charset="0"/>
                <a:cs typeface="Times New Roman" panose="02020603050405020304" pitchFamily="18" charset="0"/>
              </a:rPr>
              <a:t>Chart of accounts (ORG) is generally at department level</a:t>
            </a:r>
          </a:p>
          <a:p>
            <a:pPr marL="457200" lvl="1" indent="0">
              <a:buNone/>
            </a:pPr>
            <a:endParaRPr lang="en-US" dirty="0">
              <a:solidFill>
                <a:schemeClr val="tx1"/>
              </a:solidFill>
              <a:latin typeface="Times New Roman" panose="02020603050405020304" pitchFamily="18" charset="0"/>
              <a:cs typeface="Times New Roman" panose="02020603050405020304" pitchFamily="18" charset="0"/>
            </a:endParaRPr>
          </a:p>
          <a:p>
            <a:r>
              <a:rPr lang="en-US" dirty="0">
                <a:solidFill>
                  <a:schemeClr val="tx1"/>
                </a:solidFill>
                <a:latin typeface="Times New Roman" panose="02020603050405020304" pitchFamily="18" charset="0"/>
                <a:cs typeface="Times New Roman" panose="02020603050405020304" pitchFamily="18" charset="0"/>
              </a:rPr>
              <a:t>Revenue</a:t>
            </a:r>
          </a:p>
          <a:p>
            <a:pPr lvl="1"/>
            <a:r>
              <a:rPr lang="en-US" dirty="0">
                <a:solidFill>
                  <a:schemeClr val="tx1"/>
                </a:solidFill>
                <a:latin typeface="Times New Roman" panose="02020603050405020304" pitchFamily="18" charset="0"/>
                <a:cs typeface="Times New Roman" panose="02020603050405020304" pitchFamily="18" charset="0"/>
              </a:rPr>
              <a:t>Index 1 revenue is attributed to each program based on net operating fees per SCH</a:t>
            </a:r>
          </a:p>
          <a:p>
            <a:pPr lvl="1"/>
            <a:r>
              <a:rPr lang="en-US" dirty="0">
                <a:solidFill>
                  <a:schemeClr val="tx1"/>
                </a:solidFill>
                <a:latin typeface="Times New Roman" panose="02020603050405020304" pitchFamily="18" charset="0"/>
                <a:cs typeface="Times New Roman" panose="02020603050405020304" pitchFamily="18" charset="0"/>
              </a:rPr>
              <a:t>Index 2 </a:t>
            </a:r>
          </a:p>
          <a:p>
            <a:pPr lvl="2"/>
            <a:r>
              <a:rPr lang="en-US" dirty="0">
                <a:solidFill>
                  <a:schemeClr val="tx1"/>
                </a:solidFill>
                <a:latin typeface="Times New Roman" panose="02020603050405020304" pitchFamily="18" charset="0"/>
                <a:cs typeface="Times New Roman" panose="02020603050405020304" pitchFamily="18" charset="0"/>
              </a:rPr>
              <a:t>directly attributed to programs where appropriate (e.g. graduate on line accelerated programs)</a:t>
            </a:r>
          </a:p>
          <a:p>
            <a:pPr lvl="2"/>
            <a:r>
              <a:rPr lang="en-US" dirty="0">
                <a:solidFill>
                  <a:schemeClr val="tx1"/>
                </a:solidFill>
                <a:latin typeface="Times New Roman" panose="02020603050405020304" pitchFamily="18" charset="0"/>
                <a:cs typeface="Times New Roman" panose="02020603050405020304" pitchFamily="18" charset="0"/>
              </a:rPr>
              <a:t>Allocated to programs based on SCH for other index 2 revenue (course fees, </a:t>
            </a:r>
            <a:r>
              <a:rPr lang="en-US" dirty="0" err="1">
                <a:solidFill>
                  <a:schemeClr val="tx1"/>
                </a:solidFill>
                <a:latin typeface="Times New Roman" panose="02020603050405020304" pitchFamily="18" charset="0"/>
                <a:cs typeface="Times New Roman" panose="02020603050405020304" pitchFamily="18" charset="0"/>
              </a:rPr>
              <a:t>etc</a:t>
            </a:r>
            <a:r>
              <a:rPr lang="en-US" dirty="0">
                <a:solidFill>
                  <a:schemeClr val="tx1"/>
                </a:solidFill>
                <a:latin typeface="Times New Roman" panose="02020603050405020304" pitchFamily="18" charset="0"/>
                <a:cs typeface="Times New Roman" panose="02020603050405020304" pitchFamily="18" charset="0"/>
              </a:rPr>
              <a:t>)</a:t>
            </a:r>
          </a:p>
          <a:p>
            <a:pPr lvl="1"/>
            <a:r>
              <a:rPr lang="en-US" dirty="0">
                <a:solidFill>
                  <a:schemeClr val="tx1"/>
                </a:solidFill>
                <a:latin typeface="Times New Roman" panose="02020603050405020304" pitchFamily="18" charset="0"/>
                <a:cs typeface="Times New Roman" panose="02020603050405020304" pitchFamily="18" charset="0"/>
              </a:rPr>
              <a:t>Index 5</a:t>
            </a:r>
          </a:p>
          <a:p>
            <a:pPr lvl="2"/>
            <a:r>
              <a:rPr lang="en-US" dirty="0">
                <a:solidFill>
                  <a:schemeClr val="tx1"/>
                </a:solidFill>
                <a:latin typeface="Times New Roman" panose="02020603050405020304" pitchFamily="18" charset="0"/>
                <a:cs typeface="Times New Roman" panose="02020603050405020304" pitchFamily="18" charset="0"/>
              </a:rPr>
              <a:t>Department grants are one program </a:t>
            </a:r>
          </a:p>
        </p:txBody>
      </p:sp>
    </p:spTree>
    <p:extLst>
      <p:ext uri="{BB962C8B-B14F-4D97-AF65-F5344CB8AC3E}">
        <p14:creationId xmlns:p14="http://schemas.microsoft.com/office/powerpoint/2010/main" val="20967709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21D0F-775B-1268-7BA3-31E4B6E7B935}"/>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Cost Allocation</a:t>
            </a:r>
          </a:p>
        </p:txBody>
      </p:sp>
      <p:sp>
        <p:nvSpPr>
          <p:cNvPr id="3" name="Content Placeholder 2">
            <a:extLst>
              <a:ext uri="{FF2B5EF4-FFF2-40B4-BE49-F238E27FC236}">
                <a16:creationId xmlns:a16="http://schemas.microsoft.com/office/drawing/2014/main" id="{46B93325-1364-0153-BB35-E18FBBCF6616}"/>
              </a:ext>
            </a:extLst>
          </p:cNvPr>
          <p:cNvSpPr>
            <a:spLocks noGrp="1"/>
          </p:cNvSpPr>
          <p:nvPr>
            <p:ph idx="1"/>
          </p:nvPr>
        </p:nvSpPr>
        <p:spPr/>
        <p:txBody>
          <a:bodyPr>
            <a:normAutofit/>
          </a:bodyPr>
          <a:lstStyle/>
          <a:p>
            <a:r>
              <a:rPr lang="en-US" sz="2400" dirty="0">
                <a:solidFill>
                  <a:schemeClr val="tx1"/>
                </a:solidFill>
              </a:rPr>
              <a:t>Department costs are allocated to SRA program list</a:t>
            </a:r>
          </a:p>
          <a:p>
            <a:endParaRPr lang="en-US" sz="2400" dirty="0">
              <a:solidFill>
                <a:schemeClr val="tx1"/>
              </a:solidFill>
            </a:endParaRPr>
          </a:p>
          <a:p>
            <a:r>
              <a:rPr lang="en-US" sz="2400" dirty="0">
                <a:solidFill>
                  <a:schemeClr val="tx1"/>
                </a:solidFill>
              </a:rPr>
              <a:t>Where appropriate, costs are directed attributed to a program (e.g. graduate accelerated online programs)</a:t>
            </a:r>
          </a:p>
          <a:p>
            <a:endParaRPr lang="en-US" sz="2400" dirty="0">
              <a:solidFill>
                <a:schemeClr val="tx1"/>
              </a:solidFill>
            </a:endParaRPr>
          </a:p>
          <a:p>
            <a:r>
              <a:rPr lang="en-US" sz="2400" dirty="0">
                <a:solidFill>
                  <a:schemeClr val="tx1"/>
                </a:solidFill>
              </a:rPr>
              <a:t>Allocation methodology is based on proportion of student credit hours </a:t>
            </a:r>
          </a:p>
          <a:p>
            <a:endParaRPr lang="en-US" sz="2400" dirty="0">
              <a:solidFill>
                <a:schemeClr val="tx1"/>
              </a:solidFill>
            </a:endParaRPr>
          </a:p>
          <a:p>
            <a:r>
              <a:rPr lang="en-US" sz="2400" dirty="0">
                <a:solidFill>
                  <a:schemeClr val="tx1"/>
                </a:solidFill>
              </a:rPr>
              <a:t>Once percentage proportionality is established, expenses are allocated to each program</a:t>
            </a:r>
          </a:p>
          <a:p>
            <a:endParaRPr lang="en-US" dirty="0">
              <a:solidFill>
                <a:schemeClr val="tx1"/>
              </a:solidFill>
            </a:endParaRPr>
          </a:p>
        </p:txBody>
      </p:sp>
    </p:spTree>
    <p:extLst>
      <p:ext uri="{BB962C8B-B14F-4D97-AF65-F5344CB8AC3E}">
        <p14:creationId xmlns:p14="http://schemas.microsoft.com/office/powerpoint/2010/main" val="36722319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D43EA-A75D-2426-56BE-97907B2D3D16}"/>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Cost Allocation Methodology</a:t>
            </a:r>
          </a:p>
        </p:txBody>
      </p:sp>
      <p:sp>
        <p:nvSpPr>
          <p:cNvPr id="5" name="Content Placeholder 4">
            <a:extLst>
              <a:ext uri="{FF2B5EF4-FFF2-40B4-BE49-F238E27FC236}">
                <a16:creationId xmlns:a16="http://schemas.microsoft.com/office/drawing/2014/main" id="{33C36199-E4EF-BF6E-9D7D-E70A2738A0A8}"/>
              </a:ext>
            </a:extLst>
          </p:cNvPr>
          <p:cNvSpPr>
            <a:spLocks noGrp="1"/>
          </p:cNvSpPr>
          <p:nvPr>
            <p:ph idx="1"/>
          </p:nvPr>
        </p:nvSpPr>
        <p:spPr/>
        <p:txBody>
          <a:bodyPr>
            <a:normAutofit fontScale="92500" lnSpcReduction="10000"/>
          </a:bodyPr>
          <a:lstStyle/>
          <a:p>
            <a:r>
              <a:rPr lang="en-US" dirty="0">
                <a:solidFill>
                  <a:schemeClr val="tx1"/>
                </a:solidFill>
                <a:latin typeface="Times New Roman" panose="02020603050405020304" pitchFamily="18" charset="0"/>
                <a:cs typeface="Times New Roman" panose="02020603050405020304" pitchFamily="18" charset="0"/>
              </a:rPr>
              <a:t>Department (subject) SCH total</a:t>
            </a:r>
          </a:p>
          <a:p>
            <a:r>
              <a:rPr lang="en-US" dirty="0">
                <a:solidFill>
                  <a:schemeClr val="tx1"/>
                </a:solidFill>
                <a:latin typeface="Times New Roman" panose="02020603050405020304" pitchFamily="18" charset="0"/>
                <a:cs typeface="Times New Roman" panose="02020603050405020304" pitchFamily="18" charset="0"/>
              </a:rPr>
              <a:t>Primary allocation of SCH</a:t>
            </a:r>
          </a:p>
          <a:p>
            <a:pPr lvl="1"/>
            <a:r>
              <a:rPr lang="en-US" dirty="0">
                <a:solidFill>
                  <a:schemeClr val="tx1"/>
                </a:solidFill>
                <a:latin typeface="Times New Roman" panose="02020603050405020304" pitchFamily="18" charset="0"/>
                <a:cs typeface="Times New Roman" panose="02020603050405020304" pitchFamily="18" charset="0"/>
              </a:rPr>
              <a:t>General education and services courses (course level) SCH </a:t>
            </a:r>
          </a:p>
          <a:p>
            <a:pPr lvl="1"/>
            <a:r>
              <a:rPr lang="en-US" dirty="0">
                <a:solidFill>
                  <a:schemeClr val="tx1"/>
                </a:solidFill>
                <a:latin typeface="Times New Roman" panose="02020603050405020304" pitchFamily="18" charset="0"/>
                <a:cs typeface="Times New Roman" panose="02020603050405020304" pitchFamily="18" charset="0"/>
              </a:rPr>
              <a:t>Remaining SCH are distributed to programs based on student attribute </a:t>
            </a:r>
          </a:p>
          <a:p>
            <a:r>
              <a:rPr lang="en-US" dirty="0">
                <a:solidFill>
                  <a:schemeClr val="tx1"/>
                </a:solidFill>
                <a:latin typeface="Times New Roman" panose="02020603050405020304" pitchFamily="18" charset="0"/>
                <a:cs typeface="Times New Roman" panose="02020603050405020304" pitchFamily="18" charset="0"/>
              </a:rPr>
              <a:t>Further allocation to achieve adjusted SCH</a:t>
            </a:r>
          </a:p>
          <a:p>
            <a:pPr lvl="1"/>
            <a:r>
              <a:rPr lang="en-US" dirty="0">
                <a:solidFill>
                  <a:schemeClr val="tx1"/>
                </a:solidFill>
                <a:latin typeface="Times New Roman" panose="02020603050405020304" pitchFamily="18" charset="0"/>
                <a:cs typeface="Times New Roman" panose="02020603050405020304" pitchFamily="18" charset="0"/>
              </a:rPr>
              <a:t>Gen Ed is weighted due to size of courses</a:t>
            </a:r>
          </a:p>
          <a:p>
            <a:pPr lvl="1"/>
            <a:r>
              <a:rPr lang="en-US" dirty="0">
                <a:solidFill>
                  <a:schemeClr val="tx1"/>
                </a:solidFill>
                <a:latin typeface="Times New Roman" panose="02020603050405020304" pitchFamily="18" charset="0"/>
                <a:cs typeface="Times New Roman" panose="02020603050405020304" pitchFamily="18" charset="0"/>
              </a:rPr>
              <a:t>Graduate SCH are weighted due to greater level of effort/attention</a:t>
            </a:r>
          </a:p>
        </p:txBody>
      </p:sp>
    </p:spTree>
    <p:extLst>
      <p:ext uri="{BB962C8B-B14F-4D97-AF65-F5344CB8AC3E}">
        <p14:creationId xmlns:p14="http://schemas.microsoft.com/office/powerpoint/2010/main" val="32581933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8207"/>
            <a:ext cx="8229600" cy="1143000"/>
          </a:xfrm>
        </p:spPr>
        <p:txBody>
          <a:bodyPr anchor="ctr">
            <a:normAutofit/>
          </a:bodyPr>
          <a:lstStyle/>
          <a:p>
            <a:pPr>
              <a:lnSpc>
                <a:spcPct val="90000"/>
              </a:lnSpc>
            </a:pPr>
            <a:r>
              <a:rPr lang="en-US" sz="3200" dirty="0">
                <a:latin typeface="Times New Roman" panose="02020603050405020304" pitchFamily="18" charset="0"/>
                <a:cs typeface="Times New Roman" panose="02020603050405020304" pitchFamily="18" charset="0"/>
              </a:rPr>
              <a:t>VIII. Cost Allocation  </a:t>
            </a:r>
            <a:br>
              <a:rPr lang="en-US" sz="3200" dirty="0">
                <a:latin typeface="Times New Roman" panose="02020603050405020304" pitchFamily="18" charset="0"/>
                <a:cs typeface="Times New Roman" panose="02020603050405020304" pitchFamily="18" charset="0"/>
              </a:rPr>
            </a:br>
            <a:r>
              <a:rPr lang="en-US" sz="2400" dirty="0">
                <a:solidFill>
                  <a:schemeClr val="tx1"/>
                </a:solidFill>
                <a:latin typeface="Times New Roman" panose="02020603050405020304" pitchFamily="18" charset="0"/>
                <a:cs typeface="Times New Roman" panose="02020603050405020304" pitchFamily="18" charset="0"/>
              </a:rPr>
              <a:t>(Example- non weighted)</a:t>
            </a:r>
            <a:endParaRPr lang="en-US" sz="3200" dirty="0">
              <a:solidFill>
                <a:schemeClr val="tx1"/>
              </a:solidFill>
              <a:latin typeface="Times New Roman" panose="02020603050405020304" pitchFamily="18" charset="0"/>
              <a:cs typeface="Times New Roman" panose="02020603050405020304" pitchFamily="18" charset="0"/>
            </a:endParaRPr>
          </a:p>
        </p:txBody>
      </p:sp>
      <p:graphicFrame>
        <p:nvGraphicFramePr>
          <p:cNvPr id="5" name="Table 4">
            <a:extLst>
              <a:ext uri="{FF2B5EF4-FFF2-40B4-BE49-F238E27FC236}">
                <a16:creationId xmlns:a16="http://schemas.microsoft.com/office/drawing/2014/main" id="{7B1FF52E-19EE-4D3F-8F9E-3C7E8BA77983}"/>
              </a:ext>
            </a:extLst>
          </p:cNvPr>
          <p:cNvGraphicFramePr>
            <a:graphicFrameLocks noGrp="1"/>
          </p:cNvGraphicFramePr>
          <p:nvPr>
            <p:extLst>
              <p:ext uri="{D42A27DB-BD31-4B8C-83A1-F6EECF244321}">
                <p14:modId xmlns:p14="http://schemas.microsoft.com/office/powerpoint/2010/main" val="569528144"/>
              </p:ext>
            </p:extLst>
          </p:nvPr>
        </p:nvGraphicFramePr>
        <p:xfrm>
          <a:off x="2189578" y="1598917"/>
          <a:ext cx="5178887" cy="1712452"/>
        </p:xfrm>
        <a:graphic>
          <a:graphicData uri="http://schemas.openxmlformats.org/drawingml/2006/table">
            <a:tbl>
              <a:tblPr/>
              <a:tblGrid>
                <a:gridCol w="1907090">
                  <a:extLst>
                    <a:ext uri="{9D8B030D-6E8A-4147-A177-3AD203B41FA5}">
                      <a16:colId xmlns:a16="http://schemas.microsoft.com/office/drawing/2014/main" val="1486847608"/>
                    </a:ext>
                  </a:extLst>
                </a:gridCol>
                <a:gridCol w="1452188">
                  <a:extLst>
                    <a:ext uri="{9D8B030D-6E8A-4147-A177-3AD203B41FA5}">
                      <a16:colId xmlns:a16="http://schemas.microsoft.com/office/drawing/2014/main" val="4100308041"/>
                    </a:ext>
                  </a:extLst>
                </a:gridCol>
                <a:gridCol w="1819609">
                  <a:extLst>
                    <a:ext uri="{9D8B030D-6E8A-4147-A177-3AD203B41FA5}">
                      <a16:colId xmlns:a16="http://schemas.microsoft.com/office/drawing/2014/main" val="2839295261"/>
                    </a:ext>
                  </a:extLst>
                </a:gridCol>
              </a:tblGrid>
              <a:tr h="244636">
                <a:tc>
                  <a:txBody>
                    <a:bodyPr/>
                    <a:lstStyle/>
                    <a:p>
                      <a:pPr algn="l" fontAlgn="b"/>
                      <a:r>
                        <a:rPr lang="en-US" sz="1400" b="0" i="0" u="none" strike="noStrike">
                          <a:solidFill>
                            <a:srgbClr val="000000"/>
                          </a:solidFill>
                          <a:effectLst/>
                          <a:latin typeface="Times New Roman" panose="02020603050405020304" pitchFamily="18"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Times New Roman" panose="02020603050405020304" pitchFamily="18"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Times New Roman" panose="02020603050405020304" pitchFamily="18" charset="0"/>
                        </a:rPr>
                        <a:t>Total SCH taught: 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412586961"/>
                  </a:ext>
                </a:extLst>
              </a:tr>
              <a:tr h="244636">
                <a:tc gridSpan="3">
                  <a:txBody>
                    <a:bodyPr/>
                    <a:lstStyle/>
                    <a:p>
                      <a:pPr algn="ctr" fontAlgn="b"/>
                      <a:r>
                        <a:rPr lang="en-US" sz="1400" b="1" i="0" u="none" strike="noStrike">
                          <a:solidFill>
                            <a:srgbClr val="000000"/>
                          </a:solidFill>
                          <a:effectLst/>
                          <a:latin typeface="Times New Roman" panose="02020603050405020304" pitchFamily="18" charset="0"/>
                        </a:rPr>
                        <a:t>Department 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27146583"/>
                  </a:ext>
                </a:extLst>
              </a:tr>
              <a:tr h="244636">
                <a:tc>
                  <a:txBody>
                    <a:bodyPr/>
                    <a:lstStyle/>
                    <a:p>
                      <a:pPr algn="l" fontAlgn="b"/>
                      <a:r>
                        <a:rPr lang="en-US" sz="1400" b="0" i="0" u="none" strike="noStrike">
                          <a:solidFill>
                            <a:srgbClr val="000000"/>
                          </a:solidFill>
                          <a:effectLst/>
                          <a:latin typeface="Times New Roman" panose="02020603050405020304" pitchFamily="18" charset="0"/>
                        </a:rPr>
                        <a:t>Program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Times New Roman" panose="02020603050405020304" pitchFamily="18" charset="0"/>
                        </a:rPr>
                        <a:t>SCH by Program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Times New Roman" panose="02020603050405020304" pitchFamily="18" charset="0"/>
                        </a:rPr>
                        <a:t>Percent of SCH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52562655"/>
                  </a:ext>
                </a:extLst>
              </a:tr>
              <a:tr h="244636">
                <a:tc>
                  <a:txBody>
                    <a:bodyPr/>
                    <a:lstStyle/>
                    <a:p>
                      <a:pPr algn="l" fontAlgn="b"/>
                      <a:r>
                        <a:rPr lang="en-US" sz="1400" b="0" i="0" u="none" strike="noStrike" dirty="0">
                          <a:solidFill>
                            <a:srgbClr val="000000"/>
                          </a:solidFill>
                          <a:effectLst/>
                          <a:latin typeface="Times New Roman" panose="02020603050405020304" pitchFamily="18" charset="0"/>
                        </a:rPr>
                        <a:t>Program X (Masters)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Times New Roman" panose="02020603050405020304" pitchFamily="18" charset="0"/>
                        </a:rPr>
                        <a:t>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Times New Roman" panose="02020603050405020304" pitchFamily="18" charset="0"/>
                        </a:rPr>
                        <a:t>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66133004"/>
                  </a:ext>
                </a:extLst>
              </a:tr>
              <a:tr h="244636">
                <a:tc>
                  <a:txBody>
                    <a:bodyPr/>
                    <a:lstStyle/>
                    <a:p>
                      <a:pPr algn="l" fontAlgn="b"/>
                      <a:r>
                        <a:rPr lang="en-US" sz="1400" b="0" i="0" u="none" strike="noStrike" dirty="0">
                          <a:solidFill>
                            <a:srgbClr val="000000"/>
                          </a:solidFill>
                          <a:effectLst/>
                          <a:latin typeface="Times New Roman" panose="02020603050405020304" pitchFamily="18" charset="0"/>
                        </a:rPr>
                        <a:t>Program Y (Bachelors)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Times New Roman" panose="02020603050405020304" pitchFamily="18"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Times New Roman" panose="02020603050405020304" pitchFamily="18"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61075829"/>
                  </a:ext>
                </a:extLst>
              </a:tr>
              <a:tr h="244636">
                <a:tc>
                  <a:txBody>
                    <a:bodyPr/>
                    <a:lstStyle/>
                    <a:p>
                      <a:pPr algn="l" fontAlgn="b"/>
                      <a:r>
                        <a:rPr lang="en-US" sz="1400" b="0" i="0" u="none" strike="noStrike">
                          <a:solidFill>
                            <a:srgbClr val="000000"/>
                          </a:solidFill>
                          <a:effectLst/>
                          <a:latin typeface="Times New Roman" panose="02020603050405020304" pitchFamily="18" charset="0"/>
                        </a:rPr>
                        <a:t>General Education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Times New Roman" panose="02020603050405020304" pitchFamily="18" charset="0"/>
                        </a:rPr>
                        <a:t>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Times New Roman" panose="02020603050405020304" pitchFamily="18" charset="0"/>
                        </a:rPr>
                        <a:t>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13973761"/>
                  </a:ext>
                </a:extLst>
              </a:tr>
              <a:tr h="244636">
                <a:tc>
                  <a:txBody>
                    <a:bodyPr/>
                    <a:lstStyle/>
                    <a:p>
                      <a:pPr algn="l" fontAlgn="b"/>
                      <a:r>
                        <a:rPr lang="en-US" sz="1400" b="0" i="0" u="none" strike="noStrike">
                          <a:solidFill>
                            <a:srgbClr val="000000"/>
                          </a:solidFill>
                          <a:effectLst/>
                          <a:latin typeface="Times New Roman" panose="02020603050405020304" pitchFamily="18" charset="0"/>
                        </a:rPr>
                        <a:t>Service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Times New Roman" panose="02020603050405020304" pitchFamily="18"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Times New Roman" panose="02020603050405020304" pitchFamily="18"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67009390"/>
                  </a:ext>
                </a:extLst>
              </a:tr>
            </a:tbl>
          </a:graphicData>
        </a:graphic>
      </p:graphicFrame>
      <p:graphicFrame>
        <p:nvGraphicFramePr>
          <p:cNvPr id="15" name="Table 14">
            <a:extLst>
              <a:ext uri="{FF2B5EF4-FFF2-40B4-BE49-F238E27FC236}">
                <a16:creationId xmlns:a16="http://schemas.microsoft.com/office/drawing/2014/main" id="{7193662D-0D68-8133-57C6-8985B785BCFB}"/>
              </a:ext>
            </a:extLst>
          </p:cNvPr>
          <p:cNvGraphicFramePr>
            <a:graphicFrameLocks noGrp="1"/>
          </p:cNvGraphicFramePr>
          <p:nvPr>
            <p:extLst>
              <p:ext uri="{D42A27DB-BD31-4B8C-83A1-F6EECF244321}">
                <p14:modId xmlns:p14="http://schemas.microsoft.com/office/powerpoint/2010/main" val="1210179867"/>
              </p:ext>
            </p:extLst>
          </p:nvPr>
        </p:nvGraphicFramePr>
        <p:xfrm>
          <a:off x="2189578" y="3968787"/>
          <a:ext cx="5178888" cy="1925987"/>
        </p:xfrm>
        <a:graphic>
          <a:graphicData uri="http://schemas.openxmlformats.org/drawingml/2006/table">
            <a:tbl>
              <a:tblPr/>
              <a:tblGrid>
                <a:gridCol w="1764059">
                  <a:extLst>
                    <a:ext uri="{9D8B030D-6E8A-4147-A177-3AD203B41FA5}">
                      <a16:colId xmlns:a16="http://schemas.microsoft.com/office/drawing/2014/main" val="2722479193"/>
                    </a:ext>
                  </a:extLst>
                </a:gridCol>
                <a:gridCol w="1343274">
                  <a:extLst>
                    <a:ext uri="{9D8B030D-6E8A-4147-A177-3AD203B41FA5}">
                      <a16:colId xmlns:a16="http://schemas.microsoft.com/office/drawing/2014/main" val="2887867441"/>
                    </a:ext>
                  </a:extLst>
                </a:gridCol>
                <a:gridCol w="2071555">
                  <a:extLst>
                    <a:ext uri="{9D8B030D-6E8A-4147-A177-3AD203B41FA5}">
                      <a16:colId xmlns:a16="http://schemas.microsoft.com/office/drawing/2014/main" val="4191899034"/>
                    </a:ext>
                  </a:extLst>
                </a:gridCol>
              </a:tblGrid>
              <a:tr h="275141">
                <a:tc>
                  <a:txBody>
                    <a:bodyPr/>
                    <a:lstStyle/>
                    <a:p>
                      <a:pPr algn="l" fontAlgn="b"/>
                      <a:r>
                        <a:rPr lang="en-US" sz="1400" b="0" i="0" u="none" strike="noStrike">
                          <a:solidFill>
                            <a:srgbClr val="000000"/>
                          </a:solidFill>
                          <a:effectLst/>
                          <a:latin typeface="Times New Roman" panose="02020603050405020304" pitchFamily="18"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Times New Roman" panose="02020603050405020304" pitchFamily="18"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Times New Roman" panose="02020603050405020304" pitchFamily="18" charset="0"/>
                        </a:rPr>
                        <a:t>Department Cost: $100,000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555153227"/>
                  </a:ext>
                </a:extLst>
              </a:tr>
              <a:tr h="275141">
                <a:tc gridSpan="3">
                  <a:txBody>
                    <a:bodyPr/>
                    <a:lstStyle/>
                    <a:p>
                      <a:pPr algn="ctr" fontAlgn="b"/>
                      <a:r>
                        <a:rPr lang="en-US" sz="1400" b="1" i="0" u="none" strike="noStrike">
                          <a:solidFill>
                            <a:srgbClr val="000000"/>
                          </a:solidFill>
                          <a:effectLst/>
                          <a:latin typeface="Times New Roman" panose="02020603050405020304" pitchFamily="18" charset="0"/>
                        </a:rPr>
                        <a:t>Department 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82902792"/>
                  </a:ext>
                </a:extLst>
              </a:tr>
              <a:tr h="275141">
                <a:tc>
                  <a:txBody>
                    <a:bodyPr/>
                    <a:lstStyle/>
                    <a:p>
                      <a:pPr algn="l" fontAlgn="b"/>
                      <a:r>
                        <a:rPr lang="en-US" sz="1400" b="0" i="0" u="none" strike="noStrike">
                          <a:solidFill>
                            <a:srgbClr val="000000"/>
                          </a:solidFill>
                          <a:effectLst/>
                          <a:latin typeface="Times New Roman" panose="02020603050405020304" pitchFamily="18" charset="0"/>
                        </a:rPr>
                        <a:t>Program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effectLst/>
                          <a:latin typeface="Times New Roman" panose="02020603050405020304" pitchFamily="18" charset="0"/>
                        </a:rPr>
                        <a:t>Percent SCH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effectLst/>
                          <a:latin typeface="Times New Roman" panose="02020603050405020304" pitchFamily="18" charset="0"/>
                        </a:rPr>
                        <a:t>Cost Allocation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02929471"/>
                  </a:ext>
                </a:extLst>
              </a:tr>
              <a:tr h="275141">
                <a:tc>
                  <a:txBody>
                    <a:bodyPr/>
                    <a:lstStyle/>
                    <a:p>
                      <a:pPr algn="l" fontAlgn="b"/>
                      <a:r>
                        <a:rPr lang="en-US" sz="1400" b="0" i="0" u="none" strike="noStrike" dirty="0">
                          <a:solidFill>
                            <a:srgbClr val="000000"/>
                          </a:solidFill>
                          <a:effectLst/>
                          <a:latin typeface="Times New Roman" panose="02020603050405020304" pitchFamily="18" charset="0"/>
                        </a:rPr>
                        <a:t>Program X (Masters)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Times New Roman" panose="02020603050405020304" pitchFamily="18" charset="0"/>
                        </a:rPr>
                        <a:t>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 $15,000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71317190"/>
                  </a:ext>
                </a:extLst>
              </a:tr>
              <a:tr h="275141">
                <a:tc>
                  <a:txBody>
                    <a:bodyPr/>
                    <a:lstStyle/>
                    <a:p>
                      <a:pPr algn="l" fontAlgn="b"/>
                      <a:r>
                        <a:rPr lang="en-US" sz="1400" b="0" i="0" u="none" strike="noStrike" dirty="0">
                          <a:solidFill>
                            <a:srgbClr val="000000"/>
                          </a:solidFill>
                          <a:effectLst/>
                          <a:latin typeface="Times New Roman" panose="02020603050405020304" pitchFamily="18" charset="0"/>
                        </a:rPr>
                        <a:t>Program Y (Bachelors)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Times New Roman" panose="02020603050405020304" pitchFamily="18"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 $25,000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75297091"/>
                  </a:ext>
                </a:extLst>
              </a:tr>
              <a:tr h="275141">
                <a:tc>
                  <a:txBody>
                    <a:bodyPr/>
                    <a:lstStyle/>
                    <a:p>
                      <a:pPr algn="l" fontAlgn="b"/>
                      <a:r>
                        <a:rPr lang="en-US" sz="1400" b="0" i="0" u="none" strike="noStrike">
                          <a:solidFill>
                            <a:srgbClr val="000000"/>
                          </a:solidFill>
                          <a:effectLst/>
                          <a:latin typeface="Times New Roman" panose="02020603050405020304" pitchFamily="18" charset="0"/>
                        </a:rPr>
                        <a:t>General Education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Times New Roman" panose="02020603050405020304" pitchFamily="18" charset="0"/>
                        </a:rPr>
                        <a:t>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 $35,000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38739606"/>
                  </a:ext>
                </a:extLst>
              </a:tr>
              <a:tr h="275141">
                <a:tc>
                  <a:txBody>
                    <a:bodyPr/>
                    <a:lstStyle/>
                    <a:p>
                      <a:pPr algn="l" fontAlgn="b"/>
                      <a:r>
                        <a:rPr lang="en-US" sz="1400" b="0" i="0" u="none" strike="noStrike" dirty="0">
                          <a:solidFill>
                            <a:srgbClr val="000000"/>
                          </a:solidFill>
                          <a:effectLst/>
                          <a:latin typeface="Times New Roman" panose="02020603050405020304" pitchFamily="18" charset="0"/>
                        </a:rPr>
                        <a:t>Service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Times New Roman" panose="02020603050405020304" pitchFamily="18"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 $25,000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57691084"/>
                  </a:ext>
                </a:extLst>
              </a:tr>
            </a:tbl>
          </a:graphicData>
        </a:graphic>
      </p:graphicFrame>
      <p:sp>
        <p:nvSpPr>
          <p:cNvPr id="19" name="TextBox 18">
            <a:extLst>
              <a:ext uri="{FF2B5EF4-FFF2-40B4-BE49-F238E27FC236}">
                <a16:creationId xmlns:a16="http://schemas.microsoft.com/office/drawing/2014/main" id="{5DCE816D-CB2F-5E5B-8965-1E57BE363CD6}"/>
              </a:ext>
            </a:extLst>
          </p:cNvPr>
          <p:cNvSpPr txBox="1"/>
          <p:nvPr/>
        </p:nvSpPr>
        <p:spPr>
          <a:xfrm>
            <a:off x="2403629" y="6488668"/>
            <a:ext cx="2965142"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SRA Town Hall  - 04/25/2023</a:t>
            </a:r>
          </a:p>
        </p:txBody>
      </p:sp>
    </p:spTree>
    <p:extLst>
      <p:ext uri="{BB962C8B-B14F-4D97-AF65-F5344CB8AC3E}">
        <p14:creationId xmlns:p14="http://schemas.microsoft.com/office/powerpoint/2010/main" val="10040143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8207"/>
            <a:ext cx="8229600" cy="1143000"/>
          </a:xfrm>
        </p:spPr>
        <p:txBody>
          <a:bodyPr anchor="ctr">
            <a:normAutofit/>
          </a:bodyPr>
          <a:lstStyle/>
          <a:p>
            <a:pPr>
              <a:lnSpc>
                <a:spcPct val="90000"/>
              </a:lnSpc>
            </a:pPr>
            <a:r>
              <a:rPr lang="en-US" sz="3200" dirty="0">
                <a:latin typeface="Times New Roman" panose="02020603050405020304" pitchFamily="18" charset="0"/>
                <a:cs typeface="Times New Roman" panose="02020603050405020304" pitchFamily="18" charset="0"/>
              </a:rPr>
              <a:t>VIII. Cost Allocation</a:t>
            </a:r>
            <a:br>
              <a:rPr lang="en-US" sz="3200" dirty="0">
                <a:latin typeface="Times New Roman" panose="02020603050405020304" pitchFamily="18" charset="0"/>
                <a:cs typeface="Times New Roman" panose="02020603050405020304" pitchFamily="18" charset="0"/>
              </a:rPr>
            </a:br>
            <a:r>
              <a:rPr lang="en-US" sz="2400" dirty="0">
                <a:solidFill>
                  <a:schemeClr val="tx1"/>
                </a:solidFill>
                <a:latin typeface="Times New Roman" panose="02020603050405020304" pitchFamily="18" charset="0"/>
                <a:cs typeface="Times New Roman" panose="02020603050405020304" pitchFamily="18" charset="0"/>
              </a:rPr>
              <a:t>(Weighted Example)</a:t>
            </a:r>
            <a:endParaRPr lang="en-US" sz="3200" dirty="0">
              <a:solidFill>
                <a:schemeClr val="tx1"/>
              </a:solidFill>
              <a:latin typeface="Times New Roman" panose="02020603050405020304" pitchFamily="18" charset="0"/>
              <a:cs typeface="Times New Roman" panose="02020603050405020304" pitchFamily="18" charset="0"/>
            </a:endParaRPr>
          </a:p>
        </p:txBody>
      </p:sp>
      <p:graphicFrame>
        <p:nvGraphicFramePr>
          <p:cNvPr id="4" name="Table 3">
            <a:extLst>
              <a:ext uri="{FF2B5EF4-FFF2-40B4-BE49-F238E27FC236}">
                <a16:creationId xmlns:a16="http://schemas.microsoft.com/office/drawing/2014/main" id="{33697EB2-F82C-D6F5-A5E3-708FEADB41D2}"/>
              </a:ext>
            </a:extLst>
          </p:cNvPr>
          <p:cNvGraphicFramePr>
            <a:graphicFrameLocks noGrp="1"/>
          </p:cNvGraphicFramePr>
          <p:nvPr>
            <p:extLst>
              <p:ext uri="{D42A27DB-BD31-4B8C-83A1-F6EECF244321}">
                <p14:modId xmlns:p14="http://schemas.microsoft.com/office/powerpoint/2010/main" val="552094492"/>
              </p:ext>
            </p:extLst>
          </p:nvPr>
        </p:nvGraphicFramePr>
        <p:xfrm>
          <a:off x="0" y="1601433"/>
          <a:ext cx="6883399" cy="1666875"/>
        </p:xfrm>
        <a:graphic>
          <a:graphicData uri="http://schemas.openxmlformats.org/drawingml/2006/table">
            <a:tbl>
              <a:tblPr/>
              <a:tblGrid>
                <a:gridCol w="1777180">
                  <a:extLst>
                    <a:ext uri="{9D8B030D-6E8A-4147-A177-3AD203B41FA5}">
                      <a16:colId xmlns:a16="http://schemas.microsoft.com/office/drawing/2014/main" val="1103128054"/>
                    </a:ext>
                  </a:extLst>
                </a:gridCol>
                <a:gridCol w="1345579">
                  <a:extLst>
                    <a:ext uri="{9D8B030D-6E8A-4147-A177-3AD203B41FA5}">
                      <a16:colId xmlns:a16="http://schemas.microsoft.com/office/drawing/2014/main" val="4007268707"/>
                    </a:ext>
                  </a:extLst>
                </a:gridCol>
                <a:gridCol w="799731">
                  <a:extLst>
                    <a:ext uri="{9D8B030D-6E8A-4147-A177-3AD203B41FA5}">
                      <a16:colId xmlns:a16="http://schemas.microsoft.com/office/drawing/2014/main" val="2946771930"/>
                    </a:ext>
                  </a:extLst>
                </a:gridCol>
                <a:gridCol w="1180555">
                  <a:extLst>
                    <a:ext uri="{9D8B030D-6E8A-4147-A177-3AD203B41FA5}">
                      <a16:colId xmlns:a16="http://schemas.microsoft.com/office/drawing/2014/main" val="1727414710"/>
                    </a:ext>
                  </a:extLst>
                </a:gridCol>
                <a:gridCol w="1780354">
                  <a:extLst>
                    <a:ext uri="{9D8B030D-6E8A-4147-A177-3AD203B41FA5}">
                      <a16:colId xmlns:a16="http://schemas.microsoft.com/office/drawing/2014/main" val="868978212"/>
                    </a:ext>
                  </a:extLst>
                </a:gridCol>
              </a:tblGrid>
              <a:tr h="238125">
                <a:tc>
                  <a:txBody>
                    <a:bodyPr/>
                    <a:lstStyle/>
                    <a:p>
                      <a:pPr algn="l" fontAlgn="b"/>
                      <a:r>
                        <a:rPr lang="en-US" sz="1400" b="0" i="0" u="none" strike="noStrike">
                          <a:solidFill>
                            <a:srgbClr val="000000"/>
                          </a:solidFill>
                          <a:effectLst/>
                          <a:latin typeface="Times New Roman" panose="02020603050405020304" pitchFamily="18"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Times New Roman" panose="02020603050405020304" pitchFamily="18"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Times New Roman" panose="02020603050405020304" pitchFamily="18"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Times New Roman" panose="02020603050405020304" pitchFamily="18"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Times New Roman" panose="02020603050405020304" pitchFamily="18" charset="0"/>
                        </a:rPr>
                        <a:t>Total SCH Taught: 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3476404462"/>
                  </a:ext>
                </a:extLst>
              </a:tr>
              <a:tr h="238125">
                <a:tc gridSpan="5">
                  <a:txBody>
                    <a:bodyPr/>
                    <a:lstStyle/>
                    <a:p>
                      <a:pPr algn="ctr" fontAlgn="b"/>
                      <a:r>
                        <a:rPr lang="en-US" sz="1400" b="1" i="0" u="none" strike="noStrike">
                          <a:solidFill>
                            <a:srgbClr val="000000"/>
                          </a:solidFill>
                          <a:effectLst/>
                          <a:latin typeface="Times New Roman" panose="02020603050405020304" pitchFamily="18" charset="0"/>
                        </a:rPr>
                        <a:t>Department 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064921387"/>
                  </a:ext>
                </a:extLst>
              </a:tr>
              <a:tr h="238125">
                <a:tc>
                  <a:txBody>
                    <a:bodyPr/>
                    <a:lstStyle/>
                    <a:p>
                      <a:pPr algn="l" fontAlgn="b"/>
                      <a:r>
                        <a:rPr lang="en-US" sz="1400" b="0" i="0" u="none" strike="noStrike">
                          <a:solidFill>
                            <a:srgbClr val="000000"/>
                          </a:solidFill>
                          <a:effectLst/>
                          <a:latin typeface="Times New Roman" panose="02020603050405020304" pitchFamily="18" charset="0"/>
                        </a:rPr>
                        <a:t>Program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Times New Roman" panose="02020603050405020304" pitchFamily="18" charset="0"/>
                        </a:rPr>
                        <a:t>SCH by Program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New Roman" panose="02020603050405020304" pitchFamily="18" charset="0"/>
                        </a:rPr>
                        <a:t>Weighting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400" b="0" i="0" u="none" strike="noStrike">
                          <a:solidFill>
                            <a:srgbClr val="000000"/>
                          </a:solidFill>
                          <a:effectLst/>
                          <a:latin typeface="Times New Roman" panose="02020603050405020304" pitchFamily="18" charset="0"/>
                        </a:rPr>
                        <a:t>Weighted SCH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400" b="0" i="0" u="none" strike="noStrike">
                          <a:solidFill>
                            <a:srgbClr val="000000"/>
                          </a:solidFill>
                          <a:effectLst/>
                          <a:latin typeface="Times New Roman" panose="02020603050405020304" pitchFamily="18" charset="0"/>
                        </a:rPr>
                        <a:t>Weighted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529375500"/>
                  </a:ext>
                </a:extLst>
              </a:tr>
              <a:tr h="238125">
                <a:tc>
                  <a:txBody>
                    <a:bodyPr/>
                    <a:lstStyle/>
                    <a:p>
                      <a:pPr algn="l" fontAlgn="b"/>
                      <a:r>
                        <a:rPr lang="en-US" sz="1400" b="0" i="0" u="none" strike="noStrike">
                          <a:solidFill>
                            <a:srgbClr val="000000"/>
                          </a:solidFill>
                          <a:effectLst/>
                          <a:latin typeface="Times New Roman" panose="02020603050405020304" pitchFamily="18" charset="0"/>
                        </a:rPr>
                        <a:t>Program X (Bachelors)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Times New Roman" panose="02020603050405020304" pitchFamily="18" charset="0"/>
                        </a:rPr>
                        <a:t>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Times New Roman" panose="02020603050405020304" pitchFamily="18"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400" b="0" i="0" u="none" strike="noStrike" dirty="0">
                          <a:solidFill>
                            <a:srgbClr val="000000"/>
                          </a:solidFill>
                          <a:effectLst/>
                          <a:latin typeface="Times New Roman" panose="02020603050405020304" pitchFamily="18" charset="0"/>
                        </a:rPr>
                        <a:t>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400" b="0" i="0" u="none" strike="noStrike">
                          <a:solidFill>
                            <a:srgbClr val="000000"/>
                          </a:solidFill>
                          <a:effectLst/>
                          <a:latin typeface="Times New Roman" panose="02020603050405020304" pitchFamily="18" charset="0"/>
                        </a:rPr>
                        <a:t>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808511948"/>
                  </a:ext>
                </a:extLst>
              </a:tr>
              <a:tr h="238125">
                <a:tc>
                  <a:txBody>
                    <a:bodyPr/>
                    <a:lstStyle/>
                    <a:p>
                      <a:pPr algn="l" fontAlgn="b"/>
                      <a:r>
                        <a:rPr lang="en-US" sz="1400" b="0" i="0" u="none" strike="noStrike">
                          <a:solidFill>
                            <a:srgbClr val="000000"/>
                          </a:solidFill>
                          <a:effectLst/>
                          <a:latin typeface="Times New Roman" panose="02020603050405020304" pitchFamily="18" charset="0"/>
                        </a:rPr>
                        <a:t>Program Y (Masters)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Times New Roman" panose="02020603050405020304" pitchFamily="18"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Times New Roman" panose="02020603050405020304" pitchFamily="18" charset="0"/>
                        </a:rPr>
                        <a:t>1.33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400" b="0" i="0" u="none" strike="noStrike" dirty="0">
                          <a:solidFill>
                            <a:srgbClr val="000000"/>
                          </a:solidFill>
                          <a:effectLst/>
                          <a:latin typeface="Times New Roman" panose="02020603050405020304" pitchFamily="18" charset="0"/>
                        </a:rPr>
                        <a:t>33.25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400" b="0" i="0" u="none" strike="noStrike">
                          <a:solidFill>
                            <a:srgbClr val="000000"/>
                          </a:solidFill>
                          <a:effectLst/>
                          <a:latin typeface="Times New Roman" panose="02020603050405020304" pitchFamily="18" charset="0"/>
                        </a:rPr>
                        <a:t>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234154357"/>
                  </a:ext>
                </a:extLst>
              </a:tr>
              <a:tr h="238125">
                <a:tc>
                  <a:txBody>
                    <a:bodyPr/>
                    <a:lstStyle/>
                    <a:p>
                      <a:pPr algn="l" fontAlgn="b"/>
                      <a:r>
                        <a:rPr lang="en-US" sz="1400" b="0" i="0" u="none" strike="noStrike">
                          <a:solidFill>
                            <a:srgbClr val="000000"/>
                          </a:solidFill>
                          <a:effectLst/>
                          <a:latin typeface="Times New Roman" panose="02020603050405020304" pitchFamily="18" charset="0"/>
                        </a:rPr>
                        <a:t>General Education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Times New Roman" panose="02020603050405020304" pitchFamily="18" charset="0"/>
                        </a:rPr>
                        <a:t>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Times New Roman" panose="02020603050405020304" pitchFamily="18" charset="0"/>
                        </a:rPr>
                        <a:t>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400" b="0" i="0" u="none" strike="noStrike">
                          <a:solidFill>
                            <a:srgbClr val="000000"/>
                          </a:solidFill>
                          <a:effectLst/>
                          <a:latin typeface="Times New Roman" panose="02020603050405020304" pitchFamily="18" charset="0"/>
                        </a:rPr>
                        <a:t>17.5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400" b="0" i="0" u="none" strike="noStrike">
                          <a:solidFill>
                            <a:srgbClr val="000000"/>
                          </a:solidFill>
                          <a:effectLst/>
                          <a:latin typeface="Times New Roman" panose="02020603050405020304" pitchFamily="18" charset="0"/>
                        </a:rPr>
                        <a:t>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61671120"/>
                  </a:ext>
                </a:extLst>
              </a:tr>
              <a:tr h="238125">
                <a:tc>
                  <a:txBody>
                    <a:bodyPr/>
                    <a:lstStyle/>
                    <a:p>
                      <a:pPr algn="l" fontAlgn="b"/>
                      <a:r>
                        <a:rPr lang="en-US" sz="1400" b="0" i="0" u="none" strike="noStrike">
                          <a:solidFill>
                            <a:srgbClr val="000000"/>
                          </a:solidFill>
                          <a:effectLst/>
                          <a:latin typeface="Times New Roman" panose="02020603050405020304" pitchFamily="18" charset="0"/>
                        </a:rPr>
                        <a:t>Service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Times New Roman" panose="02020603050405020304" pitchFamily="18"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Times New Roman" panose="02020603050405020304" pitchFamily="18" charset="0"/>
                        </a:rPr>
                        <a:t>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400" b="0" i="0" u="none" strike="noStrike">
                          <a:solidFill>
                            <a:srgbClr val="000000"/>
                          </a:solidFill>
                          <a:effectLst/>
                          <a:latin typeface="Times New Roman" panose="02020603050405020304" pitchFamily="18" charset="0"/>
                        </a:rPr>
                        <a:t>12.5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400" b="0" i="0" u="none" strike="noStrike" dirty="0">
                          <a:solidFill>
                            <a:srgbClr val="000000"/>
                          </a:solidFill>
                          <a:effectLst/>
                          <a:latin typeface="Times New Roman" panose="02020603050405020304" pitchFamily="18" charset="0"/>
                        </a:rPr>
                        <a:t>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920428592"/>
                  </a:ext>
                </a:extLst>
              </a:tr>
            </a:tbl>
          </a:graphicData>
        </a:graphic>
      </p:graphicFrame>
      <p:graphicFrame>
        <p:nvGraphicFramePr>
          <p:cNvPr id="7" name="Table 6">
            <a:extLst>
              <a:ext uri="{FF2B5EF4-FFF2-40B4-BE49-F238E27FC236}">
                <a16:creationId xmlns:a16="http://schemas.microsoft.com/office/drawing/2014/main" id="{2349D1F1-EF9A-34C2-69D0-995D6674C518}"/>
              </a:ext>
            </a:extLst>
          </p:cNvPr>
          <p:cNvGraphicFramePr>
            <a:graphicFrameLocks noGrp="1"/>
          </p:cNvGraphicFramePr>
          <p:nvPr>
            <p:extLst>
              <p:ext uri="{D42A27DB-BD31-4B8C-83A1-F6EECF244321}">
                <p14:modId xmlns:p14="http://schemas.microsoft.com/office/powerpoint/2010/main" val="1658273000"/>
              </p:ext>
            </p:extLst>
          </p:nvPr>
        </p:nvGraphicFramePr>
        <p:xfrm>
          <a:off x="0" y="3679794"/>
          <a:ext cx="6388100" cy="1666875"/>
        </p:xfrm>
        <a:graphic>
          <a:graphicData uri="http://schemas.openxmlformats.org/drawingml/2006/table">
            <a:tbl>
              <a:tblPr/>
              <a:tblGrid>
                <a:gridCol w="1778000">
                  <a:extLst>
                    <a:ext uri="{9D8B030D-6E8A-4147-A177-3AD203B41FA5}">
                      <a16:colId xmlns:a16="http://schemas.microsoft.com/office/drawing/2014/main" val="2624979641"/>
                    </a:ext>
                  </a:extLst>
                </a:gridCol>
                <a:gridCol w="1346200">
                  <a:extLst>
                    <a:ext uri="{9D8B030D-6E8A-4147-A177-3AD203B41FA5}">
                      <a16:colId xmlns:a16="http://schemas.microsoft.com/office/drawing/2014/main" val="3042722680"/>
                    </a:ext>
                  </a:extLst>
                </a:gridCol>
                <a:gridCol w="1181100">
                  <a:extLst>
                    <a:ext uri="{9D8B030D-6E8A-4147-A177-3AD203B41FA5}">
                      <a16:colId xmlns:a16="http://schemas.microsoft.com/office/drawing/2014/main" val="3141951169"/>
                    </a:ext>
                  </a:extLst>
                </a:gridCol>
                <a:gridCol w="117960">
                  <a:extLst>
                    <a:ext uri="{9D8B030D-6E8A-4147-A177-3AD203B41FA5}">
                      <a16:colId xmlns:a16="http://schemas.microsoft.com/office/drawing/2014/main" val="3483341029"/>
                    </a:ext>
                  </a:extLst>
                </a:gridCol>
                <a:gridCol w="1964840">
                  <a:extLst>
                    <a:ext uri="{9D8B030D-6E8A-4147-A177-3AD203B41FA5}">
                      <a16:colId xmlns:a16="http://schemas.microsoft.com/office/drawing/2014/main" val="1824328736"/>
                    </a:ext>
                  </a:extLst>
                </a:gridCol>
              </a:tblGrid>
              <a:tr h="238125">
                <a:tc>
                  <a:txBody>
                    <a:bodyPr/>
                    <a:lstStyle/>
                    <a:p>
                      <a:pPr algn="l" fontAlgn="b"/>
                      <a:r>
                        <a:rPr lang="en-US" sz="1400" b="0" i="0" u="none" strike="noStrike">
                          <a:solidFill>
                            <a:srgbClr val="000000"/>
                          </a:solidFill>
                          <a:effectLst/>
                          <a:latin typeface="Times New Roman" panose="02020603050405020304" pitchFamily="18"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Times New Roman" panose="02020603050405020304" pitchFamily="18"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Times New Roman" panose="02020603050405020304" pitchFamily="18"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b"/>
                      <a:r>
                        <a:rPr lang="en-US" sz="1400" b="0" i="0" u="none" strike="noStrike">
                          <a:solidFill>
                            <a:srgbClr val="000000"/>
                          </a:solidFill>
                          <a:effectLst/>
                          <a:latin typeface="Times New Roman" panose="02020603050405020304" pitchFamily="18" charset="0"/>
                        </a:rPr>
                        <a:t>Department Cost: $100,000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hMerge="1">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277199185"/>
                  </a:ext>
                </a:extLst>
              </a:tr>
              <a:tr h="238125">
                <a:tc gridSpan="5">
                  <a:txBody>
                    <a:bodyPr/>
                    <a:lstStyle/>
                    <a:p>
                      <a:pPr algn="ctr" fontAlgn="b"/>
                      <a:r>
                        <a:rPr lang="en-US" sz="1400" b="1" i="0" u="none" strike="noStrike">
                          <a:solidFill>
                            <a:srgbClr val="000000"/>
                          </a:solidFill>
                          <a:effectLst/>
                          <a:latin typeface="Times New Roman" panose="02020603050405020304" pitchFamily="18" charset="0"/>
                        </a:rPr>
                        <a:t>Department 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tcPr>
                </a:tc>
                <a:tc hMerge="1">
                  <a:txBody>
                    <a:bodyPr/>
                    <a:lstStyle/>
                    <a:p>
                      <a:endParaRPr lang="en-US"/>
                    </a:p>
                  </a:txBody>
                  <a:tcPr/>
                </a:tc>
                <a:tc hMerge="1">
                  <a:txBody>
                    <a:bodyPr/>
                    <a:lstStyle/>
                    <a:p>
                      <a:pPr algn="ctr" fontAlgn="b"/>
                      <a:endParaRPr lang="en-US" sz="1400" b="1" i="0" u="none" strike="noStrike">
                        <a:solidFill>
                          <a:srgbClr val="000000"/>
                        </a:solidFill>
                        <a:effectLst/>
                        <a:latin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93624702"/>
                  </a:ext>
                </a:extLst>
              </a:tr>
              <a:tr h="238125">
                <a:tc>
                  <a:txBody>
                    <a:bodyPr/>
                    <a:lstStyle/>
                    <a:p>
                      <a:pPr algn="l" fontAlgn="b"/>
                      <a:r>
                        <a:rPr lang="en-US" sz="1400" b="0" i="0" u="none" strike="noStrike">
                          <a:solidFill>
                            <a:srgbClr val="000000"/>
                          </a:solidFill>
                          <a:effectLst/>
                          <a:latin typeface="Times New Roman" panose="02020603050405020304" pitchFamily="18" charset="0"/>
                        </a:rPr>
                        <a:t>Program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Times New Roman" panose="02020603050405020304" pitchFamily="18" charset="0"/>
                        </a:rPr>
                        <a:t>SCH by Program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400" b="0" i="0" u="none" strike="noStrike" dirty="0">
                          <a:solidFill>
                            <a:srgbClr val="000000"/>
                          </a:solidFill>
                          <a:effectLst/>
                          <a:latin typeface="Times New Roman" panose="02020603050405020304" pitchFamily="18" charset="0"/>
                        </a:rPr>
                        <a:t>Weighted SCH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FFFF00"/>
                    </a:solidFill>
                  </a:tcPr>
                </a:tc>
                <a:tc hMerge="1">
                  <a:txBody>
                    <a:bodyPr/>
                    <a:lstStyle/>
                    <a:p>
                      <a:pPr algn="ctr" fontAlgn="b"/>
                      <a:r>
                        <a:rPr lang="en-US" sz="1400" b="0" i="0" u="none" strike="noStrike">
                          <a:solidFill>
                            <a:srgbClr val="000000"/>
                          </a:solidFill>
                          <a:effectLst/>
                          <a:latin typeface="Times New Roman" panose="02020603050405020304" pitchFamily="18" charset="0"/>
                        </a:rPr>
                        <a:t>Weighted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400" b="0" i="0" u="none" strike="noStrike" dirty="0">
                          <a:solidFill>
                            <a:srgbClr val="000000"/>
                          </a:solidFill>
                          <a:effectLst/>
                          <a:latin typeface="Times New Roman" panose="02020603050405020304" pitchFamily="18" charset="0"/>
                        </a:rPr>
                        <a:t>Cost Allocation- Weighted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4212739950"/>
                  </a:ext>
                </a:extLst>
              </a:tr>
              <a:tr h="238125">
                <a:tc>
                  <a:txBody>
                    <a:bodyPr/>
                    <a:lstStyle/>
                    <a:p>
                      <a:pPr algn="l" fontAlgn="b"/>
                      <a:r>
                        <a:rPr lang="en-US" sz="1400" b="0" i="0" u="none" strike="noStrike">
                          <a:solidFill>
                            <a:srgbClr val="000000"/>
                          </a:solidFill>
                          <a:effectLst/>
                          <a:latin typeface="Times New Roman" panose="02020603050405020304" pitchFamily="18" charset="0"/>
                        </a:rPr>
                        <a:t>Program X (Bachelors)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Times New Roman" panose="02020603050405020304" pitchFamily="18" charset="0"/>
                        </a:rPr>
                        <a:t>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r" fontAlgn="b"/>
                      <a:r>
                        <a:rPr lang="en-US" sz="1400" b="0" i="0" u="none" strike="noStrike" dirty="0">
                          <a:solidFill>
                            <a:srgbClr val="000000"/>
                          </a:solidFill>
                          <a:effectLst/>
                          <a:latin typeface="Times New Roman" panose="02020603050405020304" pitchFamily="18" charset="0"/>
                        </a:rPr>
                        <a:t>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pPr algn="l" fontAlgn="b"/>
                      <a:r>
                        <a:rPr lang="en-US" sz="1400" b="0" i="0" u="none" strike="noStrike">
                          <a:solidFill>
                            <a:srgbClr val="000000"/>
                          </a:solidFill>
                          <a:effectLst/>
                          <a:latin typeface="Times New Roman" panose="02020603050405020304" pitchFamily="18" charset="0"/>
                        </a:rPr>
                        <a:t> $                       19,000.00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400" b="0" i="0" u="none" strike="noStrike" dirty="0">
                          <a:solidFill>
                            <a:srgbClr val="000000"/>
                          </a:solidFill>
                          <a:effectLst/>
                          <a:latin typeface="Times New Roman" panose="02020603050405020304" pitchFamily="18" charset="0"/>
                        </a:rPr>
                        <a:t> $19,000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815708143"/>
                  </a:ext>
                </a:extLst>
              </a:tr>
              <a:tr h="238125">
                <a:tc>
                  <a:txBody>
                    <a:bodyPr/>
                    <a:lstStyle/>
                    <a:p>
                      <a:pPr algn="l" fontAlgn="b"/>
                      <a:r>
                        <a:rPr lang="en-US" sz="1400" b="0" i="0" u="none" strike="noStrike">
                          <a:solidFill>
                            <a:srgbClr val="000000"/>
                          </a:solidFill>
                          <a:effectLst/>
                          <a:latin typeface="Times New Roman" panose="02020603050405020304" pitchFamily="18" charset="0"/>
                        </a:rPr>
                        <a:t>Program Y (Masters)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Times New Roman" panose="02020603050405020304" pitchFamily="18"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r" fontAlgn="b"/>
                      <a:r>
                        <a:rPr lang="en-US" sz="1400" b="0" i="0" u="none" strike="noStrike" dirty="0">
                          <a:solidFill>
                            <a:srgbClr val="000000"/>
                          </a:solidFill>
                          <a:effectLst/>
                          <a:latin typeface="Times New Roman" panose="02020603050405020304" pitchFamily="18" charset="0"/>
                        </a:rPr>
                        <a:t>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pPr algn="l" fontAlgn="b"/>
                      <a:r>
                        <a:rPr lang="en-US" sz="1400" b="0" i="0" u="none" strike="noStrike">
                          <a:solidFill>
                            <a:srgbClr val="000000"/>
                          </a:solidFill>
                          <a:effectLst/>
                          <a:latin typeface="Times New Roman" panose="02020603050405020304" pitchFamily="18" charset="0"/>
                        </a:rPr>
                        <a:t> $                       42,000.00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400" b="0" i="0" u="none" strike="noStrike" dirty="0">
                          <a:solidFill>
                            <a:srgbClr val="000000"/>
                          </a:solidFill>
                          <a:effectLst/>
                          <a:latin typeface="Times New Roman" panose="02020603050405020304" pitchFamily="18" charset="0"/>
                        </a:rPr>
                        <a:t> $42,000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944074141"/>
                  </a:ext>
                </a:extLst>
              </a:tr>
              <a:tr h="238125">
                <a:tc>
                  <a:txBody>
                    <a:bodyPr/>
                    <a:lstStyle/>
                    <a:p>
                      <a:pPr algn="l" fontAlgn="b"/>
                      <a:r>
                        <a:rPr lang="en-US" sz="1400" b="0" i="0" u="none" strike="noStrike">
                          <a:solidFill>
                            <a:srgbClr val="000000"/>
                          </a:solidFill>
                          <a:effectLst/>
                          <a:latin typeface="Times New Roman" panose="02020603050405020304" pitchFamily="18" charset="0"/>
                        </a:rPr>
                        <a:t>General Education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Times New Roman" panose="02020603050405020304" pitchFamily="18" charset="0"/>
                        </a:rPr>
                        <a:t>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r" fontAlgn="b"/>
                      <a:r>
                        <a:rPr lang="en-US" sz="1400" b="0" i="0" u="none" strike="noStrike" dirty="0">
                          <a:solidFill>
                            <a:srgbClr val="000000"/>
                          </a:solidFill>
                          <a:effectLst/>
                          <a:latin typeface="Times New Roman" panose="02020603050405020304" pitchFamily="18" charset="0"/>
                        </a:rPr>
                        <a:t>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pPr algn="l" fontAlgn="b"/>
                      <a:r>
                        <a:rPr lang="en-US" sz="1400" b="0" i="0" u="none" strike="noStrike" dirty="0">
                          <a:solidFill>
                            <a:srgbClr val="000000"/>
                          </a:solidFill>
                          <a:effectLst/>
                          <a:latin typeface="Times New Roman" panose="02020603050405020304" pitchFamily="18" charset="0"/>
                        </a:rPr>
                        <a:t> $                       22,000.00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400" b="0" i="0" u="none" strike="noStrike" dirty="0">
                          <a:solidFill>
                            <a:srgbClr val="000000"/>
                          </a:solidFill>
                          <a:effectLst/>
                          <a:latin typeface="Times New Roman" panose="02020603050405020304" pitchFamily="18" charset="0"/>
                        </a:rPr>
                        <a:t> $22,000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820862938"/>
                  </a:ext>
                </a:extLst>
              </a:tr>
              <a:tr h="238125">
                <a:tc>
                  <a:txBody>
                    <a:bodyPr/>
                    <a:lstStyle/>
                    <a:p>
                      <a:pPr algn="l" fontAlgn="b"/>
                      <a:r>
                        <a:rPr lang="en-US" sz="1400" b="0" i="0" u="none" strike="noStrike">
                          <a:solidFill>
                            <a:srgbClr val="000000"/>
                          </a:solidFill>
                          <a:effectLst/>
                          <a:latin typeface="Times New Roman" panose="02020603050405020304" pitchFamily="18" charset="0"/>
                        </a:rPr>
                        <a:t>Service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Times New Roman" panose="02020603050405020304" pitchFamily="18"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r" fontAlgn="b"/>
                      <a:r>
                        <a:rPr lang="en-US" sz="1400" b="0" i="0" u="none" strike="noStrike" dirty="0">
                          <a:solidFill>
                            <a:srgbClr val="000000"/>
                          </a:solidFill>
                          <a:effectLst/>
                          <a:latin typeface="Times New Roman" panose="02020603050405020304" pitchFamily="18" charset="0"/>
                        </a:rPr>
                        <a:t>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pPr algn="l" fontAlgn="b"/>
                      <a:r>
                        <a:rPr lang="en-US" sz="1400" b="0" i="0" u="none" strike="noStrike" dirty="0">
                          <a:solidFill>
                            <a:srgbClr val="000000"/>
                          </a:solidFill>
                          <a:effectLst/>
                          <a:latin typeface="Times New Roman" panose="02020603050405020304" pitchFamily="18" charset="0"/>
                        </a:rPr>
                        <a:t> $                       16,000.00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400" b="0" i="0" u="none" strike="noStrike" dirty="0">
                          <a:solidFill>
                            <a:srgbClr val="000000"/>
                          </a:solidFill>
                          <a:effectLst/>
                          <a:latin typeface="Times New Roman" panose="02020603050405020304" pitchFamily="18" charset="0"/>
                        </a:rPr>
                        <a:t> $16,000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251068519"/>
                  </a:ext>
                </a:extLst>
              </a:tr>
            </a:tbl>
          </a:graphicData>
        </a:graphic>
      </p:graphicFrame>
      <p:sp>
        <p:nvSpPr>
          <p:cNvPr id="8" name="TextBox 7">
            <a:extLst>
              <a:ext uri="{FF2B5EF4-FFF2-40B4-BE49-F238E27FC236}">
                <a16:creationId xmlns:a16="http://schemas.microsoft.com/office/drawing/2014/main" id="{4E4FC9D5-EDE1-CCAF-57D2-67734D1F86C2}"/>
              </a:ext>
            </a:extLst>
          </p:cNvPr>
          <p:cNvSpPr txBox="1"/>
          <p:nvPr/>
        </p:nvSpPr>
        <p:spPr>
          <a:xfrm>
            <a:off x="2403629" y="6488668"/>
            <a:ext cx="2965142"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SRA Town Hall  - 04/25/2023</a:t>
            </a:r>
          </a:p>
        </p:txBody>
      </p:sp>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4DFB1B03-DD89-AC1E-0270-06E48A2F1671}"/>
                  </a:ext>
                </a:extLst>
              </p:cNvPr>
              <p:cNvSpPr txBox="1"/>
              <p:nvPr/>
            </p:nvSpPr>
            <p:spPr>
              <a:xfrm>
                <a:off x="6569476" y="3319809"/>
                <a:ext cx="2743200" cy="803874"/>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GE &amp; Service weighting:</a:t>
                </a:r>
              </a:p>
              <a:p>
                <a:r>
                  <a:rPr lang="en-US" dirty="0">
                    <a:latin typeface="Times New Roman" panose="02020603050405020304" pitchFamily="18" charset="0"/>
                    <a:cs typeface="Times New Roman" panose="02020603050405020304" pitchFamily="18" charset="0"/>
                  </a:rPr>
                  <a:t>= </a:t>
                </a:r>
                <a14:m>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𝑁𝑜𝑛</m:t>
                        </m:r>
                        <m:r>
                          <a:rPr lang="en-US" b="0" i="1" smtClean="0">
                            <a:latin typeface="Cambria Math" panose="02040503050406030204" pitchFamily="18" charset="0"/>
                          </a:rPr>
                          <m:t> </m:t>
                        </m:r>
                        <m:r>
                          <a:rPr lang="en-US" b="0" i="1" smtClean="0">
                            <a:latin typeface="Cambria Math" panose="02040503050406030204" pitchFamily="18" charset="0"/>
                          </a:rPr>
                          <m:t>𝐴𝑣𝑒𝑟𝑎𝑔𝑒</m:t>
                        </m:r>
                        <m:r>
                          <a:rPr lang="en-US" b="0" i="1" smtClean="0">
                            <a:latin typeface="Cambria Math" panose="02040503050406030204" pitchFamily="18" charset="0"/>
                          </a:rPr>
                          <m:t> </m:t>
                        </m:r>
                        <m:r>
                          <a:rPr lang="en-US" b="0" i="1" smtClean="0">
                            <a:latin typeface="Cambria Math" panose="02040503050406030204" pitchFamily="18" charset="0"/>
                          </a:rPr>
                          <m:t>𝐶𝑙𝑎𝑠𝑠</m:t>
                        </m:r>
                        <m:r>
                          <a:rPr lang="en-US" b="0" i="1" smtClean="0">
                            <a:latin typeface="Cambria Math" panose="02040503050406030204" pitchFamily="18" charset="0"/>
                          </a:rPr>
                          <m:t> </m:t>
                        </m:r>
                        <m:r>
                          <a:rPr lang="en-US" b="0" i="1" smtClean="0">
                            <a:latin typeface="Cambria Math" panose="02040503050406030204" pitchFamily="18" charset="0"/>
                          </a:rPr>
                          <m:t>𝑆𝑖𝑧𝑒</m:t>
                        </m:r>
                      </m:num>
                      <m:den>
                        <m:r>
                          <a:rPr lang="en-US" b="0" i="1" smtClean="0">
                            <a:latin typeface="Cambria Math" panose="02040503050406030204" pitchFamily="18" charset="0"/>
                          </a:rPr>
                          <m:t>𝐺𝐸</m:t>
                        </m:r>
                        <m:r>
                          <a:rPr lang="en-US" b="0" i="1" smtClean="0">
                            <a:latin typeface="Cambria Math" panose="02040503050406030204" pitchFamily="18" charset="0"/>
                          </a:rPr>
                          <m:t> </m:t>
                        </m:r>
                        <m:r>
                          <a:rPr lang="en-US" b="0" i="1" smtClean="0">
                            <a:latin typeface="Cambria Math" panose="02040503050406030204" pitchFamily="18" charset="0"/>
                          </a:rPr>
                          <m:t>𝐴𝑣𝑒𝑎𝑔𝑒</m:t>
                        </m:r>
                        <m:r>
                          <a:rPr lang="en-US" b="0" i="1" smtClean="0">
                            <a:latin typeface="Cambria Math" panose="02040503050406030204" pitchFamily="18" charset="0"/>
                          </a:rPr>
                          <m:t> </m:t>
                        </m:r>
                        <m:r>
                          <a:rPr lang="en-US" b="0" i="1" smtClean="0">
                            <a:latin typeface="Cambria Math" panose="02040503050406030204" pitchFamily="18" charset="0"/>
                          </a:rPr>
                          <m:t>𝐶𝑙𝑎𝑠𝑠</m:t>
                        </m:r>
                        <m:r>
                          <a:rPr lang="en-US" b="0" i="1" smtClean="0">
                            <a:latin typeface="Cambria Math" panose="02040503050406030204" pitchFamily="18" charset="0"/>
                          </a:rPr>
                          <m:t> </m:t>
                        </m:r>
                        <m:r>
                          <a:rPr lang="en-US" b="0" i="1" smtClean="0">
                            <a:latin typeface="Cambria Math" panose="02040503050406030204" pitchFamily="18" charset="0"/>
                          </a:rPr>
                          <m:t>𝑆𝑖𝑧𝑒</m:t>
                        </m:r>
                      </m:den>
                    </m:f>
                  </m:oMath>
                </a14:m>
                <a:endParaRPr lang="en-US" dirty="0">
                  <a:latin typeface="Times New Roman" panose="02020603050405020304" pitchFamily="18" charset="0"/>
                  <a:cs typeface="Times New Roman" panose="02020603050405020304" pitchFamily="18" charset="0"/>
                </a:endParaRPr>
              </a:p>
            </p:txBody>
          </p:sp>
        </mc:Choice>
        <mc:Fallback>
          <p:sp>
            <p:nvSpPr>
              <p:cNvPr id="3" name="TextBox 2">
                <a:extLst>
                  <a:ext uri="{FF2B5EF4-FFF2-40B4-BE49-F238E27FC236}">
                    <a16:creationId xmlns:a16="http://schemas.microsoft.com/office/drawing/2014/main" id="{4DFB1B03-DD89-AC1E-0270-06E48A2F1671}"/>
                  </a:ext>
                </a:extLst>
              </p:cNvPr>
              <p:cNvSpPr txBox="1">
                <a:spLocks noRot="1" noChangeAspect="1" noMove="1" noResize="1" noEditPoints="1" noAdjustHandles="1" noChangeArrowheads="1" noChangeShapeType="1" noTextEdit="1"/>
              </p:cNvSpPr>
              <p:nvPr/>
            </p:nvSpPr>
            <p:spPr>
              <a:xfrm>
                <a:off x="6569476" y="3319809"/>
                <a:ext cx="2743200" cy="803874"/>
              </a:xfrm>
              <a:prstGeom prst="rect">
                <a:avLst/>
              </a:prstGeom>
              <a:blipFill>
                <a:blip r:embed="rId2"/>
                <a:stretch>
                  <a:fillRect l="-2000" t="-4580" b="-3817"/>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3C685548-FCC0-6F26-EF2C-F884E7E8E872}"/>
              </a:ext>
            </a:extLst>
          </p:cNvPr>
          <p:cNvSpPr txBox="1"/>
          <p:nvPr/>
        </p:nvSpPr>
        <p:spPr>
          <a:xfrm>
            <a:off x="6720396" y="4166358"/>
            <a:ext cx="2192784" cy="923330"/>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 Each subject with GE will have this weighting applied</a:t>
            </a:r>
          </a:p>
        </p:txBody>
      </p:sp>
      <p:sp>
        <p:nvSpPr>
          <p:cNvPr id="6" name="TextBox 5">
            <a:extLst>
              <a:ext uri="{FF2B5EF4-FFF2-40B4-BE49-F238E27FC236}">
                <a16:creationId xmlns:a16="http://schemas.microsoft.com/office/drawing/2014/main" id="{D75CB6EB-A79B-637A-2B8F-A337AA012C69}"/>
              </a:ext>
            </a:extLst>
          </p:cNvPr>
          <p:cNvSpPr txBox="1"/>
          <p:nvPr/>
        </p:nvSpPr>
        <p:spPr>
          <a:xfrm>
            <a:off x="7004482" y="1539732"/>
            <a:ext cx="2030767" cy="1169551"/>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Masters programs receive a standard 1.33x weighting due to increased smaller classes and increased effort.</a:t>
            </a:r>
          </a:p>
        </p:txBody>
      </p:sp>
    </p:spTree>
    <p:extLst>
      <p:ext uri="{BB962C8B-B14F-4D97-AF65-F5344CB8AC3E}">
        <p14:creationId xmlns:p14="http://schemas.microsoft.com/office/powerpoint/2010/main" val="28090504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8207"/>
            <a:ext cx="8229600" cy="1143000"/>
          </a:xfrm>
        </p:spPr>
        <p:txBody>
          <a:bodyPr anchor="ctr">
            <a:normAutofit/>
          </a:bodyPr>
          <a:lstStyle/>
          <a:p>
            <a:pPr>
              <a:lnSpc>
                <a:spcPct val="90000"/>
              </a:lnSpc>
            </a:pPr>
            <a:r>
              <a:rPr lang="en-US" sz="3200" dirty="0">
                <a:latin typeface="Times New Roman" panose="02020603050405020304" pitchFamily="18" charset="0"/>
                <a:cs typeface="Times New Roman" panose="02020603050405020304" pitchFamily="18" charset="0"/>
              </a:rPr>
              <a:t>IX. Impact, Justification, and Overall Essentiality</a:t>
            </a:r>
          </a:p>
        </p:txBody>
      </p:sp>
      <p:pic>
        <p:nvPicPr>
          <p:cNvPr id="4" name="Picture 3">
            <a:extLst>
              <a:ext uri="{FF2B5EF4-FFF2-40B4-BE49-F238E27FC236}">
                <a16:creationId xmlns:a16="http://schemas.microsoft.com/office/drawing/2014/main" id="{6EBA3E7D-A666-71D6-00B9-5B149B8A6B5A}"/>
              </a:ext>
            </a:extLst>
          </p:cNvPr>
          <p:cNvPicPr>
            <a:picLocks noChangeAspect="1"/>
          </p:cNvPicPr>
          <p:nvPr/>
        </p:nvPicPr>
        <p:blipFill>
          <a:blip r:embed="rId2"/>
          <a:stretch>
            <a:fillRect/>
          </a:stretch>
        </p:blipFill>
        <p:spPr>
          <a:xfrm>
            <a:off x="1057275" y="1439292"/>
            <a:ext cx="7029450" cy="1600200"/>
          </a:xfrm>
          <a:prstGeom prst="rect">
            <a:avLst/>
          </a:prstGeom>
        </p:spPr>
      </p:pic>
      <p:pic>
        <p:nvPicPr>
          <p:cNvPr id="8" name="Picture 7">
            <a:extLst>
              <a:ext uri="{FF2B5EF4-FFF2-40B4-BE49-F238E27FC236}">
                <a16:creationId xmlns:a16="http://schemas.microsoft.com/office/drawing/2014/main" id="{6F9DAF50-219A-1564-7996-B09B8D2EDF7C}"/>
              </a:ext>
            </a:extLst>
          </p:cNvPr>
          <p:cNvPicPr>
            <a:picLocks noChangeAspect="1"/>
          </p:cNvPicPr>
          <p:nvPr/>
        </p:nvPicPr>
        <p:blipFill>
          <a:blip r:embed="rId3"/>
          <a:stretch>
            <a:fillRect/>
          </a:stretch>
        </p:blipFill>
        <p:spPr>
          <a:xfrm>
            <a:off x="1514475" y="3247577"/>
            <a:ext cx="6115050" cy="1943100"/>
          </a:xfrm>
          <a:prstGeom prst="rect">
            <a:avLst/>
          </a:prstGeom>
        </p:spPr>
      </p:pic>
      <p:sp>
        <p:nvSpPr>
          <p:cNvPr id="10" name="TextBox 9">
            <a:extLst>
              <a:ext uri="{FF2B5EF4-FFF2-40B4-BE49-F238E27FC236}">
                <a16:creationId xmlns:a16="http://schemas.microsoft.com/office/drawing/2014/main" id="{EDA69EFB-3C46-3371-571B-1E0502968ECD}"/>
              </a:ext>
            </a:extLst>
          </p:cNvPr>
          <p:cNvSpPr txBox="1"/>
          <p:nvPr/>
        </p:nvSpPr>
        <p:spPr>
          <a:xfrm>
            <a:off x="2403629" y="6488668"/>
            <a:ext cx="2965142"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SRA Town Hall  - 04/25/2023</a:t>
            </a:r>
          </a:p>
        </p:txBody>
      </p:sp>
    </p:spTree>
    <p:extLst>
      <p:ext uri="{BB962C8B-B14F-4D97-AF65-F5344CB8AC3E}">
        <p14:creationId xmlns:p14="http://schemas.microsoft.com/office/powerpoint/2010/main" val="36204104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8207"/>
            <a:ext cx="8229600" cy="1143000"/>
          </a:xfrm>
        </p:spPr>
        <p:txBody>
          <a:bodyPr anchor="ctr">
            <a:normAutofit/>
          </a:bodyPr>
          <a:lstStyle/>
          <a:p>
            <a:pPr>
              <a:lnSpc>
                <a:spcPct val="90000"/>
              </a:lnSpc>
            </a:pPr>
            <a:r>
              <a:rPr lang="en-US" sz="3200" dirty="0">
                <a:latin typeface="Times New Roman" panose="02020603050405020304" pitchFamily="18" charset="0"/>
                <a:cs typeface="Times New Roman" panose="02020603050405020304" pitchFamily="18" charset="0"/>
              </a:rPr>
              <a:t>IX. Impact, Justification, and Overall Essentiality</a:t>
            </a:r>
          </a:p>
        </p:txBody>
      </p:sp>
      <p:pic>
        <p:nvPicPr>
          <p:cNvPr id="8" name="Picture 7">
            <a:extLst>
              <a:ext uri="{FF2B5EF4-FFF2-40B4-BE49-F238E27FC236}">
                <a16:creationId xmlns:a16="http://schemas.microsoft.com/office/drawing/2014/main" id="{6F9DAF50-219A-1564-7996-B09B8D2EDF7C}"/>
              </a:ext>
            </a:extLst>
          </p:cNvPr>
          <p:cNvPicPr>
            <a:picLocks noChangeAspect="1"/>
          </p:cNvPicPr>
          <p:nvPr/>
        </p:nvPicPr>
        <p:blipFill>
          <a:blip r:embed="rId2"/>
          <a:stretch>
            <a:fillRect/>
          </a:stretch>
        </p:blipFill>
        <p:spPr>
          <a:xfrm>
            <a:off x="1594374" y="1485900"/>
            <a:ext cx="6115050" cy="1943100"/>
          </a:xfrm>
          <a:prstGeom prst="rect">
            <a:avLst/>
          </a:prstGeom>
        </p:spPr>
      </p:pic>
      <p:sp>
        <p:nvSpPr>
          <p:cNvPr id="3" name="TextBox 2">
            <a:extLst>
              <a:ext uri="{FF2B5EF4-FFF2-40B4-BE49-F238E27FC236}">
                <a16:creationId xmlns:a16="http://schemas.microsoft.com/office/drawing/2014/main" id="{20EE4709-22F8-04A1-DEA6-312832CD9EFA}"/>
              </a:ext>
            </a:extLst>
          </p:cNvPr>
          <p:cNvSpPr txBox="1"/>
          <p:nvPr/>
        </p:nvSpPr>
        <p:spPr>
          <a:xfrm>
            <a:off x="1481136" y="3500900"/>
            <a:ext cx="6105525" cy="646331"/>
          </a:xfrm>
          <a:prstGeom prst="rect">
            <a:avLst/>
          </a:prstGeom>
          <a:noFill/>
        </p:spPr>
        <p:txBody>
          <a:bodyPr wrap="square" rtlCol="0">
            <a:spAutoFit/>
          </a:bodyPr>
          <a:lstStyle/>
          <a:p>
            <a:r>
              <a:rPr lang="en-US" b="1" u="sng" dirty="0">
                <a:latin typeface="Times New Roman" panose="02020603050405020304" pitchFamily="18" charset="0"/>
                <a:cs typeface="Times New Roman" panose="02020603050405020304" pitchFamily="18" charset="0"/>
              </a:rPr>
              <a:t>Proportion of students “_____”:</a:t>
            </a:r>
            <a:r>
              <a:rPr lang="en-US" dirty="0">
                <a:latin typeface="Times New Roman" panose="02020603050405020304" pitchFamily="18" charset="0"/>
                <a:cs typeface="Times New Roman" panose="02020603050405020304" pitchFamily="18" charset="0"/>
              </a:rPr>
              <a:t> The proportion of students who self-identify as “_____” within the program</a:t>
            </a:r>
            <a:endParaRPr lang="en-US" b="1" u="sng"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463DAA39-A6AE-D37E-3FC3-01AAF0E5DF5C}"/>
              </a:ext>
            </a:extLst>
          </p:cNvPr>
          <p:cNvSpPr txBox="1"/>
          <p:nvPr/>
        </p:nvSpPr>
        <p:spPr>
          <a:xfrm>
            <a:off x="2403629" y="6488668"/>
            <a:ext cx="2965142"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SRA Town Hall  - 04/25/2023</a:t>
            </a:r>
          </a:p>
        </p:txBody>
      </p:sp>
    </p:spTree>
    <p:extLst>
      <p:ext uri="{BB962C8B-B14F-4D97-AF65-F5344CB8AC3E}">
        <p14:creationId xmlns:p14="http://schemas.microsoft.com/office/powerpoint/2010/main" val="38452006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64AC83A-0014-DC54-0DE3-520D2F7FC0EC}"/>
              </a:ext>
            </a:extLst>
          </p:cNvPr>
          <p:cNvSpPr>
            <a:spLocks noGrp="1"/>
          </p:cNvSpPr>
          <p:nvPr>
            <p:ph type="title"/>
          </p:nvPr>
        </p:nvSpPr>
        <p:spPr>
          <a:xfrm>
            <a:off x="953132" y="2298307"/>
            <a:ext cx="7772400" cy="1362075"/>
          </a:xfrm>
        </p:spPr>
        <p:txBody>
          <a:bodyPr/>
          <a:lstStyle/>
          <a:p>
            <a:pPr algn="ctr"/>
            <a:r>
              <a:rPr lang="en-US" dirty="0"/>
              <a:t>University services </a:t>
            </a:r>
            <a:r>
              <a:rPr lang="en-US" dirty="0">
                <a:latin typeface="Times New Roman" panose="02020603050405020304" pitchFamily="18" charset="0"/>
                <a:cs typeface="Times New Roman" panose="02020603050405020304" pitchFamily="18" charset="0"/>
              </a:rPr>
              <a:t>Programs</a:t>
            </a:r>
          </a:p>
        </p:txBody>
      </p:sp>
    </p:spTree>
    <p:extLst>
      <p:ext uri="{BB962C8B-B14F-4D97-AF65-F5344CB8AC3E}">
        <p14:creationId xmlns:p14="http://schemas.microsoft.com/office/powerpoint/2010/main" val="3598132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F3E4019-5BFD-7EA9-0AEE-F1CE6C95B531}"/>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Data Source</a:t>
            </a:r>
          </a:p>
        </p:txBody>
      </p:sp>
      <p:sp>
        <p:nvSpPr>
          <p:cNvPr id="5" name="Content Placeholder 4">
            <a:extLst>
              <a:ext uri="{FF2B5EF4-FFF2-40B4-BE49-F238E27FC236}">
                <a16:creationId xmlns:a16="http://schemas.microsoft.com/office/drawing/2014/main" id="{B968B7F3-908C-1C9B-4E12-875A1DD3D184}"/>
              </a:ext>
            </a:extLst>
          </p:cNvPr>
          <p:cNvSpPr>
            <a:spLocks noGrp="1"/>
          </p:cNvSpPr>
          <p:nvPr>
            <p:ph idx="1"/>
          </p:nvPr>
        </p:nvSpPr>
        <p:spPr/>
        <p:txBody>
          <a:bodyPr/>
          <a:lstStyle/>
          <a:p>
            <a:r>
              <a:rPr lang="en-US" dirty="0">
                <a:solidFill>
                  <a:schemeClr val="tx1"/>
                </a:solidFill>
                <a:latin typeface="Times New Roman" panose="02020603050405020304" pitchFamily="18" charset="0"/>
                <a:cs typeface="Times New Roman" panose="02020603050405020304" pitchFamily="18" charset="0"/>
              </a:rPr>
              <a:t>Banner Finance for revenues and expenses</a:t>
            </a:r>
          </a:p>
          <a:p>
            <a:r>
              <a:rPr lang="en-US" dirty="0">
                <a:solidFill>
                  <a:schemeClr val="tx1"/>
                </a:solidFill>
                <a:latin typeface="Times New Roman" panose="02020603050405020304" pitchFamily="18" charset="0"/>
                <a:cs typeface="Times New Roman" panose="02020603050405020304" pitchFamily="18" charset="0"/>
              </a:rPr>
              <a:t>FY2022 (July 1, 2021- June 30, 2022)</a:t>
            </a:r>
          </a:p>
          <a:p>
            <a:r>
              <a:rPr lang="en-US" dirty="0">
                <a:solidFill>
                  <a:schemeClr val="tx1"/>
                </a:solidFill>
                <a:latin typeface="Times New Roman" panose="02020603050405020304" pitchFamily="18" charset="0"/>
                <a:cs typeface="Times New Roman" panose="02020603050405020304" pitchFamily="18" charset="0"/>
              </a:rPr>
              <a:t>Chart of accounts (ORG) is generally at department level</a:t>
            </a:r>
          </a:p>
          <a:p>
            <a:r>
              <a:rPr lang="en-US" dirty="0">
                <a:solidFill>
                  <a:schemeClr val="tx1"/>
                </a:solidFill>
                <a:latin typeface="Times New Roman" panose="02020603050405020304" pitchFamily="18" charset="0"/>
                <a:cs typeface="Times New Roman" panose="02020603050405020304" pitchFamily="18" charset="0"/>
              </a:rPr>
              <a:t>Indexes provide additional detail</a:t>
            </a:r>
          </a:p>
          <a:p>
            <a:r>
              <a:rPr lang="en-US" dirty="0">
                <a:solidFill>
                  <a:schemeClr val="tx1"/>
                </a:solidFill>
                <a:latin typeface="Times New Roman" panose="02020603050405020304" pitchFamily="18" charset="0"/>
                <a:cs typeface="Times New Roman" panose="02020603050405020304" pitchFamily="18" charset="0"/>
              </a:rPr>
              <a:t>Banner HR/Payroll for number of employees paid</a:t>
            </a:r>
          </a:p>
          <a:p>
            <a:pPr marL="0" indent="0">
              <a:buNone/>
            </a:pPr>
            <a:endParaRPr lang="en-US" dirty="0">
              <a:solidFill>
                <a:schemeClr val="tx1"/>
              </a:solidFill>
              <a:latin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139938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FD33C69-04CE-FCF9-DDD6-630FB946499F}"/>
              </a:ext>
            </a:extLst>
          </p:cNvPr>
          <p:cNvSpPr>
            <a:spLocks noGrp="1"/>
          </p:cNvSpPr>
          <p:nvPr>
            <p:ph type="title"/>
          </p:nvPr>
        </p:nvSpPr>
        <p:spPr>
          <a:xfrm>
            <a:off x="221942" y="274638"/>
            <a:ext cx="8464858" cy="1143000"/>
          </a:xfrm>
        </p:spPr>
        <p:txBody>
          <a:bodyPr>
            <a:normAutofit fontScale="90000"/>
          </a:bodyPr>
          <a:lstStyle/>
          <a:p>
            <a:r>
              <a:rPr lang="en-US" dirty="0">
                <a:latin typeface="Times New Roman" panose="02020603050405020304" pitchFamily="18" charset="0"/>
                <a:cs typeface="Times New Roman" panose="02020603050405020304" pitchFamily="18" charset="0"/>
              </a:rPr>
              <a:t>Financial Data for University Services Programs</a:t>
            </a:r>
          </a:p>
        </p:txBody>
      </p:sp>
      <p:sp>
        <p:nvSpPr>
          <p:cNvPr id="6" name="Content Placeholder 5">
            <a:extLst>
              <a:ext uri="{FF2B5EF4-FFF2-40B4-BE49-F238E27FC236}">
                <a16:creationId xmlns:a16="http://schemas.microsoft.com/office/drawing/2014/main" id="{8CF3BAC6-6AE7-AE30-1D82-AD0A0FBCD099}"/>
              </a:ext>
            </a:extLst>
          </p:cNvPr>
          <p:cNvSpPr>
            <a:spLocks noGrp="1"/>
          </p:cNvSpPr>
          <p:nvPr>
            <p:ph idx="1"/>
          </p:nvPr>
        </p:nvSpPr>
        <p:spPr/>
        <p:txBody>
          <a:bodyPr>
            <a:normAutofit/>
          </a:bodyPr>
          <a:lstStyle/>
          <a:p>
            <a:r>
              <a:rPr lang="en-US" dirty="0">
                <a:solidFill>
                  <a:schemeClr val="tx1"/>
                </a:solidFill>
                <a:latin typeface="Times New Roman" panose="02020603050405020304" pitchFamily="18" charset="0"/>
                <a:cs typeface="Times New Roman" panose="02020603050405020304" pitchFamily="18" charset="0"/>
              </a:rPr>
              <a:t>Revenue</a:t>
            </a:r>
          </a:p>
          <a:p>
            <a:pPr lvl="1"/>
            <a:r>
              <a:rPr lang="en-US" dirty="0">
                <a:solidFill>
                  <a:schemeClr val="tx1"/>
                </a:solidFill>
                <a:latin typeface="Times New Roman" panose="02020603050405020304" pitchFamily="18" charset="0"/>
                <a:cs typeface="Times New Roman" panose="02020603050405020304" pitchFamily="18" charset="0"/>
              </a:rPr>
              <a:t>Index 2 revenue is attributed to program based on org code level</a:t>
            </a:r>
          </a:p>
          <a:p>
            <a:pPr lvl="1"/>
            <a:r>
              <a:rPr lang="en-US" dirty="0">
                <a:solidFill>
                  <a:schemeClr val="tx1"/>
                </a:solidFill>
                <a:latin typeface="Times New Roman" panose="02020603050405020304" pitchFamily="18" charset="0"/>
                <a:cs typeface="Times New Roman" panose="02020603050405020304" pitchFamily="18" charset="0"/>
              </a:rPr>
              <a:t>Index 3 revenue is specific to program</a:t>
            </a:r>
          </a:p>
          <a:p>
            <a:pPr lvl="2"/>
            <a:r>
              <a:rPr lang="en-US" dirty="0">
                <a:solidFill>
                  <a:schemeClr val="tx1"/>
                </a:solidFill>
                <a:latin typeface="Times New Roman" panose="02020603050405020304" pitchFamily="18" charset="0"/>
                <a:cs typeface="Times New Roman" panose="02020603050405020304" pitchFamily="18" charset="0"/>
              </a:rPr>
              <a:t>Auxiliaries such as Housing, Dining, Bookstore, PUB, URC, Parking, Athletics, ASEWU</a:t>
            </a:r>
          </a:p>
          <a:p>
            <a:pPr lvl="1"/>
            <a:r>
              <a:rPr lang="en-US" dirty="0">
                <a:solidFill>
                  <a:schemeClr val="tx1"/>
                </a:solidFill>
                <a:latin typeface="Times New Roman" panose="02020603050405020304" pitchFamily="18" charset="0"/>
                <a:cs typeface="Times New Roman" panose="02020603050405020304" pitchFamily="18" charset="0"/>
              </a:rPr>
              <a:t>Some programs will have index 2 and index 3 revenue</a:t>
            </a:r>
          </a:p>
          <a:p>
            <a:pPr marL="914400" lvl="2" indent="0">
              <a:buNone/>
            </a:pPr>
            <a:endParaRPr lang="en-US"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7655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21D0F-775B-1268-7BA3-31E4B6E7B935}"/>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Expenses</a:t>
            </a:r>
          </a:p>
        </p:txBody>
      </p:sp>
      <p:sp>
        <p:nvSpPr>
          <p:cNvPr id="4" name="Content Placeholder 3">
            <a:extLst>
              <a:ext uri="{FF2B5EF4-FFF2-40B4-BE49-F238E27FC236}">
                <a16:creationId xmlns:a16="http://schemas.microsoft.com/office/drawing/2014/main" id="{DC9C61F6-4483-D29E-941C-4189CA286703}"/>
              </a:ext>
            </a:extLst>
          </p:cNvPr>
          <p:cNvSpPr>
            <a:spLocks noGrp="1"/>
          </p:cNvSpPr>
          <p:nvPr>
            <p:ph idx="1"/>
          </p:nvPr>
        </p:nvSpPr>
        <p:spPr/>
        <p:txBody>
          <a:bodyPr>
            <a:normAutofit/>
          </a:bodyPr>
          <a:lstStyle/>
          <a:p>
            <a:r>
              <a:rPr lang="en-US" dirty="0">
                <a:solidFill>
                  <a:schemeClr val="tx1"/>
                </a:solidFill>
                <a:latin typeface="Times New Roman" panose="02020603050405020304" pitchFamily="18" charset="0"/>
                <a:cs typeface="Times New Roman" panose="02020603050405020304" pitchFamily="18" charset="0"/>
              </a:rPr>
              <a:t>Index 1 expenses at ORG or index level</a:t>
            </a:r>
          </a:p>
          <a:p>
            <a:r>
              <a:rPr lang="en-US" dirty="0">
                <a:solidFill>
                  <a:schemeClr val="tx1"/>
                </a:solidFill>
                <a:latin typeface="Times New Roman" panose="02020603050405020304" pitchFamily="18" charset="0"/>
                <a:cs typeface="Times New Roman" panose="02020603050405020304" pitchFamily="18" charset="0"/>
              </a:rPr>
              <a:t>Index 2 expenses allocated same as revenues</a:t>
            </a:r>
          </a:p>
          <a:p>
            <a:pPr lvl="1"/>
            <a:r>
              <a:rPr lang="en-US" dirty="0">
                <a:solidFill>
                  <a:schemeClr val="tx1"/>
                </a:solidFill>
                <a:latin typeface="Times New Roman" panose="02020603050405020304" pitchFamily="18" charset="0"/>
                <a:cs typeface="Times New Roman" panose="02020603050405020304" pitchFamily="18" charset="0"/>
              </a:rPr>
              <a:t>200xxx generates revenue and has expenses</a:t>
            </a:r>
          </a:p>
          <a:p>
            <a:r>
              <a:rPr lang="en-US" dirty="0">
                <a:solidFill>
                  <a:schemeClr val="tx1"/>
                </a:solidFill>
                <a:latin typeface="Times New Roman" panose="02020603050405020304" pitchFamily="18" charset="0"/>
                <a:cs typeface="Times New Roman" panose="02020603050405020304" pitchFamily="18" charset="0"/>
              </a:rPr>
              <a:t>Index 3 expenses allocated same as revenues</a:t>
            </a:r>
          </a:p>
          <a:p>
            <a:r>
              <a:rPr lang="en-US" dirty="0">
                <a:solidFill>
                  <a:schemeClr val="tx1"/>
                </a:solidFill>
                <a:latin typeface="Times New Roman" panose="02020603050405020304" pitchFamily="18" charset="0"/>
                <a:cs typeface="Times New Roman" panose="02020603050405020304" pitchFamily="18" charset="0"/>
              </a:rPr>
              <a:t>Allocated items</a:t>
            </a:r>
          </a:p>
          <a:p>
            <a:pPr lvl="1"/>
            <a:r>
              <a:rPr lang="en-US" dirty="0">
                <a:solidFill>
                  <a:schemeClr val="tx1"/>
                </a:solidFill>
                <a:latin typeface="Times New Roman" panose="02020603050405020304" pitchFamily="18" charset="0"/>
                <a:cs typeface="Times New Roman" panose="02020603050405020304" pitchFamily="18" charset="0"/>
              </a:rPr>
              <a:t>Staff effort which applies to more than one service area is allocated by percentage</a:t>
            </a:r>
          </a:p>
          <a:p>
            <a:pPr lvl="2"/>
            <a:r>
              <a:rPr lang="en-US" dirty="0">
                <a:solidFill>
                  <a:schemeClr val="tx1"/>
                </a:solidFill>
                <a:latin typeface="Times New Roman" panose="02020603050405020304" pitchFamily="18" charset="0"/>
                <a:cs typeface="Times New Roman" panose="02020603050405020304" pitchFamily="18" charset="0"/>
              </a:rPr>
              <a:t>Source is the effort survey</a:t>
            </a: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311619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1701</TotalTime>
  <Words>1836</Words>
  <Application>Microsoft Office PowerPoint</Application>
  <PresentationFormat>On-screen Show (4:3)</PresentationFormat>
  <Paragraphs>277</Paragraphs>
  <Slides>33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Arial</vt:lpstr>
      <vt:lpstr>Calibri</vt:lpstr>
      <vt:lpstr>Cambria Math</vt:lpstr>
      <vt:lpstr>Myriad Pro</vt:lpstr>
      <vt:lpstr>Times New Roman</vt:lpstr>
      <vt:lpstr>Office Theme</vt:lpstr>
      <vt:lpstr>Strategic Resource Allocation – Town Hall</vt:lpstr>
      <vt:lpstr>Contents</vt:lpstr>
      <vt:lpstr>Process Overview</vt:lpstr>
      <vt:lpstr>Sources of University Provided Data</vt:lpstr>
      <vt:lpstr>Academic programs</vt:lpstr>
      <vt:lpstr>I. History, Development, and Expectations</vt:lpstr>
      <vt:lpstr>Program Provided Data</vt:lpstr>
      <vt:lpstr>II. External Demand</vt:lpstr>
      <vt:lpstr>II. External Demand</vt:lpstr>
      <vt:lpstr>III. Internal Demand</vt:lpstr>
      <vt:lpstr>III. Internal Demand</vt:lpstr>
      <vt:lpstr>III. Internal Demand</vt:lpstr>
      <vt:lpstr>III. Internal Demand</vt:lpstr>
      <vt:lpstr>III. Internal Demand (Example)</vt:lpstr>
      <vt:lpstr>IV. Quality Inputs and Processes</vt:lpstr>
      <vt:lpstr>IV. Quality Inputs and Processes</vt:lpstr>
      <vt:lpstr>IV. Quality Inputs and Processes</vt:lpstr>
      <vt:lpstr>IV. Quality Inputs and Processes</vt:lpstr>
      <vt:lpstr>V. Quality Outcomes</vt:lpstr>
      <vt:lpstr>V. Quality Outcomes</vt:lpstr>
      <vt:lpstr>V. Quality Outcomes</vt:lpstr>
      <vt:lpstr>VI. Size, Scope, and Productivity</vt:lpstr>
      <vt:lpstr>Financial Data for Academic Programs</vt:lpstr>
      <vt:lpstr>Cost Allocation</vt:lpstr>
      <vt:lpstr>Cost Allocation Methodology</vt:lpstr>
      <vt:lpstr>VIII. Cost Allocation   (Example- non weighted)</vt:lpstr>
      <vt:lpstr>VIII. Cost Allocation (Weighted Example)</vt:lpstr>
      <vt:lpstr>IX. Impact, Justification, and Overall Essentiality</vt:lpstr>
      <vt:lpstr>IX. Impact, Justification, and Overall Essentiality</vt:lpstr>
      <vt:lpstr>University services Programs</vt:lpstr>
      <vt:lpstr>Data Source</vt:lpstr>
      <vt:lpstr>Financial Data for University Services Programs</vt:lpstr>
      <vt:lpstr>Expenses</vt:lpstr>
    </vt:vector>
  </TitlesOfParts>
  <Company>EWU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EWU EWU</dc:creator>
  <cp:lastModifiedBy>Morrison, Jacob</cp:lastModifiedBy>
  <cp:revision>19</cp:revision>
  <cp:lastPrinted>2023-04-25T18:35:12Z</cp:lastPrinted>
  <dcterms:created xsi:type="dcterms:W3CDTF">2018-03-08T21:54:23Z</dcterms:created>
  <dcterms:modified xsi:type="dcterms:W3CDTF">2023-04-25T23:07:32Z</dcterms:modified>
</cp:coreProperties>
</file>