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57" r:id="rId5"/>
    <p:sldId id="282" r:id="rId6"/>
    <p:sldId id="361" r:id="rId7"/>
    <p:sldId id="296" r:id="rId8"/>
    <p:sldId id="376" r:id="rId9"/>
    <p:sldId id="377" r:id="rId10"/>
    <p:sldId id="362" r:id="rId11"/>
    <p:sldId id="297" r:id="rId12"/>
    <p:sldId id="364" r:id="rId13"/>
    <p:sldId id="363" r:id="rId14"/>
    <p:sldId id="368" r:id="rId15"/>
    <p:sldId id="366" r:id="rId16"/>
    <p:sldId id="375" r:id="rId17"/>
    <p:sldId id="369" r:id="rId18"/>
    <p:sldId id="367" r:id="rId19"/>
    <p:sldId id="371" r:id="rId20"/>
    <p:sldId id="372" r:id="rId21"/>
    <p:sldId id="373" r:id="rId22"/>
    <p:sldId id="374" r:id="rId23"/>
    <p:sldId id="286" r:id="rId24"/>
    <p:sldId id="311" r:id="rId25"/>
    <p:sldId id="379" r:id="rId26"/>
    <p:sldId id="378" r:id="rId27"/>
    <p:sldId id="357"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F47D8D-B0E4-5564-D8A7-B61ED8577701}" name="EWU" initials="EWU" userId="EWU"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4660"/>
  </p:normalViewPr>
  <p:slideViewPr>
    <p:cSldViewPr snapToGrid="0" snapToObjects="1">
      <p:cViewPr varScale="1">
        <p:scale>
          <a:sx n="108" d="100"/>
          <a:sy n="108" d="100"/>
        </p:scale>
        <p:origin x="130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4CC9AA-208D-4CF5-9064-5A869BE3F0BB}" type="datetimeFigureOut">
              <a:rPr lang="en-US" smtClean="0"/>
              <a:t>8/29/2023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441D09-1F45-43EC-911D-F7B44FA9BC71}" type="slidenum">
              <a:rPr lang="en-US" smtClean="0"/>
              <a:t>‹#›</a:t>
            </a:fld>
            <a:endParaRPr lang="en-US"/>
          </a:p>
        </p:txBody>
      </p:sp>
    </p:spTree>
    <p:extLst>
      <p:ext uri="{BB962C8B-B14F-4D97-AF65-F5344CB8AC3E}">
        <p14:creationId xmlns:p14="http://schemas.microsoft.com/office/powerpoint/2010/main" val="1481220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ChangeArrowheads="1" noTextEdit="1"/>
          </p:cNvSpPr>
          <p:nvPr>
            <p:ph type="sldImg"/>
          </p:nvPr>
        </p:nvSpPr>
        <p:spPr>
          <a:ln/>
        </p:spPr>
      </p:sp>
      <p:sp>
        <p:nvSpPr>
          <p:cNvPr id="26627" name="Notes Placeholder 2"/>
          <p:cNvSpPr>
            <a:spLocks noGrp="1" noChangeArrowheads="1"/>
          </p:cNvSpPr>
          <p:nvPr>
            <p:ph type="body" idx="1"/>
          </p:nvPr>
        </p:nvSpPr>
        <p:spPr>
          <a:noFill/>
        </p:spPr>
        <p:txBody>
          <a:bodyPr/>
          <a:lstStyle/>
          <a:p>
            <a:r>
              <a:rPr lang="en-US" altLang="en-US"/>
              <a:t>Some updates being made</a:t>
            </a:r>
          </a:p>
        </p:txBody>
      </p:sp>
      <p:sp>
        <p:nvSpPr>
          <p:cNvPr id="2662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79368B2-83D0-4DE1-B03A-EE640B64ED09}" type="slidenum">
              <a:rPr lang="en-US" altLang="en-US" smtClean="0"/>
              <a:pPr/>
              <a:t>4</a:t>
            </a:fld>
            <a:endParaRPr lang="en-US" altLang="en-US"/>
          </a:p>
        </p:txBody>
      </p:sp>
    </p:spTree>
    <p:extLst>
      <p:ext uri="{BB962C8B-B14F-4D97-AF65-F5344CB8AC3E}">
        <p14:creationId xmlns:p14="http://schemas.microsoft.com/office/powerpoint/2010/main" val="2846175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ChangeArrowheads="1" noTextEdit="1"/>
          </p:cNvSpPr>
          <p:nvPr>
            <p:ph type="sldImg"/>
          </p:nvPr>
        </p:nvSpPr>
        <p:spPr>
          <a:ln/>
        </p:spPr>
      </p:sp>
      <p:sp>
        <p:nvSpPr>
          <p:cNvPr id="26627" name="Notes Placeholder 2"/>
          <p:cNvSpPr>
            <a:spLocks noGrp="1" noChangeArrowheads="1"/>
          </p:cNvSpPr>
          <p:nvPr>
            <p:ph type="body" idx="1"/>
          </p:nvPr>
        </p:nvSpPr>
        <p:spPr>
          <a:noFill/>
        </p:spPr>
        <p:txBody>
          <a:bodyPr/>
          <a:lstStyle/>
          <a:p>
            <a:r>
              <a:rPr lang="en-US" altLang="en-US"/>
              <a:t>Some updates being made</a:t>
            </a:r>
          </a:p>
        </p:txBody>
      </p:sp>
      <p:sp>
        <p:nvSpPr>
          <p:cNvPr id="2662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79368B2-83D0-4DE1-B03A-EE640B64ED09}" type="slidenum">
              <a:rPr lang="en-US" altLang="en-US" smtClean="0"/>
              <a:pPr/>
              <a:t>7</a:t>
            </a:fld>
            <a:endParaRPr lang="en-US" altLang="en-US"/>
          </a:p>
        </p:txBody>
      </p:sp>
    </p:spTree>
    <p:extLst>
      <p:ext uri="{BB962C8B-B14F-4D97-AF65-F5344CB8AC3E}">
        <p14:creationId xmlns:p14="http://schemas.microsoft.com/office/powerpoint/2010/main" val="521550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ChangeArrowheads="1" noTextEdit="1"/>
          </p:cNvSpPr>
          <p:nvPr>
            <p:ph type="sldImg"/>
          </p:nvPr>
        </p:nvSpPr>
        <p:spPr>
          <a:ln/>
        </p:spPr>
      </p:sp>
      <p:sp>
        <p:nvSpPr>
          <p:cNvPr id="13315" name="Notes Placeholder 2"/>
          <p:cNvSpPr>
            <a:spLocks noGrp="1" noChangeArrowheads="1"/>
          </p:cNvSpPr>
          <p:nvPr>
            <p:ph type="body" idx="1"/>
          </p:nvPr>
        </p:nvSpPr>
        <p:spPr>
          <a:noFill/>
        </p:spPr>
        <p:txBody>
          <a:bodyPr/>
          <a:lstStyle/>
          <a:p>
            <a:endParaRPr lang="en-US" altLang="en-US"/>
          </a:p>
        </p:txBody>
      </p:sp>
      <p:sp>
        <p:nvSpPr>
          <p:cNvPr id="1331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3809E6-6340-4814-9AE9-149BB9B88CFC}" type="slidenum">
              <a:rPr lang="en-US" altLang="en-US" smtClean="0"/>
              <a:pPr/>
              <a:t>20</a:t>
            </a:fld>
            <a:endParaRPr lang="en-US" altLang="en-US"/>
          </a:p>
        </p:txBody>
      </p:sp>
    </p:spTree>
    <p:extLst>
      <p:ext uri="{BB962C8B-B14F-4D97-AF65-F5344CB8AC3E}">
        <p14:creationId xmlns:p14="http://schemas.microsoft.com/office/powerpoint/2010/main" val="36814841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4" name="Picture 13" descr="showalterfallpic2017.jpg"/>
          <p:cNvPicPr>
            <a:picLocks noChangeAspect="1"/>
          </p:cNvPicPr>
          <p:nvPr userDrawn="1"/>
        </p:nvPicPr>
        <p:blipFill rotWithShape="1">
          <a:blip r:embed="rId2">
            <a:extLst>
              <a:ext uri="{28A0092B-C50C-407E-A947-70E740481C1C}">
                <a14:useLocalDpi xmlns:a14="http://schemas.microsoft.com/office/drawing/2010/main" val="0"/>
              </a:ext>
            </a:extLst>
          </a:blip>
          <a:srcRect l="16603" t="18305" r="20600" b="4101"/>
          <a:stretch/>
        </p:blipFill>
        <p:spPr>
          <a:xfrm>
            <a:off x="1" y="0"/>
            <a:ext cx="9143999" cy="6345560"/>
          </a:xfrm>
          <a:prstGeom prst="rect">
            <a:avLst/>
          </a:prstGeom>
        </p:spPr>
      </p:pic>
      <p:pic>
        <p:nvPicPr>
          <p:cNvPr id="8" name="Picture 7" descr="jjjk.jpg"/>
          <p:cNvPicPr>
            <a:picLocks noChangeAspect="1"/>
          </p:cNvPicPr>
          <p:nvPr userDrawn="1"/>
        </p:nvPicPr>
        <p:blipFill rotWithShape="1">
          <a:blip r:embed="rId3">
            <a:extLst>
              <a:ext uri="{28A0092B-C50C-407E-A947-70E740481C1C}">
                <a14:useLocalDpi xmlns:a14="http://schemas.microsoft.com/office/drawing/2010/main" val="0"/>
              </a:ext>
            </a:extLst>
          </a:blip>
          <a:srcRect l="1294" r="2149" b="8457"/>
          <a:stretch/>
        </p:blipFill>
        <p:spPr>
          <a:xfrm>
            <a:off x="0" y="4879276"/>
            <a:ext cx="9148395" cy="1978724"/>
          </a:xfrm>
          <a:prstGeom prst="rect">
            <a:avLst/>
          </a:prstGeom>
        </p:spPr>
      </p:pic>
      <p:sp>
        <p:nvSpPr>
          <p:cNvPr id="2" name="Title 1"/>
          <p:cNvSpPr>
            <a:spLocks noGrp="1"/>
          </p:cNvSpPr>
          <p:nvPr>
            <p:ph type="ctrTitle"/>
          </p:nvPr>
        </p:nvSpPr>
        <p:spPr>
          <a:xfrm>
            <a:off x="575540" y="5223600"/>
            <a:ext cx="8025335" cy="648139"/>
          </a:xfrm>
        </p:spPr>
        <p:txBody>
          <a:bodyPr>
            <a:normAutofit/>
          </a:bodyPr>
          <a:lstStyle>
            <a:lvl1pPr algn="l">
              <a:defRPr sz="4000" b="1" i="0">
                <a:solidFill>
                  <a:schemeClr val="bg1"/>
                </a:solidFill>
                <a:latin typeface="Myriad Pro"/>
                <a:cs typeface="Myriad Pro"/>
              </a:defRPr>
            </a:lvl1pPr>
          </a:lstStyle>
          <a:p>
            <a:r>
              <a:rPr lang="en-US" dirty="0"/>
              <a:t>Click to edit Master title style</a:t>
            </a:r>
          </a:p>
        </p:txBody>
      </p:sp>
      <p:sp>
        <p:nvSpPr>
          <p:cNvPr id="3" name="Subtitle 2"/>
          <p:cNvSpPr>
            <a:spLocks noGrp="1"/>
          </p:cNvSpPr>
          <p:nvPr>
            <p:ph type="subTitle" idx="1"/>
          </p:nvPr>
        </p:nvSpPr>
        <p:spPr>
          <a:xfrm>
            <a:off x="575540" y="6062768"/>
            <a:ext cx="3338606" cy="338107"/>
          </a:xfrm>
        </p:spPr>
        <p:txBody>
          <a:bodyPr>
            <a:normAutofit/>
          </a:bodyPr>
          <a:lstStyle>
            <a:lvl1pPr marL="0" indent="0" algn="l">
              <a:buNone/>
              <a:defRPr sz="1800" b="0" i="0">
                <a:solidFill>
                  <a:schemeClr val="bg1"/>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7" name="Picture 16" descr="Logo_Tagline_Vertical_Whit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88387" y="6038729"/>
            <a:ext cx="601616" cy="563051"/>
          </a:xfrm>
          <a:prstGeom prst="rect">
            <a:avLst/>
          </a:prstGeom>
        </p:spPr>
      </p:pic>
      <p:sp>
        <p:nvSpPr>
          <p:cNvPr id="18" name="Rectangle 17"/>
          <p:cNvSpPr/>
          <p:nvPr userDrawn="1"/>
        </p:nvSpPr>
        <p:spPr>
          <a:xfrm>
            <a:off x="0" y="4801296"/>
            <a:ext cx="9144000" cy="7798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2414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7131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568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56619"/>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7369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96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8183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8183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016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0945" y="274638"/>
            <a:ext cx="8315855" cy="919971"/>
          </a:xfrm>
        </p:spPr>
        <p:txBody>
          <a:bodyPr/>
          <a:lstStyle/>
          <a:p>
            <a:r>
              <a:rPr lang="en-US"/>
              <a:t>Click to edit Master title style</a:t>
            </a:r>
          </a:p>
        </p:txBody>
      </p:sp>
    </p:spTree>
    <p:extLst>
      <p:ext uri="{BB962C8B-B14F-4D97-AF65-F5344CB8AC3E}">
        <p14:creationId xmlns:p14="http://schemas.microsoft.com/office/powerpoint/2010/main" val="76133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330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4" cy="864972"/>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7428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12820"/>
            <a:ext cx="3008313" cy="4602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7509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062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146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85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629508"/>
          </a:xfrm>
        </p:spPr>
        <p:txBody>
          <a:bodyPr vert="eaVert"/>
          <a:lstStyle/>
          <a:p>
            <a:r>
              <a:rPr lang="en-US" dirty="0"/>
              <a:t>Click to edit Master </a:t>
            </a:r>
            <a:br>
              <a:rPr lang="en-US" dirty="0"/>
            </a:br>
            <a:r>
              <a:rPr lang="en-US" dirty="0"/>
              <a:t>title style</a:t>
            </a:r>
          </a:p>
        </p:txBody>
      </p:sp>
      <p:sp>
        <p:nvSpPr>
          <p:cNvPr id="3" name="Vertical Text Placeholder 2"/>
          <p:cNvSpPr>
            <a:spLocks noGrp="1"/>
          </p:cNvSpPr>
          <p:nvPr>
            <p:ph type="body" orient="vert" idx="1"/>
          </p:nvPr>
        </p:nvSpPr>
        <p:spPr>
          <a:xfrm>
            <a:off x="457200" y="274638"/>
            <a:ext cx="6019800" cy="56295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2404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393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6DD3F-7188-3F43-B4DB-20E2C9660FF1}" type="datetimeFigureOut">
              <a:rPr lang="en-US" smtClean="0"/>
              <a:t>8/29/2023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27263-E304-394B-8A99-4A2D9414AD5A}" type="slidenum">
              <a:rPr lang="en-US" smtClean="0"/>
              <a:t>‹#›</a:t>
            </a:fld>
            <a:endParaRPr lang="en-US"/>
          </a:p>
        </p:txBody>
      </p:sp>
      <p:pic>
        <p:nvPicPr>
          <p:cNvPr id="7" name="Picture 6" descr="Untitled-1.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6137303"/>
            <a:ext cx="9144001" cy="731836"/>
          </a:xfrm>
          <a:prstGeom prst="rect">
            <a:avLst/>
          </a:prstGeom>
        </p:spPr>
      </p:pic>
      <p:pic>
        <p:nvPicPr>
          <p:cNvPr id="8" name="Picture 7" descr="Logo_Tagline_Ultra-Horizontal_White.eps"/>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603725" y="6319057"/>
            <a:ext cx="3027999" cy="326023"/>
          </a:xfrm>
          <a:prstGeom prst="rect">
            <a:avLst/>
          </a:prstGeom>
        </p:spPr>
      </p:pic>
    </p:spTree>
    <p:extLst>
      <p:ext uri="{BB962C8B-B14F-4D97-AF65-F5344CB8AC3E}">
        <p14:creationId xmlns:p14="http://schemas.microsoft.com/office/powerpoint/2010/main" val="3579864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tuemploy@ew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inside.ewu.edu/student-employment/job-description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wu.joinhandshake.com/register?user_type=Employers&amp;employer_invite_token=oKC9gzFwIkk8KeBBqvYQQbdZdjGu3uOB"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inside.ewu.edu/student-employment/job-description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in.ewu.edu/student-employment/wp-content/uploads/sites/45/2023/01/2023-Student-Employee-Salary-Ranges.doc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stuemploy@ewu.edu"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dailyclipart.net/clipart/thank-you-wave-clip-art/" TargetMode="External"/><Relationship Id="rId2" Type="http://schemas.openxmlformats.org/officeDocument/2006/relationships/image" Target="../media/image19.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fontScale="90000"/>
          </a:bodyPr>
          <a:lstStyle/>
          <a:p>
            <a:r>
              <a:rPr lang="en-US" dirty="0"/>
              <a:t>Handshake Training</a:t>
            </a:r>
          </a:p>
        </p:txBody>
      </p:sp>
      <p:sp>
        <p:nvSpPr>
          <p:cNvPr id="7" name="Subtitle 6"/>
          <p:cNvSpPr>
            <a:spLocks noGrp="1"/>
          </p:cNvSpPr>
          <p:nvPr>
            <p:ph type="subTitle" idx="1"/>
          </p:nvPr>
        </p:nvSpPr>
        <p:spPr>
          <a:xfrm>
            <a:off x="575539" y="6088720"/>
            <a:ext cx="4171389" cy="648139"/>
          </a:xfrm>
        </p:spPr>
        <p:txBody>
          <a:bodyPr>
            <a:normAutofit/>
          </a:bodyPr>
          <a:lstStyle/>
          <a:p>
            <a:r>
              <a:rPr lang="en-US" dirty="0"/>
              <a:t>Presented by EWU Human Resources</a:t>
            </a:r>
          </a:p>
        </p:txBody>
      </p:sp>
    </p:spTree>
    <p:extLst>
      <p:ext uri="{BB962C8B-B14F-4D97-AF65-F5344CB8AC3E}">
        <p14:creationId xmlns:p14="http://schemas.microsoft.com/office/powerpoint/2010/main" val="2536074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p:txBody>
          <a:bodyPr>
            <a:normAutofit fontScale="90000"/>
          </a:bodyPr>
          <a:lstStyle/>
          <a:p>
            <a:r>
              <a:rPr lang="en-US" altLang="en-US" dirty="0"/>
              <a:t>Student Employment	</a:t>
            </a:r>
            <a:br>
              <a:rPr lang="en-US" altLang="en-US" dirty="0"/>
            </a:br>
            <a:r>
              <a:rPr lang="en-US" altLang="en-US" dirty="0"/>
              <a:t>Meet Our Team</a:t>
            </a:r>
          </a:p>
        </p:txBody>
      </p:sp>
      <p:sp>
        <p:nvSpPr>
          <p:cNvPr id="7171" name="Content Placeholder 2"/>
          <p:cNvSpPr>
            <a:spLocks noGrp="1" noChangeArrowheads="1"/>
          </p:cNvSpPr>
          <p:nvPr>
            <p:ph idx="1"/>
          </p:nvPr>
        </p:nvSpPr>
        <p:spPr>
          <a:xfrm>
            <a:off x="457200" y="1399430"/>
            <a:ext cx="8229600" cy="4737601"/>
          </a:xfrm>
        </p:spPr>
        <p:txBody>
          <a:bodyPr>
            <a:normAutofit/>
          </a:bodyPr>
          <a:lstStyle/>
          <a:p>
            <a:r>
              <a:rPr lang="en-US" sz="2800" b="1" dirty="0"/>
              <a:t>Location:  </a:t>
            </a:r>
            <a:r>
              <a:rPr lang="en-US" sz="2800" dirty="0"/>
              <a:t>The Student Employment office is </a:t>
            </a:r>
            <a:r>
              <a:rPr lang="en-US" altLang="en-US" sz="2800" dirty="0"/>
              <a:t>located in Showalter Hall Room 300.</a:t>
            </a:r>
          </a:p>
          <a:p>
            <a:r>
              <a:rPr lang="en-US" sz="2800" b="1" dirty="0"/>
              <a:t>Phone:</a:t>
            </a:r>
            <a:r>
              <a:rPr lang="en-US" sz="2800" dirty="0"/>
              <a:t> 509.359.2525</a:t>
            </a:r>
            <a:br>
              <a:rPr lang="en-US" sz="2800" dirty="0"/>
            </a:br>
            <a:r>
              <a:rPr lang="en-US" sz="2800" b="1" dirty="0"/>
              <a:t>Fax:</a:t>
            </a:r>
            <a:r>
              <a:rPr lang="en-US" sz="2800" dirty="0"/>
              <a:t> 509.359.6262</a:t>
            </a:r>
          </a:p>
          <a:p>
            <a:r>
              <a:rPr lang="en-US" sz="2800" b="1" dirty="0"/>
              <a:t>Email:  </a:t>
            </a:r>
            <a:r>
              <a:rPr lang="en-US" sz="2800" dirty="0">
                <a:hlinkClick r:id="rId2"/>
              </a:rPr>
              <a:t>stuemploy@ewu.edu</a:t>
            </a:r>
            <a:endParaRPr lang="en-US" sz="2800" dirty="0"/>
          </a:p>
          <a:p>
            <a:r>
              <a:rPr lang="en-US" sz="2800" b="1" dirty="0"/>
              <a:t>Office Hours:</a:t>
            </a:r>
            <a:br>
              <a:rPr lang="en-US" sz="2800" dirty="0"/>
            </a:br>
            <a:r>
              <a:rPr lang="en-US" sz="2800" dirty="0"/>
              <a:t>Mon - Fri: 8:00am - 5:00pm</a:t>
            </a:r>
          </a:p>
          <a:p>
            <a:r>
              <a:rPr lang="en-US" sz="2800" b="1" dirty="0"/>
              <a:t>Website:  </a:t>
            </a:r>
            <a:r>
              <a:rPr lang="en-US" sz="2800" dirty="0"/>
              <a:t>https://inside.ewu.edu/student-employment/</a:t>
            </a:r>
            <a:br>
              <a:rPr lang="en-US" sz="2800" dirty="0"/>
            </a:br>
            <a:endParaRPr lang="en-US" sz="2800" dirty="0"/>
          </a:p>
          <a:p>
            <a:pPr marL="0" indent="0">
              <a:buNone/>
            </a:pPr>
            <a:endParaRPr lang="en-US" altLang="en-US" sz="1200" dirty="0"/>
          </a:p>
        </p:txBody>
      </p:sp>
    </p:spTree>
    <p:extLst>
      <p:ext uri="{BB962C8B-B14F-4D97-AF65-F5344CB8AC3E}">
        <p14:creationId xmlns:p14="http://schemas.microsoft.com/office/powerpoint/2010/main" val="148790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916DF-5713-4203-9CB4-848166AEC159}"/>
              </a:ext>
            </a:extLst>
          </p:cNvPr>
          <p:cNvSpPr>
            <a:spLocks noGrp="1"/>
          </p:cNvSpPr>
          <p:nvPr>
            <p:ph type="title"/>
          </p:nvPr>
        </p:nvSpPr>
        <p:spPr/>
        <p:txBody>
          <a:bodyPr/>
          <a:lstStyle/>
          <a:p>
            <a:r>
              <a:rPr lang="en-US" dirty="0"/>
              <a:t>Handshake</a:t>
            </a:r>
          </a:p>
        </p:txBody>
      </p:sp>
      <p:sp>
        <p:nvSpPr>
          <p:cNvPr id="3" name="Content Placeholder 2">
            <a:extLst>
              <a:ext uri="{FF2B5EF4-FFF2-40B4-BE49-F238E27FC236}">
                <a16:creationId xmlns:a16="http://schemas.microsoft.com/office/drawing/2014/main" id="{BA0DC6CC-D33B-485E-B545-AF9B06AAD2A6}"/>
              </a:ext>
            </a:extLst>
          </p:cNvPr>
          <p:cNvSpPr>
            <a:spLocks noGrp="1"/>
          </p:cNvSpPr>
          <p:nvPr>
            <p:ph idx="1"/>
          </p:nvPr>
        </p:nvSpPr>
        <p:spPr>
          <a:xfrm>
            <a:off x="457200" y="1288112"/>
            <a:ext cx="8229600" cy="4705154"/>
          </a:xfrm>
        </p:spPr>
        <p:txBody>
          <a:bodyPr>
            <a:normAutofit fontScale="92500" lnSpcReduction="10000"/>
          </a:bodyPr>
          <a:lstStyle/>
          <a:p>
            <a:r>
              <a:rPr lang="en-US" dirty="0"/>
              <a:t>Handshake is an online recruiting platform for EWU student employee jobs</a:t>
            </a:r>
          </a:p>
          <a:p>
            <a:r>
              <a:rPr lang="en-US" dirty="0"/>
              <a:t>All EWU student job postings must be posted in Handshake</a:t>
            </a:r>
          </a:p>
          <a:p>
            <a:r>
              <a:rPr lang="en-US" dirty="0"/>
              <a:t>EWU has standardized job descriptions.  All student employee position postings must use one of those descriptions which can be located on the Student Employment website: </a:t>
            </a:r>
            <a:r>
              <a:rPr lang="en-US" sz="3000" dirty="0">
                <a:hlinkClick r:id="rId2"/>
              </a:rPr>
              <a:t>https://inside.ewu.edu/student-employment/job-descriptions/</a:t>
            </a:r>
            <a:endParaRPr lang="en-US" sz="3000" dirty="0"/>
          </a:p>
          <a:p>
            <a:endParaRPr lang="en-US" dirty="0"/>
          </a:p>
          <a:p>
            <a:endParaRPr lang="en-US" dirty="0"/>
          </a:p>
        </p:txBody>
      </p:sp>
    </p:spTree>
    <p:extLst>
      <p:ext uri="{BB962C8B-B14F-4D97-AF65-F5344CB8AC3E}">
        <p14:creationId xmlns:p14="http://schemas.microsoft.com/office/powerpoint/2010/main" val="97477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noChangeArrowheads="1"/>
          </p:cNvSpPr>
          <p:nvPr>
            <p:ph type="title"/>
          </p:nvPr>
        </p:nvSpPr>
        <p:spPr/>
        <p:txBody>
          <a:bodyPr/>
          <a:lstStyle/>
          <a:p>
            <a:r>
              <a:rPr lang="en-US" altLang="en-US" dirty="0"/>
              <a:t>Creating an Account</a:t>
            </a:r>
          </a:p>
        </p:txBody>
      </p:sp>
      <p:sp>
        <p:nvSpPr>
          <p:cNvPr id="25603" name="Content Placeholder 2"/>
          <p:cNvSpPr>
            <a:spLocks noGrp="1" noChangeArrowheads="1"/>
          </p:cNvSpPr>
          <p:nvPr>
            <p:ph idx="1"/>
          </p:nvPr>
        </p:nvSpPr>
        <p:spPr/>
        <p:txBody>
          <a:bodyPr>
            <a:normAutofit lnSpcReduction="10000"/>
          </a:bodyPr>
          <a:lstStyle/>
          <a:p>
            <a:r>
              <a:rPr lang="en-US" dirty="0"/>
              <a:t>For supervisors to access Handshake, they must create an “employer” account: </a:t>
            </a:r>
            <a:r>
              <a:rPr lang="en-US" u="sng" dirty="0">
                <a:hlinkClick r:id="rId3"/>
              </a:rPr>
              <a:t>https://ewu.joinhandshake.com/register?user_type=Employers&amp;employer_invite_token=oKC9gzFwIkk8KeBBqvYQQbdZdjGu3uOB</a:t>
            </a:r>
            <a:endParaRPr lang="en-US" dirty="0"/>
          </a:p>
          <a:p>
            <a:r>
              <a:rPr lang="en-US" dirty="0"/>
              <a:t>If you have a student Handshake account at Eastern, please to reach out to Student Employment to get it switched to an employer account</a:t>
            </a:r>
          </a:p>
        </p:txBody>
      </p:sp>
    </p:spTree>
    <p:extLst>
      <p:ext uri="{BB962C8B-B14F-4D97-AF65-F5344CB8AC3E}">
        <p14:creationId xmlns:p14="http://schemas.microsoft.com/office/powerpoint/2010/main" val="3427697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BC5DB-43F5-459D-9730-07D5F24DBAD4}"/>
              </a:ext>
            </a:extLst>
          </p:cNvPr>
          <p:cNvSpPr>
            <a:spLocks noGrp="1"/>
          </p:cNvSpPr>
          <p:nvPr>
            <p:ph type="title"/>
          </p:nvPr>
        </p:nvSpPr>
        <p:spPr/>
        <p:txBody>
          <a:bodyPr/>
          <a:lstStyle/>
          <a:p>
            <a:r>
              <a:rPr lang="en-US" dirty="0"/>
              <a:t>How to Find Handshake Link</a:t>
            </a:r>
          </a:p>
        </p:txBody>
      </p:sp>
      <p:sp>
        <p:nvSpPr>
          <p:cNvPr id="3" name="Content Placeholder 2">
            <a:extLst>
              <a:ext uri="{FF2B5EF4-FFF2-40B4-BE49-F238E27FC236}">
                <a16:creationId xmlns:a16="http://schemas.microsoft.com/office/drawing/2014/main" id="{CF7A955A-0B3C-4549-92B8-8C0BCD01DF18}"/>
              </a:ext>
            </a:extLst>
          </p:cNvPr>
          <p:cNvSpPr>
            <a:spLocks noGrp="1"/>
          </p:cNvSpPr>
          <p:nvPr>
            <p:ph idx="1"/>
          </p:nvPr>
        </p:nvSpPr>
        <p:spPr/>
        <p:txBody>
          <a:bodyPr>
            <a:normAutofit lnSpcReduction="10000"/>
          </a:bodyPr>
          <a:lstStyle/>
          <a:p>
            <a:r>
              <a:rPr lang="en-US" dirty="0"/>
              <a:t>You can access Handshake from </a:t>
            </a:r>
            <a:r>
              <a:rPr lang="en-US" dirty="0" err="1"/>
              <a:t>InsideEWU</a:t>
            </a:r>
            <a:r>
              <a:rPr lang="en-US" dirty="0"/>
              <a:t> Quick Links </a:t>
            </a:r>
          </a:p>
          <a:p>
            <a:endParaRPr lang="en-US" dirty="0"/>
          </a:p>
          <a:p>
            <a:endParaRPr lang="en-US" dirty="0"/>
          </a:p>
          <a:p>
            <a:endParaRPr lang="en-US" dirty="0"/>
          </a:p>
          <a:p>
            <a:r>
              <a:rPr lang="en-US" dirty="0"/>
              <a:t>Click on A-Z</a:t>
            </a:r>
          </a:p>
          <a:p>
            <a:r>
              <a:rPr lang="en-US" dirty="0"/>
              <a:t>Click on Handshake</a:t>
            </a:r>
          </a:p>
          <a:p>
            <a:r>
              <a:rPr lang="en-US" alt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Complete Single Sign On</a:t>
            </a:r>
          </a:p>
          <a:p>
            <a:pPr marL="0" indent="0">
              <a:buNone/>
            </a:pPr>
            <a:endParaRPr lang="en-US" dirty="0"/>
          </a:p>
        </p:txBody>
      </p:sp>
      <p:pic>
        <p:nvPicPr>
          <p:cNvPr id="4" name="Picture 3">
            <a:extLst>
              <a:ext uri="{FF2B5EF4-FFF2-40B4-BE49-F238E27FC236}">
                <a16:creationId xmlns:a16="http://schemas.microsoft.com/office/drawing/2014/main" id="{689BCD71-2728-4501-9250-51657652CB83}"/>
              </a:ext>
            </a:extLst>
          </p:cNvPr>
          <p:cNvPicPr>
            <a:picLocks noChangeAspect="1"/>
          </p:cNvPicPr>
          <p:nvPr/>
        </p:nvPicPr>
        <p:blipFill>
          <a:blip r:embed="rId2"/>
          <a:stretch>
            <a:fillRect/>
          </a:stretch>
        </p:blipFill>
        <p:spPr>
          <a:xfrm>
            <a:off x="3033224" y="2349698"/>
            <a:ext cx="2592324" cy="2000250"/>
          </a:xfrm>
          <a:prstGeom prst="rect">
            <a:avLst/>
          </a:prstGeom>
        </p:spPr>
      </p:pic>
      <p:sp>
        <p:nvSpPr>
          <p:cNvPr id="5" name="Arrow: Right 4">
            <a:extLst>
              <a:ext uri="{FF2B5EF4-FFF2-40B4-BE49-F238E27FC236}">
                <a16:creationId xmlns:a16="http://schemas.microsoft.com/office/drawing/2014/main" id="{2885B487-C4EB-49B2-8A85-96C5479A2A41}"/>
              </a:ext>
            </a:extLst>
          </p:cNvPr>
          <p:cNvSpPr/>
          <p:nvPr/>
        </p:nvSpPr>
        <p:spPr>
          <a:xfrm>
            <a:off x="2054816" y="3021495"/>
            <a:ext cx="978408" cy="484632"/>
          </a:xfrm>
          <a:prstGeom prst="rightArrow">
            <a:avLst/>
          </a:prstGeom>
          <a:solidFill>
            <a:srgbClr val="C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7927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D0FEE-B68C-4DF5-852D-98BA7136A939}"/>
              </a:ext>
            </a:extLst>
          </p:cNvPr>
          <p:cNvSpPr>
            <a:spLocks noGrp="1"/>
          </p:cNvSpPr>
          <p:nvPr>
            <p:ph type="title"/>
          </p:nvPr>
        </p:nvSpPr>
        <p:spPr/>
        <p:txBody>
          <a:bodyPr/>
          <a:lstStyle/>
          <a:p>
            <a:r>
              <a:rPr lang="en-US" dirty="0"/>
              <a:t>Establishing Job Posting</a:t>
            </a:r>
          </a:p>
        </p:txBody>
      </p:sp>
      <p:sp>
        <p:nvSpPr>
          <p:cNvPr id="3" name="Content Placeholder 2">
            <a:extLst>
              <a:ext uri="{FF2B5EF4-FFF2-40B4-BE49-F238E27FC236}">
                <a16:creationId xmlns:a16="http://schemas.microsoft.com/office/drawing/2014/main" id="{88A2CAB1-ECA1-42BD-ADA2-AA17A017B50F}"/>
              </a:ext>
            </a:extLst>
          </p:cNvPr>
          <p:cNvSpPr>
            <a:spLocks noGrp="1"/>
          </p:cNvSpPr>
          <p:nvPr>
            <p:ph idx="1"/>
          </p:nvPr>
        </p:nvSpPr>
        <p:spPr/>
        <p:txBody>
          <a:bodyPr/>
          <a:lstStyle/>
          <a:p>
            <a:r>
              <a:rPr lang="en-US" dirty="0"/>
              <a:t>Once in account, click on Jobs:</a:t>
            </a:r>
          </a:p>
          <a:p>
            <a:endParaRPr lang="en-US" dirty="0"/>
          </a:p>
        </p:txBody>
      </p:sp>
      <p:pic>
        <p:nvPicPr>
          <p:cNvPr id="4" name="Picture 3">
            <a:extLst>
              <a:ext uri="{FF2B5EF4-FFF2-40B4-BE49-F238E27FC236}">
                <a16:creationId xmlns:a16="http://schemas.microsoft.com/office/drawing/2014/main" id="{242FDD3D-0D27-4511-A774-01D81BA793E8}"/>
              </a:ext>
            </a:extLst>
          </p:cNvPr>
          <p:cNvPicPr>
            <a:picLocks noChangeAspect="1"/>
          </p:cNvPicPr>
          <p:nvPr/>
        </p:nvPicPr>
        <p:blipFill>
          <a:blip r:embed="rId2"/>
          <a:stretch>
            <a:fillRect/>
          </a:stretch>
        </p:blipFill>
        <p:spPr>
          <a:xfrm>
            <a:off x="6152777" y="1338470"/>
            <a:ext cx="1895475" cy="4419600"/>
          </a:xfrm>
          <a:prstGeom prst="rect">
            <a:avLst/>
          </a:prstGeom>
        </p:spPr>
      </p:pic>
      <p:sp>
        <p:nvSpPr>
          <p:cNvPr id="5" name="Arrow: Right 4">
            <a:extLst>
              <a:ext uri="{FF2B5EF4-FFF2-40B4-BE49-F238E27FC236}">
                <a16:creationId xmlns:a16="http://schemas.microsoft.com/office/drawing/2014/main" id="{9FAA2102-A6FD-4B33-9B96-2D32F30A44B6}"/>
              </a:ext>
            </a:extLst>
          </p:cNvPr>
          <p:cNvSpPr/>
          <p:nvPr/>
        </p:nvSpPr>
        <p:spPr>
          <a:xfrm>
            <a:off x="5301987" y="5267938"/>
            <a:ext cx="978408" cy="484632"/>
          </a:xfrm>
          <a:prstGeom prst="rightArrow">
            <a:avLst/>
          </a:prstGeom>
          <a:solidFill>
            <a:srgbClr val="C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4114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noChangeArrowheads="1"/>
          </p:cNvSpPr>
          <p:nvPr>
            <p:ph type="title"/>
          </p:nvPr>
        </p:nvSpPr>
        <p:spPr>
          <a:xfrm>
            <a:off x="148308" y="218979"/>
            <a:ext cx="8315855" cy="919971"/>
          </a:xfrm>
        </p:spPr>
        <p:txBody>
          <a:bodyPr/>
          <a:lstStyle/>
          <a:p>
            <a:r>
              <a:rPr lang="en-US" altLang="en-US" dirty="0">
                <a:highlight>
                  <a:srgbClr val="FFFF00"/>
                </a:highlight>
              </a:rPr>
              <a:t>Posting a Job</a:t>
            </a:r>
          </a:p>
        </p:txBody>
      </p:sp>
      <p:sp>
        <p:nvSpPr>
          <p:cNvPr id="25603" name="Content Placeholder 2"/>
          <p:cNvSpPr>
            <a:spLocks noGrp="1" noChangeArrowheads="1"/>
          </p:cNvSpPr>
          <p:nvPr>
            <p:ph idx="1"/>
          </p:nvPr>
        </p:nvSpPr>
        <p:spPr>
          <a:xfrm>
            <a:off x="457200" y="1351722"/>
            <a:ext cx="8229600" cy="4506153"/>
          </a:xfrm>
        </p:spPr>
        <p:txBody>
          <a:bodyPr>
            <a:normAutofit/>
          </a:bodyPr>
          <a:lstStyle/>
          <a:p>
            <a:pPr lvl="0" defTabSz="914400" eaLnBrk="0" fontAlgn="base" hangingPunct="0">
              <a:spcBef>
                <a:spcPct val="0"/>
              </a:spcBef>
              <a:spcAft>
                <a:spcPct val="0"/>
              </a:spcAft>
              <a:buFont typeface="Arial" panose="020B0604020202020204" pitchFamily="34" charset="0"/>
              <a:buChar char="•"/>
            </a:pPr>
            <a:r>
              <a:rPr lang="en-US" alt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Then, from your employer account, click “Create Job” on the top right on the page</a:t>
            </a:r>
            <a:endParaRPr lang="en-US" altLang="en-US" sz="800" dirty="0"/>
          </a:p>
        </p:txBody>
      </p:sp>
      <p:sp>
        <p:nvSpPr>
          <p:cNvPr id="5" name="Rectangle 6">
            <a:extLst>
              <a:ext uri="{FF2B5EF4-FFF2-40B4-BE49-F238E27FC236}">
                <a16:creationId xmlns:a16="http://schemas.microsoft.com/office/drawing/2014/main" id="{90F12A31-157D-477C-9069-8A85E7D22C35}"/>
              </a:ext>
            </a:extLst>
          </p:cNvPr>
          <p:cNvSpPr>
            <a:spLocks noChangeArrowheads="1"/>
          </p:cNvSpPr>
          <p:nvPr/>
        </p:nvSpPr>
        <p:spPr bwMode="auto">
          <a:xfrm>
            <a:off x="0" y="1000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1">
            <a:extLst>
              <a:ext uri="{FF2B5EF4-FFF2-40B4-BE49-F238E27FC236}">
                <a16:creationId xmlns:a16="http://schemas.microsoft.com/office/drawing/2014/main" id="{E24FFD0D-1D6A-49F5-84DB-D93AD8A7462F}"/>
              </a:ext>
            </a:extLst>
          </p:cNvPr>
          <p:cNvSpPr/>
          <p:nvPr/>
        </p:nvSpPr>
        <p:spPr>
          <a:xfrm>
            <a:off x="556590" y="3795772"/>
            <a:ext cx="8130209" cy="1077218"/>
          </a:xfrm>
          <a:prstGeom prst="rect">
            <a:avLst/>
          </a:prstGeom>
        </p:spPr>
        <p:txBody>
          <a:bodyPr wrap="square">
            <a:spAutoFit/>
          </a:bodyPr>
          <a:lstStyle/>
          <a:p>
            <a:pPr marL="457200" lvl="0" indent="-457200" defTabSz="914400" eaLnBrk="0" fontAlgn="base" hangingPunct="0">
              <a:spcBef>
                <a:spcPct val="0"/>
              </a:spcBef>
              <a:spcAft>
                <a:spcPct val="0"/>
              </a:spcAft>
              <a:buFont typeface="Arial" panose="020B0604020202020204" pitchFamily="34" charset="0"/>
              <a:buChar char="•"/>
            </a:pPr>
            <a:r>
              <a:rPr lang="en-US" altLang="en-US" sz="3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All student jobs must be posted for a minimum of 48 hours</a:t>
            </a:r>
          </a:p>
        </p:txBody>
      </p:sp>
      <p:pic>
        <p:nvPicPr>
          <p:cNvPr id="4" name="Picture 3">
            <a:extLst>
              <a:ext uri="{FF2B5EF4-FFF2-40B4-BE49-F238E27FC236}">
                <a16:creationId xmlns:a16="http://schemas.microsoft.com/office/drawing/2014/main" id="{771510B4-8E4A-4944-98F9-45DF99375B49}"/>
              </a:ext>
            </a:extLst>
          </p:cNvPr>
          <p:cNvPicPr>
            <a:picLocks noChangeAspect="1"/>
          </p:cNvPicPr>
          <p:nvPr/>
        </p:nvPicPr>
        <p:blipFill>
          <a:blip r:embed="rId3"/>
          <a:stretch>
            <a:fillRect/>
          </a:stretch>
        </p:blipFill>
        <p:spPr>
          <a:xfrm>
            <a:off x="556590" y="2372140"/>
            <a:ext cx="8130210" cy="1604966"/>
          </a:xfrm>
          <a:prstGeom prst="rect">
            <a:avLst/>
          </a:prstGeom>
        </p:spPr>
      </p:pic>
    </p:spTree>
    <p:extLst>
      <p:ext uri="{BB962C8B-B14F-4D97-AF65-F5344CB8AC3E}">
        <p14:creationId xmlns:p14="http://schemas.microsoft.com/office/powerpoint/2010/main" val="64111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a:xfrm>
            <a:off x="370945" y="166977"/>
            <a:ext cx="8315855" cy="858742"/>
          </a:xfrm>
        </p:spPr>
        <p:txBody>
          <a:bodyPr>
            <a:normAutofit/>
          </a:bodyPr>
          <a:lstStyle/>
          <a:p>
            <a:r>
              <a:rPr lang="en-US" altLang="en-US" dirty="0"/>
              <a:t>Posting a Job</a:t>
            </a:r>
          </a:p>
        </p:txBody>
      </p:sp>
      <p:sp>
        <p:nvSpPr>
          <p:cNvPr id="27651" name="Content Placeholder 2"/>
          <p:cNvSpPr>
            <a:spLocks noGrp="1" noChangeArrowheads="1"/>
          </p:cNvSpPr>
          <p:nvPr>
            <p:ph idx="1"/>
          </p:nvPr>
        </p:nvSpPr>
        <p:spPr>
          <a:xfrm>
            <a:off x="457200" y="922351"/>
            <a:ext cx="8229600" cy="5070915"/>
          </a:xfrm>
        </p:spPr>
        <p:txBody>
          <a:bodyPr>
            <a:normAutofit/>
          </a:bodyPr>
          <a:lstStyle/>
          <a:p>
            <a:pPr marL="0" indent="0">
              <a:buNone/>
            </a:pPr>
            <a:r>
              <a:rPr lang="en-US" sz="2800" b="1" dirty="0"/>
              <a:t>On the Basics Page you must provide the following</a:t>
            </a:r>
            <a:r>
              <a:rPr lang="en-US" sz="2800" dirty="0"/>
              <a:t>: </a:t>
            </a:r>
          </a:p>
          <a:p>
            <a:pPr marL="0" lvl="1" indent="0">
              <a:buNone/>
            </a:pPr>
            <a:endParaRPr lang="en-US" altLang="en-US" sz="1000" dirty="0"/>
          </a:p>
        </p:txBody>
      </p:sp>
      <p:pic>
        <p:nvPicPr>
          <p:cNvPr id="9" name="Picture 8">
            <a:extLst>
              <a:ext uri="{FF2B5EF4-FFF2-40B4-BE49-F238E27FC236}">
                <a16:creationId xmlns:a16="http://schemas.microsoft.com/office/drawing/2014/main" id="{0598CFC9-65A6-4F29-BA79-EB59BCBEDD54}"/>
              </a:ext>
            </a:extLst>
          </p:cNvPr>
          <p:cNvPicPr>
            <a:picLocks noChangeAspect="1"/>
          </p:cNvPicPr>
          <p:nvPr/>
        </p:nvPicPr>
        <p:blipFill>
          <a:blip r:embed="rId2"/>
          <a:stretch>
            <a:fillRect/>
          </a:stretch>
        </p:blipFill>
        <p:spPr>
          <a:xfrm>
            <a:off x="2321779" y="1423284"/>
            <a:ext cx="4759928" cy="4715923"/>
          </a:xfrm>
          <a:prstGeom prst="rect">
            <a:avLst/>
          </a:prstGeom>
        </p:spPr>
      </p:pic>
    </p:spTree>
    <p:extLst>
      <p:ext uri="{BB962C8B-B14F-4D97-AF65-F5344CB8AC3E}">
        <p14:creationId xmlns:p14="http://schemas.microsoft.com/office/powerpoint/2010/main" val="2245630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p:nvPr>
        </p:nvSpPr>
        <p:spPr/>
        <p:txBody>
          <a:bodyPr>
            <a:normAutofit/>
          </a:bodyPr>
          <a:lstStyle/>
          <a:p>
            <a:r>
              <a:rPr lang="en-US" altLang="en-US" dirty="0"/>
              <a:t>Position Term and </a:t>
            </a:r>
            <a:r>
              <a:rPr lang="en-US" altLang="en-US" dirty="0" err="1"/>
              <a:t>WorkStudy</a:t>
            </a:r>
            <a:endParaRPr lang="en-US" altLang="en-US" dirty="0"/>
          </a:p>
        </p:txBody>
      </p:sp>
      <p:sp>
        <p:nvSpPr>
          <p:cNvPr id="27651" name="Content Placeholder 2"/>
          <p:cNvSpPr>
            <a:spLocks noGrp="1" noChangeArrowheads="1"/>
          </p:cNvSpPr>
          <p:nvPr>
            <p:ph idx="1"/>
          </p:nvPr>
        </p:nvSpPr>
        <p:spPr>
          <a:xfrm>
            <a:off x="457200" y="1111046"/>
            <a:ext cx="8229600" cy="4882220"/>
          </a:xfrm>
        </p:spPr>
        <p:txBody>
          <a:bodyPr>
            <a:normAutofit/>
          </a:bodyPr>
          <a:lstStyle/>
          <a:p>
            <a:pPr marL="0" indent="0">
              <a:buNone/>
            </a:pPr>
            <a:r>
              <a:rPr lang="en-US" sz="2800" b="1" dirty="0"/>
              <a:t>Basics Page continued</a:t>
            </a:r>
            <a:r>
              <a:rPr lang="en-US" sz="2800" dirty="0"/>
              <a:t>:</a:t>
            </a:r>
          </a:p>
          <a:p>
            <a:pPr marL="0" lvl="1" indent="0">
              <a:buNone/>
            </a:pPr>
            <a:endParaRPr lang="en-US" altLang="en-US" sz="1000" dirty="0"/>
          </a:p>
        </p:txBody>
      </p:sp>
      <p:pic>
        <p:nvPicPr>
          <p:cNvPr id="3" name="Picture 2">
            <a:extLst>
              <a:ext uri="{FF2B5EF4-FFF2-40B4-BE49-F238E27FC236}">
                <a16:creationId xmlns:a16="http://schemas.microsoft.com/office/drawing/2014/main" id="{9AC41B2B-7A0F-4546-9E8C-63D2379F48D4}"/>
              </a:ext>
            </a:extLst>
          </p:cNvPr>
          <p:cNvPicPr>
            <a:picLocks noChangeAspect="1"/>
          </p:cNvPicPr>
          <p:nvPr/>
        </p:nvPicPr>
        <p:blipFill>
          <a:blip r:embed="rId2"/>
          <a:stretch>
            <a:fillRect/>
          </a:stretch>
        </p:blipFill>
        <p:spPr>
          <a:xfrm>
            <a:off x="1896213" y="1690700"/>
            <a:ext cx="5713476" cy="4355211"/>
          </a:xfrm>
          <a:prstGeom prst="rect">
            <a:avLst/>
          </a:prstGeom>
        </p:spPr>
      </p:pic>
    </p:spTree>
    <p:extLst>
      <p:ext uri="{BB962C8B-B14F-4D97-AF65-F5344CB8AC3E}">
        <p14:creationId xmlns:p14="http://schemas.microsoft.com/office/powerpoint/2010/main" val="474408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214685" y="274638"/>
            <a:ext cx="8587409" cy="919971"/>
          </a:xfrm>
        </p:spPr>
        <p:txBody>
          <a:bodyPr>
            <a:normAutofit fontScale="90000"/>
          </a:bodyPr>
          <a:lstStyle/>
          <a:p>
            <a:r>
              <a:rPr lang="en-US" altLang="en-US" dirty="0"/>
              <a:t>Accessing Standardized Job Descriptions</a:t>
            </a:r>
          </a:p>
        </p:txBody>
      </p:sp>
      <p:sp>
        <p:nvSpPr>
          <p:cNvPr id="39939" name="Content Placeholder 2"/>
          <p:cNvSpPr>
            <a:spLocks noGrp="1"/>
          </p:cNvSpPr>
          <p:nvPr>
            <p:ph idx="1"/>
          </p:nvPr>
        </p:nvSpPr>
        <p:spPr>
          <a:xfrm>
            <a:off x="457200" y="1194609"/>
            <a:ext cx="8344894" cy="4798656"/>
          </a:xfrm>
        </p:spPr>
        <p:txBody>
          <a:bodyPr>
            <a:normAutofit fontScale="25000" lnSpcReduction="20000"/>
          </a:bodyPr>
          <a:lstStyle/>
          <a:p>
            <a:r>
              <a:rPr lang="en-US" sz="10400" dirty="0"/>
              <a:t>Select from one of the standardized job descriptions.  You may add a short opening to the description to promote the position and provide additional details.  You can access the position descriptions here: </a:t>
            </a:r>
            <a:r>
              <a:rPr lang="en-US" sz="10400" u="sng" dirty="0">
                <a:hlinkClick r:id="rId2"/>
              </a:rPr>
              <a:t>https://inside.ewu.edu/student-employment/job-descriptions/</a:t>
            </a:r>
            <a:r>
              <a:rPr lang="en-US" sz="10400" dirty="0"/>
              <a:t> </a:t>
            </a:r>
          </a:p>
          <a:p>
            <a:pPr marL="0" indent="0">
              <a:buNone/>
            </a:pPr>
            <a:endParaRPr lang="en-US" sz="10400" dirty="0"/>
          </a:p>
          <a:p>
            <a:r>
              <a:rPr lang="en-US" sz="10400" dirty="0"/>
              <a:t>Note: EWU Student Employment opportunities are on campus, part-time (19 hours per week during classes), and temporary! </a:t>
            </a:r>
            <a:endParaRPr lang="en-US" sz="10400" u="sng" dirty="0"/>
          </a:p>
          <a:p>
            <a:endParaRPr lang="en-US" sz="10400" dirty="0"/>
          </a:p>
          <a:p>
            <a:pPr marL="0" indent="0">
              <a:buNone/>
            </a:pPr>
            <a:endParaRPr lang="en-US" altLang="en-US" sz="10400" dirty="0"/>
          </a:p>
          <a:p>
            <a:pPr marL="0" indent="0">
              <a:buNone/>
            </a:pPr>
            <a:endParaRPr lang="en-US" altLang="en-US" sz="10400" dirty="0"/>
          </a:p>
          <a:p>
            <a:pPr marL="0" indent="0">
              <a:buNone/>
            </a:pPr>
            <a:endParaRPr lang="en-US" altLang="en-US" sz="1100" dirty="0"/>
          </a:p>
        </p:txBody>
      </p:sp>
    </p:spTree>
    <p:extLst>
      <p:ext uri="{BB962C8B-B14F-4D97-AF65-F5344CB8AC3E}">
        <p14:creationId xmlns:p14="http://schemas.microsoft.com/office/powerpoint/2010/main" val="2820535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FFF66-E018-4E97-A7CB-F6AAAC5EBA8E}"/>
              </a:ext>
            </a:extLst>
          </p:cNvPr>
          <p:cNvSpPr>
            <a:spLocks noGrp="1"/>
          </p:cNvSpPr>
          <p:nvPr>
            <p:ph type="title"/>
          </p:nvPr>
        </p:nvSpPr>
        <p:spPr/>
        <p:txBody>
          <a:bodyPr/>
          <a:lstStyle/>
          <a:p>
            <a:r>
              <a:rPr lang="en-US" dirty="0"/>
              <a:t>Posting a job continued</a:t>
            </a:r>
          </a:p>
        </p:txBody>
      </p:sp>
      <p:sp>
        <p:nvSpPr>
          <p:cNvPr id="3" name="Content Placeholder 2">
            <a:extLst>
              <a:ext uri="{FF2B5EF4-FFF2-40B4-BE49-F238E27FC236}">
                <a16:creationId xmlns:a16="http://schemas.microsoft.com/office/drawing/2014/main" id="{8AB1CDC8-6426-41E3-8A72-4376CFFA10CB}"/>
              </a:ext>
            </a:extLst>
          </p:cNvPr>
          <p:cNvSpPr>
            <a:spLocks noGrp="1"/>
          </p:cNvSpPr>
          <p:nvPr>
            <p:ph idx="1"/>
          </p:nvPr>
        </p:nvSpPr>
        <p:spPr/>
        <p:txBody>
          <a:bodyPr/>
          <a:lstStyle/>
          <a:p>
            <a:r>
              <a:rPr lang="en-US" altLang="en-US" dirty="0"/>
              <a:t>Now you will complete the “Details” tab:</a:t>
            </a:r>
          </a:p>
          <a:p>
            <a:endParaRPr lang="en-US" dirty="0"/>
          </a:p>
        </p:txBody>
      </p:sp>
      <p:pic>
        <p:nvPicPr>
          <p:cNvPr id="5" name="Picture 4">
            <a:extLst>
              <a:ext uri="{FF2B5EF4-FFF2-40B4-BE49-F238E27FC236}">
                <a16:creationId xmlns:a16="http://schemas.microsoft.com/office/drawing/2014/main" id="{ECE9725B-4D53-48B6-8C85-559715F07456}"/>
              </a:ext>
            </a:extLst>
          </p:cNvPr>
          <p:cNvPicPr>
            <a:picLocks noChangeAspect="1"/>
          </p:cNvPicPr>
          <p:nvPr/>
        </p:nvPicPr>
        <p:blipFill>
          <a:blip r:embed="rId2"/>
          <a:stretch>
            <a:fillRect/>
          </a:stretch>
        </p:blipFill>
        <p:spPr>
          <a:xfrm>
            <a:off x="3962399" y="3323691"/>
            <a:ext cx="1285461" cy="946081"/>
          </a:xfrm>
          <a:prstGeom prst="rect">
            <a:avLst/>
          </a:prstGeom>
        </p:spPr>
      </p:pic>
    </p:spTree>
    <p:extLst>
      <p:ext uri="{BB962C8B-B14F-4D97-AF65-F5344CB8AC3E}">
        <p14:creationId xmlns:p14="http://schemas.microsoft.com/office/powerpoint/2010/main" val="1092420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4986B-A170-435E-A596-8FEC17C8A41F}"/>
              </a:ext>
            </a:extLst>
          </p:cNvPr>
          <p:cNvSpPr>
            <a:spLocks noGrp="1"/>
          </p:cNvSpPr>
          <p:nvPr>
            <p:ph type="title"/>
          </p:nvPr>
        </p:nvSpPr>
        <p:spPr>
          <a:xfrm>
            <a:off x="370945" y="0"/>
            <a:ext cx="8315855" cy="930303"/>
          </a:xfrm>
        </p:spPr>
        <p:txBody>
          <a:bodyPr/>
          <a:lstStyle/>
          <a:p>
            <a:r>
              <a:rPr lang="en-US" dirty="0"/>
              <a:t>Job Description</a:t>
            </a:r>
          </a:p>
        </p:txBody>
      </p:sp>
      <p:sp>
        <p:nvSpPr>
          <p:cNvPr id="3" name="Content Placeholder 2">
            <a:extLst>
              <a:ext uri="{FF2B5EF4-FFF2-40B4-BE49-F238E27FC236}">
                <a16:creationId xmlns:a16="http://schemas.microsoft.com/office/drawing/2014/main" id="{FD26E625-448A-48D4-9EF4-E9274EE95702}"/>
              </a:ext>
            </a:extLst>
          </p:cNvPr>
          <p:cNvSpPr>
            <a:spLocks noGrp="1"/>
          </p:cNvSpPr>
          <p:nvPr>
            <p:ph idx="1"/>
          </p:nvPr>
        </p:nvSpPr>
        <p:spPr>
          <a:xfrm>
            <a:off x="457200" y="739472"/>
            <a:ext cx="8229600" cy="4729008"/>
          </a:xfrm>
        </p:spPr>
        <p:txBody>
          <a:bodyPr/>
          <a:lstStyle/>
          <a:p>
            <a:pPr marL="0" indent="0">
              <a:buNone/>
            </a:pPr>
            <a:r>
              <a:rPr lang="en-US" sz="2800" b="1" dirty="0"/>
              <a:t>Details page continued</a:t>
            </a:r>
          </a:p>
          <a:p>
            <a:pPr marL="0" indent="0">
              <a:buNone/>
            </a:pPr>
            <a:r>
              <a:rPr lang="en-US" sz="2400" dirty="0"/>
              <a:t>The details tab is where you will add your standardized job description</a:t>
            </a:r>
          </a:p>
          <a:p>
            <a:r>
              <a:rPr lang="en-US" sz="2400" dirty="0"/>
              <a:t>You may add a short paragraph above the job description in order to “sell” your job or give additional details. </a:t>
            </a:r>
          </a:p>
          <a:p>
            <a:pPr marL="0" indent="0">
              <a:buNone/>
            </a:pPr>
            <a:endParaRPr lang="en-US" dirty="0"/>
          </a:p>
          <a:p>
            <a:endParaRPr lang="en-US" dirty="0"/>
          </a:p>
          <a:p>
            <a:endParaRPr lang="en-US" dirty="0"/>
          </a:p>
        </p:txBody>
      </p:sp>
      <p:pic>
        <p:nvPicPr>
          <p:cNvPr id="5" name="Picture 4">
            <a:extLst>
              <a:ext uri="{FF2B5EF4-FFF2-40B4-BE49-F238E27FC236}">
                <a16:creationId xmlns:a16="http://schemas.microsoft.com/office/drawing/2014/main" id="{5EC6CD91-6087-418C-906E-F9284E79F189}"/>
              </a:ext>
            </a:extLst>
          </p:cNvPr>
          <p:cNvPicPr>
            <a:picLocks noChangeAspect="1"/>
          </p:cNvPicPr>
          <p:nvPr/>
        </p:nvPicPr>
        <p:blipFill>
          <a:blip r:embed="rId2"/>
          <a:stretch>
            <a:fillRect/>
          </a:stretch>
        </p:blipFill>
        <p:spPr>
          <a:xfrm>
            <a:off x="57543" y="2806810"/>
            <a:ext cx="5484516" cy="3951799"/>
          </a:xfrm>
          <a:prstGeom prst="rect">
            <a:avLst/>
          </a:prstGeom>
        </p:spPr>
      </p:pic>
    </p:spTree>
    <p:extLst>
      <p:ext uri="{BB962C8B-B14F-4D97-AF65-F5344CB8AC3E}">
        <p14:creationId xmlns:p14="http://schemas.microsoft.com/office/powerpoint/2010/main" val="253034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DC04-6123-473C-97C2-8BB7A3063A97}"/>
              </a:ext>
            </a:extLst>
          </p:cNvPr>
          <p:cNvSpPr>
            <a:spLocks noGrp="1"/>
          </p:cNvSpPr>
          <p:nvPr>
            <p:ph type="title"/>
          </p:nvPr>
        </p:nvSpPr>
        <p:spPr/>
        <p:txBody>
          <a:bodyPr/>
          <a:lstStyle/>
          <a:p>
            <a:r>
              <a:rPr lang="en-US" dirty="0"/>
              <a:t>Options for Intro Paragraph</a:t>
            </a:r>
          </a:p>
        </p:txBody>
      </p:sp>
      <p:sp>
        <p:nvSpPr>
          <p:cNvPr id="3" name="Content Placeholder 2">
            <a:extLst>
              <a:ext uri="{FF2B5EF4-FFF2-40B4-BE49-F238E27FC236}">
                <a16:creationId xmlns:a16="http://schemas.microsoft.com/office/drawing/2014/main" id="{EDD7927D-EB77-45B9-AE05-279622E24728}"/>
              </a:ext>
            </a:extLst>
          </p:cNvPr>
          <p:cNvSpPr>
            <a:spLocks noGrp="1"/>
          </p:cNvSpPr>
          <p:nvPr>
            <p:ph idx="1"/>
          </p:nvPr>
        </p:nvSpPr>
        <p:spPr>
          <a:xfrm>
            <a:off x="457200" y="1327868"/>
            <a:ext cx="8229600" cy="4665397"/>
          </a:xfrm>
        </p:spPr>
        <p:txBody>
          <a:bodyPr>
            <a:normAutofit fontScale="92500" lnSpcReduction="20000"/>
          </a:bodyPr>
          <a:lstStyle/>
          <a:p>
            <a:pPr marL="0" indent="0">
              <a:buNone/>
            </a:pPr>
            <a:r>
              <a:rPr lang="en-US" dirty="0"/>
              <a:t>If you wish to add some department or college specific language to the posting, you can add a short opening statement above the standard job description in Handshake.  For example,</a:t>
            </a:r>
          </a:p>
          <a:p>
            <a:pPr marL="457200" indent="0">
              <a:spcBef>
                <a:spcPts val="720"/>
              </a:spcBef>
              <a:buNone/>
            </a:pPr>
            <a:r>
              <a:rPr lang="en-US" i="1" dirty="0"/>
              <a:t>In the Kingston Math Lab, students from various math classes come to work and study.  It is the job of tutors to answer questions.  During winter quarter, we will offer both in-person and online hours.  Tutors are expected to keep a consistent schedule but can choose the number of hours they will work per week.  </a:t>
            </a:r>
          </a:p>
          <a:p>
            <a:endParaRPr lang="en-US" dirty="0"/>
          </a:p>
        </p:txBody>
      </p:sp>
    </p:spTree>
    <p:extLst>
      <p:ext uri="{BB962C8B-B14F-4D97-AF65-F5344CB8AC3E}">
        <p14:creationId xmlns:p14="http://schemas.microsoft.com/office/powerpoint/2010/main" val="3360304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77256-041F-4C5F-BF4B-1E67E1CF7F3D}"/>
              </a:ext>
            </a:extLst>
          </p:cNvPr>
          <p:cNvSpPr>
            <a:spLocks noGrp="1"/>
          </p:cNvSpPr>
          <p:nvPr>
            <p:ph type="title"/>
          </p:nvPr>
        </p:nvSpPr>
        <p:spPr/>
        <p:txBody>
          <a:bodyPr/>
          <a:lstStyle/>
          <a:p>
            <a:r>
              <a:rPr lang="en-US" dirty="0"/>
              <a:t>Salary </a:t>
            </a:r>
          </a:p>
        </p:txBody>
      </p:sp>
      <p:sp>
        <p:nvSpPr>
          <p:cNvPr id="3" name="Content Placeholder 2">
            <a:extLst>
              <a:ext uri="{FF2B5EF4-FFF2-40B4-BE49-F238E27FC236}">
                <a16:creationId xmlns:a16="http://schemas.microsoft.com/office/drawing/2014/main" id="{452B2F03-51A5-438F-A0E0-43C88B8C22BE}"/>
              </a:ext>
            </a:extLst>
          </p:cNvPr>
          <p:cNvSpPr>
            <a:spLocks noGrp="1"/>
          </p:cNvSpPr>
          <p:nvPr>
            <p:ph idx="1"/>
          </p:nvPr>
        </p:nvSpPr>
        <p:spPr/>
        <p:txBody>
          <a:bodyPr>
            <a:normAutofit fontScale="92500" lnSpcReduction="20000"/>
          </a:bodyPr>
          <a:lstStyle/>
          <a:p>
            <a:r>
              <a:rPr lang="en-US" sz="3000" dirty="0"/>
              <a:t>Make sure the salary matches the range specified in the job description. The following link provides the current salary ranges and accompanying pay scales</a:t>
            </a:r>
          </a:p>
          <a:p>
            <a:r>
              <a:rPr lang="en-US" sz="3000" u="sng" dirty="0">
                <a:hlinkClick r:id="rId2"/>
              </a:rPr>
              <a:t>https://in.ewu.edu/student-employment/wp-content/uploads/sites/45/2023/01/2023-Student-Employee-Salary-Ranges.docx</a:t>
            </a:r>
            <a:endParaRPr lang="en-US" sz="3000" dirty="0"/>
          </a:p>
          <a:p>
            <a:r>
              <a:rPr lang="en-US" sz="3000" dirty="0"/>
              <a:t>When posting a job on Handshake, there is an option to include a salary range, please select “Custom Range” and add the salary range for the specific job in both boxes.  The numbers will match (e.g. $15.74 - $15.74)</a:t>
            </a:r>
          </a:p>
          <a:p>
            <a:endParaRPr lang="en-US" dirty="0"/>
          </a:p>
        </p:txBody>
      </p:sp>
    </p:spTree>
    <p:extLst>
      <p:ext uri="{BB962C8B-B14F-4D97-AF65-F5344CB8AC3E}">
        <p14:creationId xmlns:p14="http://schemas.microsoft.com/office/powerpoint/2010/main" val="3306129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70E2-9C40-4F47-852F-3368D647354C}"/>
              </a:ext>
            </a:extLst>
          </p:cNvPr>
          <p:cNvSpPr>
            <a:spLocks noGrp="1"/>
          </p:cNvSpPr>
          <p:nvPr>
            <p:ph type="title"/>
          </p:nvPr>
        </p:nvSpPr>
        <p:spPr/>
        <p:txBody>
          <a:bodyPr>
            <a:normAutofit fontScale="90000"/>
          </a:bodyPr>
          <a:lstStyle/>
          <a:p>
            <a:r>
              <a:rPr lang="en-US" dirty="0"/>
              <a:t>Job Location, Salary, and </a:t>
            </a:r>
            <a:br>
              <a:rPr lang="en-US" dirty="0"/>
            </a:br>
            <a:r>
              <a:rPr lang="en-US" dirty="0"/>
              <a:t>Application Materials</a:t>
            </a:r>
          </a:p>
        </p:txBody>
      </p:sp>
      <p:sp>
        <p:nvSpPr>
          <p:cNvPr id="3" name="Content Placeholder 2">
            <a:extLst>
              <a:ext uri="{FF2B5EF4-FFF2-40B4-BE49-F238E27FC236}">
                <a16:creationId xmlns:a16="http://schemas.microsoft.com/office/drawing/2014/main" id="{45AFD9DE-6FE1-4A00-9BC7-B1C6905454BC}"/>
              </a:ext>
            </a:extLst>
          </p:cNvPr>
          <p:cNvSpPr>
            <a:spLocks noGrp="1"/>
          </p:cNvSpPr>
          <p:nvPr>
            <p:ph idx="1"/>
          </p:nvPr>
        </p:nvSpPr>
        <p:spPr>
          <a:xfrm>
            <a:off x="457200" y="1486894"/>
            <a:ext cx="8229600" cy="4506371"/>
          </a:xfrm>
        </p:spPr>
        <p:txBody>
          <a:bodyPr>
            <a:normAutofit/>
          </a:bodyPr>
          <a:lstStyle/>
          <a:p>
            <a:pPr marL="0" indent="0">
              <a:buNone/>
            </a:pPr>
            <a:r>
              <a:rPr lang="en-US" sz="2800" b="1" dirty="0"/>
              <a:t>Details page continued:</a:t>
            </a:r>
          </a:p>
          <a:p>
            <a:endParaRPr lang="en-US" sz="1800" dirty="0"/>
          </a:p>
        </p:txBody>
      </p:sp>
      <p:pic>
        <p:nvPicPr>
          <p:cNvPr id="5" name="Picture 4">
            <a:extLst>
              <a:ext uri="{FF2B5EF4-FFF2-40B4-BE49-F238E27FC236}">
                <a16:creationId xmlns:a16="http://schemas.microsoft.com/office/drawing/2014/main" id="{6622D823-5303-40E7-966F-D306D8A346FA}"/>
              </a:ext>
            </a:extLst>
          </p:cNvPr>
          <p:cNvPicPr>
            <a:picLocks noChangeAspect="1"/>
          </p:cNvPicPr>
          <p:nvPr/>
        </p:nvPicPr>
        <p:blipFill>
          <a:blip r:embed="rId2"/>
          <a:stretch>
            <a:fillRect/>
          </a:stretch>
        </p:blipFill>
        <p:spPr>
          <a:xfrm>
            <a:off x="4275151" y="1386179"/>
            <a:ext cx="4754880" cy="4851464"/>
          </a:xfrm>
          <a:prstGeom prst="rect">
            <a:avLst/>
          </a:prstGeom>
        </p:spPr>
      </p:pic>
    </p:spTree>
    <p:extLst>
      <p:ext uri="{BB962C8B-B14F-4D97-AF65-F5344CB8AC3E}">
        <p14:creationId xmlns:p14="http://schemas.microsoft.com/office/powerpoint/2010/main" val="3127111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6F446-0BA3-42F5-8217-4391F5FCCE64}"/>
              </a:ext>
            </a:extLst>
          </p:cNvPr>
          <p:cNvSpPr>
            <a:spLocks noGrp="1"/>
          </p:cNvSpPr>
          <p:nvPr>
            <p:ph type="title"/>
          </p:nvPr>
        </p:nvSpPr>
        <p:spPr/>
        <p:txBody>
          <a:bodyPr/>
          <a:lstStyle/>
          <a:p>
            <a:r>
              <a:rPr lang="en-US" dirty="0"/>
              <a:t>Preferences Tab</a:t>
            </a:r>
          </a:p>
        </p:txBody>
      </p:sp>
      <p:pic>
        <p:nvPicPr>
          <p:cNvPr id="4" name="Content Placeholder 3">
            <a:extLst>
              <a:ext uri="{FF2B5EF4-FFF2-40B4-BE49-F238E27FC236}">
                <a16:creationId xmlns:a16="http://schemas.microsoft.com/office/drawing/2014/main" id="{7B7E00B9-EE8D-4DB4-AAFB-78E263830D65}"/>
              </a:ext>
            </a:extLst>
          </p:cNvPr>
          <p:cNvPicPr>
            <a:picLocks noGrp="1" noChangeAspect="1"/>
          </p:cNvPicPr>
          <p:nvPr>
            <p:ph idx="1"/>
          </p:nvPr>
        </p:nvPicPr>
        <p:blipFill>
          <a:blip r:embed="rId2"/>
          <a:stretch>
            <a:fillRect/>
          </a:stretch>
        </p:blipFill>
        <p:spPr>
          <a:xfrm>
            <a:off x="3888188" y="1105232"/>
            <a:ext cx="4630309" cy="4561398"/>
          </a:xfrm>
          <a:prstGeom prst="rect">
            <a:avLst/>
          </a:prstGeom>
        </p:spPr>
      </p:pic>
      <p:sp>
        <p:nvSpPr>
          <p:cNvPr id="3" name="Rectangle 2">
            <a:extLst>
              <a:ext uri="{FF2B5EF4-FFF2-40B4-BE49-F238E27FC236}">
                <a16:creationId xmlns:a16="http://schemas.microsoft.com/office/drawing/2014/main" id="{4A3141CF-E694-4AAF-93D3-FC034E450A27}"/>
              </a:ext>
            </a:extLst>
          </p:cNvPr>
          <p:cNvSpPr/>
          <p:nvPr/>
        </p:nvSpPr>
        <p:spPr>
          <a:xfrm>
            <a:off x="135172" y="1105232"/>
            <a:ext cx="3681454" cy="3539430"/>
          </a:xfrm>
          <a:prstGeom prst="rect">
            <a:avLst/>
          </a:prstGeom>
        </p:spPr>
        <p:txBody>
          <a:bodyPr wrap="square">
            <a:spAutoFit/>
          </a:bodyPr>
          <a:lstStyle/>
          <a:p>
            <a:r>
              <a:rPr lang="en-US" sz="2800" dirty="0"/>
              <a:t>Please note:  checking excessive filters will limit the number of applicant submittals.  We encourage you to filter only as required for the requirements of the position.</a:t>
            </a:r>
          </a:p>
        </p:txBody>
      </p:sp>
    </p:spTree>
    <p:extLst>
      <p:ext uri="{BB962C8B-B14F-4D97-AF65-F5344CB8AC3E}">
        <p14:creationId xmlns:p14="http://schemas.microsoft.com/office/powerpoint/2010/main" val="1055020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1706-4581-4B6C-9825-1409DC8674AD}"/>
              </a:ext>
            </a:extLst>
          </p:cNvPr>
          <p:cNvSpPr>
            <a:spLocks noGrp="1"/>
          </p:cNvSpPr>
          <p:nvPr>
            <p:ph type="title"/>
          </p:nvPr>
        </p:nvSpPr>
        <p:spPr/>
        <p:txBody>
          <a:bodyPr>
            <a:normAutofit fontScale="90000"/>
          </a:bodyPr>
          <a:lstStyle/>
          <a:p>
            <a:r>
              <a:rPr lang="en-US" dirty="0"/>
              <a:t>Additional Recommendations on Preference Tabs</a:t>
            </a:r>
          </a:p>
        </p:txBody>
      </p:sp>
      <p:sp>
        <p:nvSpPr>
          <p:cNvPr id="3" name="Content Placeholder 2">
            <a:extLst>
              <a:ext uri="{FF2B5EF4-FFF2-40B4-BE49-F238E27FC236}">
                <a16:creationId xmlns:a16="http://schemas.microsoft.com/office/drawing/2014/main" id="{13524310-CD63-4A96-8AEA-84D6AC23A8E7}"/>
              </a:ext>
            </a:extLst>
          </p:cNvPr>
          <p:cNvSpPr>
            <a:spLocks noGrp="1"/>
          </p:cNvSpPr>
          <p:nvPr>
            <p:ph idx="1"/>
          </p:nvPr>
        </p:nvSpPr>
        <p:spPr/>
        <p:txBody>
          <a:bodyPr>
            <a:normAutofit/>
          </a:bodyPr>
          <a:lstStyle/>
          <a:p>
            <a:pPr marL="0" indent="0">
              <a:buNone/>
            </a:pPr>
            <a:r>
              <a:rPr lang="en-US" sz="2800" dirty="0"/>
              <a:t>While you can opt to only have the applications sent to you as a batch once the job posting expires, we do not recommend this approach as students will find other jobs if they do not hear back from you shortly after submitting applications.</a:t>
            </a:r>
          </a:p>
        </p:txBody>
      </p:sp>
      <p:pic>
        <p:nvPicPr>
          <p:cNvPr id="4" name="Picture 3">
            <a:extLst>
              <a:ext uri="{FF2B5EF4-FFF2-40B4-BE49-F238E27FC236}">
                <a16:creationId xmlns:a16="http://schemas.microsoft.com/office/drawing/2014/main" id="{641D4A43-373F-47FF-B651-06D7F64300B1}"/>
              </a:ext>
            </a:extLst>
          </p:cNvPr>
          <p:cNvPicPr>
            <a:picLocks noChangeAspect="1"/>
          </p:cNvPicPr>
          <p:nvPr/>
        </p:nvPicPr>
        <p:blipFill>
          <a:blip r:embed="rId2"/>
          <a:stretch>
            <a:fillRect/>
          </a:stretch>
        </p:blipFill>
        <p:spPr>
          <a:xfrm>
            <a:off x="3935895" y="4171079"/>
            <a:ext cx="3838575" cy="2070694"/>
          </a:xfrm>
          <a:prstGeom prst="rect">
            <a:avLst/>
          </a:prstGeom>
        </p:spPr>
      </p:pic>
    </p:spTree>
    <p:extLst>
      <p:ext uri="{BB962C8B-B14F-4D97-AF65-F5344CB8AC3E}">
        <p14:creationId xmlns:p14="http://schemas.microsoft.com/office/powerpoint/2010/main" val="2609510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35805-5D54-4C6A-8D6C-A976511FBB6E}"/>
              </a:ext>
            </a:extLst>
          </p:cNvPr>
          <p:cNvSpPr>
            <a:spLocks noGrp="1"/>
          </p:cNvSpPr>
          <p:nvPr>
            <p:ph type="title"/>
          </p:nvPr>
        </p:nvSpPr>
        <p:spPr/>
        <p:txBody>
          <a:bodyPr/>
          <a:lstStyle/>
          <a:p>
            <a:r>
              <a:rPr lang="en-US" dirty="0"/>
              <a:t>School and Job Dates</a:t>
            </a:r>
          </a:p>
        </p:txBody>
      </p:sp>
      <p:sp>
        <p:nvSpPr>
          <p:cNvPr id="7" name="Content Placeholder 6">
            <a:extLst>
              <a:ext uri="{FF2B5EF4-FFF2-40B4-BE49-F238E27FC236}">
                <a16:creationId xmlns:a16="http://schemas.microsoft.com/office/drawing/2014/main" id="{89F033F8-104B-403A-BA26-484E8299C928}"/>
              </a:ext>
            </a:extLst>
          </p:cNvPr>
          <p:cNvSpPr>
            <a:spLocks noGrp="1"/>
          </p:cNvSpPr>
          <p:nvPr>
            <p:ph idx="1"/>
          </p:nvPr>
        </p:nvSpPr>
        <p:spPr>
          <a:xfrm>
            <a:off x="457200" y="1319918"/>
            <a:ext cx="8229600" cy="4673348"/>
          </a:xfrm>
        </p:spPr>
        <p:txBody>
          <a:bodyPr/>
          <a:lstStyle/>
          <a:p>
            <a:pPr marL="0" indent="0">
              <a:buNone/>
            </a:pPr>
            <a:r>
              <a:rPr lang="en-US" sz="2800" dirty="0"/>
              <a:t>Under the schools’ tab, find Eastern Washington University, set an apply start and end date (always add an end date), and specify whether or not you would like to conduct interviews on for off campus. </a:t>
            </a:r>
          </a:p>
          <a:p>
            <a:endParaRPr lang="en-US" sz="2400" dirty="0"/>
          </a:p>
          <a:p>
            <a:endParaRPr lang="en-US" dirty="0"/>
          </a:p>
        </p:txBody>
      </p:sp>
      <p:pic>
        <p:nvPicPr>
          <p:cNvPr id="8" name="Picture 7">
            <a:extLst>
              <a:ext uri="{FF2B5EF4-FFF2-40B4-BE49-F238E27FC236}">
                <a16:creationId xmlns:a16="http://schemas.microsoft.com/office/drawing/2014/main" id="{4E968040-3B7C-4329-95EF-7C0AB8B0D659}"/>
              </a:ext>
            </a:extLst>
          </p:cNvPr>
          <p:cNvPicPr/>
          <p:nvPr/>
        </p:nvPicPr>
        <p:blipFill>
          <a:blip r:embed="rId2">
            <a:extLst>
              <a:ext uri="{28A0092B-C50C-407E-A947-70E740481C1C}">
                <a14:useLocalDpi xmlns:a14="http://schemas.microsoft.com/office/drawing/2010/main" val="0"/>
              </a:ext>
            </a:extLst>
          </a:blip>
          <a:stretch>
            <a:fillRect/>
          </a:stretch>
        </p:blipFill>
        <p:spPr>
          <a:xfrm>
            <a:off x="1058918" y="3108325"/>
            <a:ext cx="7197186" cy="2537101"/>
          </a:xfrm>
          <a:prstGeom prst="rect">
            <a:avLst/>
          </a:prstGeom>
        </p:spPr>
      </p:pic>
    </p:spTree>
    <p:extLst>
      <p:ext uri="{BB962C8B-B14F-4D97-AF65-F5344CB8AC3E}">
        <p14:creationId xmlns:p14="http://schemas.microsoft.com/office/powerpoint/2010/main" val="3731275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3B8E-C3AB-47AD-A3D6-6EDDD59DFEA0}"/>
              </a:ext>
            </a:extLst>
          </p:cNvPr>
          <p:cNvSpPr>
            <a:spLocks noGrp="1"/>
          </p:cNvSpPr>
          <p:nvPr>
            <p:ph type="title"/>
          </p:nvPr>
        </p:nvSpPr>
        <p:spPr/>
        <p:txBody>
          <a:bodyPr/>
          <a:lstStyle/>
          <a:p>
            <a:r>
              <a:rPr lang="en-US" dirty="0"/>
              <a:t>Final Posting Tips</a:t>
            </a:r>
          </a:p>
        </p:txBody>
      </p:sp>
      <p:sp>
        <p:nvSpPr>
          <p:cNvPr id="3" name="Content Placeholder 2">
            <a:extLst>
              <a:ext uri="{FF2B5EF4-FFF2-40B4-BE49-F238E27FC236}">
                <a16:creationId xmlns:a16="http://schemas.microsoft.com/office/drawing/2014/main" id="{DD530EBA-FC87-4045-9BFD-8F21D2D0E1A8}"/>
              </a:ext>
            </a:extLst>
          </p:cNvPr>
          <p:cNvSpPr>
            <a:spLocks noGrp="1"/>
          </p:cNvSpPr>
          <p:nvPr>
            <p:ph idx="1"/>
          </p:nvPr>
        </p:nvSpPr>
        <p:spPr>
          <a:xfrm>
            <a:off x="457200" y="1415332"/>
            <a:ext cx="8229600" cy="4577934"/>
          </a:xfrm>
        </p:spPr>
        <p:txBody>
          <a:bodyPr>
            <a:normAutofit/>
          </a:bodyPr>
          <a:lstStyle/>
          <a:p>
            <a:r>
              <a:rPr lang="en-US" sz="2800" dirty="0"/>
              <a:t>Review your posting to confirm it is accurate and submit.</a:t>
            </a:r>
          </a:p>
          <a:p>
            <a:r>
              <a:rPr lang="en-US" sz="2800" dirty="0"/>
              <a:t>Send an email to </a:t>
            </a:r>
            <a:r>
              <a:rPr lang="en-US" sz="2800" dirty="0">
                <a:hlinkClick r:id="rId2"/>
              </a:rPr>
              <a:t>stuemploy@ewu.edu</a:t>
            </a:r>
            <a:r>
              <a:rPr lang="en-US" sz="2800" dirty="0"/>
              <a:t> providing written evidence of approval from hiring authority e.g. Dean, AVP, Director to hire.</a:t>
            </a:r>
          </a:p>
          <a:p>
            <a:r>
              <a:rPr lang="en-US" sz="2800" dirty="0"/>
              <a:t>Student Employment will review your posting, confirm hiring approval, and reach out with any questions!  </a:t>
            </a:r>
          </a:p>
        </p:txBody>
      </p:sp>
    </p:spTree>
    <p:extLst>
      <p:ext uri="{BB962C8B-B14F-4D97-AF65-F5344CB8AC3E}">
        <p14:creationId xmlns:p14="http://schemas.microsoft.com/office/powerpoint/2010/main" val="17549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noChangeArrowheads="1"/>
          </p:cNvSpPr>
          <p:nvPr>
            <p:ph type="title"/>
          </p:nvPr>
        </p:nvSpPr>
        <p:spPr/>
        <p:txBody>
          <a:bodyPr/>
          <a:lstStyle/>
          <a:p>
            <a:r>
              <a:rPr lang="en-US" altLang="en-US" dirty="0"/>
              <a:t>Handshake Tips	</a:t>
            </a:r>
          </a:p>
        </p:txBody>
      </p:sp>
      <p:sp>
        <p:nvSpPr>
          <p:cNvPr id="12291" name="Content Placeholder 2"/>
          <p:cNvSpPr>
            <a:spLocks noGrp="1" noChangeArrowheads="1"/>
          </p:cNvSpPr>
          <p:nvPr>
            <p:ph idx="1"/>
          </p:nvPr>
        </p:nvSpPr>
        <p:spPr/>
        <p:txBody>
          <a:bodyPr/>
          <a:lstStyle/>
          <a:p>
            <a:r>
              <a:rPr lang="en-US" altLang="en-US" dirty="0"/>
              <a:t>If posting a work study position and a non-work study position, you can duplicate the position.</a:t>
            </a:r>
          </a:p>
          <a:p>
            <a:r>
              <a:rPr lang="en-US" altLang="en-US" dirty="0"/>
              <a:t>Use your department name not college. </a:t>
            </a:r>
          </a:p>
          <a:p>
            <a:r>
              <a:rPr lang="en-US" altLang="en-US" dirty="0"/>
              <a:t>Use the salary range identified in the position description.</a:t>
            </a:r>
          </a:p>
          <a:p>
            <a:r>
              <a:rPr lang="en-US" altLang="en-US" dirty="0"/>
              <a:t>Check the temporary employment box.</a:t>
            </a:r>
          </a:p>
          <a:p>
            <a:pPr marL="0" indent="0">
              <a:buNone/>
            </a:pPr>
            <a:endParaRPr lang="en-US" altLang="en-US" sz="1000" dirty="0"/>
          </a:p>
          <a:p>
            <a:pPr marL="0" indent="0">
              <a:buNone/>
            </a:pPr>
            <a:endParaRPr lang="en-US" altLang="en-US" sz="1000"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2869506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Selection of Employee and Notification to Applicants</a:t>
            </a:r>
          </a:p>
        </p:txBody>
      </p:sp>
      <p:sp>
        <p:nvSpPr>
          <p:cNvPr id="3" name="Content Placeholder 2"/>
          <p:cNvSpPr>
            <a:spLocks noGrp="1"/>
          </p:cNvSpPr>
          <p:nvPr>
            <p:ph idx="1"/>
          </p:nvPr>
        </p:nvSpPr>
        <p:spPr>
          <a:xfrm>
            <a:off x="457200" y="1194610"/>
            <a:ext cx="8229600" cy="4798656"/>
          </a:xfrm>
        </p:spPr>
        <p:txBody>
          <a:bodyPr>
            <a:normAutofit/>
          </a:bodyPr>
          <a:lstStyle/>
          <a:p>
            <a:pPr marL="0" indent="0">
              <a:buNone/>
            </a:pPr>
            <a:endParaRPr lang="en-US" dirty="0"/>
          </a:p>
          <a:p>
            <a:pPr marL="0" indent="0">
              <a:buNone/>
            </a:pPr>
            <a:r>
              <a:rPr lang="en-US" dirty="0"/>
              <a:t>After you make your hiring decision(s), update applicants’ status in Handshake to “Reviewed”, “Hired”, or “Declined”, as appropriate. </a:t>
            </a:r>
          </a:p>
          <a:p>
            <a:pPr marL="0" indent="0">
              <a:buNone/>
            </a:pPr>
            <a:endParaRPr lang="en-US" sz="1100" dirty="0"/>
          </a:p>
          <a:p>
            <a:pPr marL="0" indent="0">
              <a:buNone/>
            </a:pPr>
            <a:r>
              <a:rPr lang="en-US" i="1" dirty="0">
                <a:highlight>
                  <a:srgbClr val="FFFF00"/>
                </a:highlight>
              </a:rPr>
              <a:t>Insert screen shot</a:t>
            </a:r>
          </a:p>
        </p:txBody>
      </p:sp>
      <p:pic>
        <p:nvPicPr>
          <p:cNvPr id="5" name="Picture 4">
            <a:extLst>
              <a:ext uri="{FF2B5EF4-FFF2-40B4-BE49-F238E27FC236}">
                <a16:creationId xmlns:a16="http://schemas.microsoft.com/office/drawing/2014/main" id="{73D6EDB9-897C-4DD3-A1B4-CC53BC58EAB6}"/>
              </a:ext>
            </a:extLst>
          </p:cNvPr>
          <p:cNvPicPr>
            <a:picLocks noChangeAspect="1"/>
          </p:cNvPicPr>
          <p:nvPr/>
        </p:nvPicPr>
        <p:blipFill>
          <a:blip r:embed="rId2"/>
          <a:stretch>
            <a:fillRect/>
          </a:stretch>
        </p:blipFill>
        <p:spPr>
          <a:xfrm>
            <a:off x="370945" y="3593938"/>
            <a:ext cx="7562850" cy="1304925"/>
          </a:xfrm>
          <a:prstGeom prst="rect">
            <a:avLst/>
          </a:prstGeom>
        </p:spPr>
      </p:pic>
    </p:spTree>
    <p:extLst>
      <p:ext uri="{BB962C8B-B14F-4D97-AF65-F5344CB8AC3E}">
        <p14:creationId xmlns:p14="http://schemas.microsoft.com/office/powerpoint/2010/main" val="1318957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938A6-8278-4449-8409-3B8D0F40632C}"/>
              </a:ext>
            </a:extLst>
          </p:cNvPr>
          <p:cNvSpPr>
            <a:spLocks noGrp="1"/>
          </p:cNvSpPr>
          <p:nvPr>
            <p:ph type="title"/>
          </p:nvPr>
        </p:nvSpPr>
        <p:spPr/>
        <p:txBody>
          <a:bodyPr/>
          <a:lstStyle/>
          <a:p>
            <a:r>
              <a:rPr lang="en-US" dirty="0"/>
              <a:t>Notification to Applicants</a:t>
            </a:r>
          </a:p>
        </p:txBody>
      </p:sp>
      <p:sp>
        <p:nvSpPr>
          <p:cNvPr id="3" name="Content Placeholder 2">
            <a:extLst>
              <a:ext uri="{FF2B5EF4-FFF2-40B4-BE49-F238E27FC236}">
                <a16:creationId xmlns:a16="http://schemas.microsoft.com/office/drawing/2014/main" id="{B797150B-EB29-4DDB-B07C-6277C7D852B9}"/>
              </a:ext>
            </a:extLst>
          </p:cNvPr>
          <p:cNvSpPr>
            <a:spLocks noGrp="1"/>
          </p:cNvSpPr>
          <p:nvPr>
            <p:ph idx="1"/>
          </p:nvPr>
        </p:nvSpPr>
        <p:spPr/>
        <p:txBody>
          <a:bodyPr/>
          <a:lstStyle/>
          <a:p>
            <a:r>
              <a:rPr lang="en-US" dirty="0"/>
              <a:t>Demonstrate professionalism and contact applicants who you did not choose to hire that you appreciate their interest, but they were not selected for the position.</a:t>
            </a:r>
          </a:p>
          <a:p>
            <a:r>
              <a:rPr lang="en-US" dirty="0"/>
              <a:t>If you interviewed them, please call them.  If you didn’t interview them, you can email them.  </a:t>
            </a:r>
          </a:p>
        </p:txBody>
      </p:sp>
    </p:spTree>
    <p:extLst>
      <p:ext uri="{BB962C8B-B14F-4D97-AF65-F5344CB8AC3E}">
        <p14:creationId xmlns:p14="http://schemas.microsoft.com/office/powerpoint/2010/main" val="4010577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5DD7D-2050-4519-BA56-F1FE2EB26873}"/>
              </a:ext>
            </a:extLst>
          </p:cNvPr>
          <p:cNvSpPr>
            <a:spLocks noGrp="1"/>
          </p:cNvSpPr>
          <p:nvPr>
            <p:ph type="title"/>
          </p:nvPr>
        </p:nvSpPr>
        <p:spPr/>
        <p:txBody>
          <a:bodyPr/>
          <a:lstStyle/>
          <a:p>
            <a:r>
              <a:rPr lang="en-US" dirty="0"/>
              <a:t>Close Posting in Handshake</a:t>
            </a:r>
          </a:p>
        </p:txBody>
      </p:sp>
      <p:sp>
        <p:nvSpPr>
          <p:cNvPr id="3" name="Content Placeholder 2">
            <a:extLst>
              <a:ext uri="{FF2B5EF4-FFF2-40B4-BE49-F238E27FC236}">
                <a16:creationId xmlns:a16="http://schemas.microsoft.com/office/drawing/2014/main" id="{EB43A9ED-4313-4ED1-9E3E-712DB42C4328}"/>
              </a:ext>
            </a:extLst>
          </p:cNvPr>
          <p:cNvSpPr>
            <a:spLocks noGrp="1"/>
          </p:cNvSpPr>
          <p:nvPr>
            <p:ph idx="1"/>
          </p:nvPr>
        </p:nvSpPr>
        <p:spPr/>
        <p:txBody>
          <a:bodyPr/>
          <a:lstStyle/>
          <a:p>
            <a:pPr marL="0" indent="0">
              <a:buNone/>
            </a:pPr>
            <a:r>
              <a:rPr lang="en-US" dirty="0"/>
              <a:t>If you make a hire before the original posting closes, please go into Handshake and modify the position end date so it shows the position as closed.  This avoids students unnecessarily completing applications for a close position.  </a:t>
            </a:r>
          </a:p>
        </p:txBody>
      </p:sp>
      <p:pic>
        <p:nvPicPr>
          <p:cNvPr id="4" name="Picture 3">
            <a:extLst>
              <a:ext uri="{FF2B5EF4-FFF2-40B4-BE49-F238E27FC236}">
                <a16:creationId xmlns:a16="http://schemas.microsoft.com/office/drawing/2014/main" id="{28A119EA-314C-41A9-B371-F8935408DE17}"/>
              </a:ext>
            </a:extLst>
          </p:cNvPr>
          <p:cNvPicPr>
            <a:picLocks noChangeAspect="1"/>
          </p:cNvPicPr>
          <p:nvPr/>
        </p:nvPicPr>
        <p:blipFill>
          <a:blip r:embed="rId2"/>
          <a:stretch>
            <a:fillRect/>
          </a:stretch>
        </p:blipFill>
        <p:spPr>
          <a:xfrm>
            <a:off x="1298340" y="4675076"/>
            <a:ext cx="6276975" cy="1038225"/>
          </a:xfrm>
          <a:prstGeom prst="rect">
            <a:avLst/>
          </a:prstGeom>
        </p:spPr>
      </p:pic>
      <p:sp>
        <p:nvSpPr>
          <p:cNvPr id="5" name="Arrow: Right 4">
            <a:extLst>
              <a:ext uri="{FF2B5EF4-FFF2-40B4-BE49-F238E27FC236}">
                <a16:creationId xmlns:a16="http://schemas.microsoft.com/office/drawing/2014/main" id="{776C9B42-76CF-4876-B235-33F93ADB7014}"/>
              </a:ext>
            </a:extLst>
          </p:cNvPr>
          <p:cNvSpPr/>
          <p:nvPr/>
        </p:nvSpPr>
        <p:spPr>
          <a:xfrm>
            <a:off x="3629372" y="4881810"/>
            <a:ext cx="978408" cy="484632"/>
          </a:xfrm>
          <a:prstGeom prst="rightArrow">
            <a:avLst/>
          </a:prstGeom>
          <a:solidFill>
            <a:srgbClr val="C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7167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DB20-1885-4B90-B26F-E4E593898938}"/>
              </a:ext>
            </a:extLst>
          </p:cNvPr>
          <p:cNvSpPr>
            <a:spLocks noGrp="1"/>
          </p:cNvSpPr>
          <p:nvPr>
            <p:ph type="title"/>
          </p:nvPr>
        </p:nvSpPr>
        <p:spPr>
          <a:xfrm>
            <a:off x="370945" y="620867"/>
            <a:ext cx="8315855" cy="5051964"/>
          </a:xfrm>
        </p:spPr>
        <p:txBody>
          <a:bodyPr/>
          <a:lstStyle/>
          <a:p>
            <a:br>
              <a:rPr lang="en-US" dirty="0"/>
            </a:br>
            <a:br>
              <a:rPr lang="en-US" dirty="0"/>
            </a:br>
            <a:r>
              <a:rPr lang="en-US" dirty="0"/>
              <a:t>Happy Hiring!</a:t>
            </a:r>
          </a:p>
        </p:txBody>
      </p:sp>
      <p:pic>
        <p:nvPicPr>
          <p:cNvPr id="4" name="Picture 3">
            <a:extLst>
              <a:ext uri="{FF2B5EF4-FFF2-40B4-BE49-F238E27FC236}">
                <a16:creationId xmlns:a16="http://schemas.microsoft.com/office/drawing/2014/main" id="{EF505A2A-2F6F-4C2D-BAB3-4467AC167D0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217691" y="1402102"/>
            <a:ext cx="4318000" cy="1905000"/>
          </a:xfrm>
          <a:prstGeom prst="rect">
            <a:avLst/>
          </a:prstGeom>
        </p:spPr>
      </p:pic>
    </p:spTree>
    <p:extLst>
      <p:ext uri="{BB962C8B-B14F-4D97-AF65-F5344CB8AC3E}">
        <p14:creationId xmlns:p14="http://schemas.microsoft.com/office/powerpoint/2010/main" val="2666148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FFCF6C5DC3CD14DA3D4FBF0AD6E918A" ma:contentTypeVersion="2" ma:contentTypeDescription="Create a new document." ma:contentTypeScope="" ma:versionID="1f78099cacddcaee786d6347c75b0df8">
  <xsd:schema xmlns:xsd="http://www.w3.org/2001/XMLSchema" xmlns:xs="http://www.w3.org/2001/XMLSchema" xmlns:p="http://schemas.microsoft.com/office/2006/metadata/properties" xmlns:ns3="5e0b9366-c58b-41f0-b040-9659117c3ca6" targetNamespace="http://schemas.microsoft.com/office/2006/metadata/properties" ma:root="true" ma:fieldsID="eaf46624453f9cfc525c982cf2723234" ns3:_="">
    <xsd:import namespace="5e0b9366-c58b-41f0-b040-9659117c3ca6"/>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0b9366-c58b-41f0-b040-9659117c3c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9B0EA95-B726-40CC-ACB0-B4BB5977D2B7}">
  <ds:schemaRefs>
    <ds:schemaRef ds:uri="http://schemas.microsoft.com/sharepoint/v3/contenttype/forms"/>
  </ds:schemaRefs>
</ds:datastoreItem>
</file>

<file path=customXml/itemProps2.xml><?xml version="1.0" encoding="utf-8"?>
<ds:datastoreItem xmlns:ds="http://schemas.openxmlformats.org/officeDocument/2006/customXml" ds:itemID="{493C96D0-2352-4E21-B245-0F42133E66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0b9366-c58b-41f0-b040-9659117c3c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C8C329-C332-4CCC-8031-9C41F0BB6B35}">
  <ds:schemaRefs>
    <ds:schemaRef ds:uri="http://purl.org/dc/elements/1.1/"/>
    <ds:schemaRef ds:uri="http://purl.org/dc/dcmitype/"/>
    <ds:schemaRef ds:uri="5e0b9366-c58b-41f0-b040-9659117c3ca6"/>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3053</TotalTime>
  <Words>1001</Words>
  <Application>Microsoft Office PowerPoint</Application>
  <PresentationFormat>On-screen Show (4:3)</PresentationFormat>
  <Paragraphs>112</Paragraphs>
  <Slides>24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Myriad Pro</vt:lpstr>
      <vt:lpstr>Times New Roman</vt:lpstr>
      <vt:lpstr>Office Theme</vt:lpstr>
      <vt:lpstr>Handshake Training</vt:lpstr>
      <vt:lpstr>Student Employment  Meet Our Team</vt:lpstr>
      <vt:lpstr>Handshake</vt:lpstr>
      <vt:lpstr>Creating an Account</vt:lpstr>
      <vt:lpstr>How to Find Handshake Link</vt:lpstr>
      <vt:lpstr>Establishing Job Posting</vt:lpstr>
      <vt:lpstr>Posting a Job</vt:lpstr>
      <vt:lpstr>Posting a Job</vt:lpstr>
      <vt:lpstr>Position Term and WorkStudy</vt:lpstr>
      <vt:lpstr>Accessing Standardized Job Descriptions</vt:lpstr>
      <vt:lpstr>Posting a job continued</vt:lpstr>
      <vt:lpstr>Job Description</vt:lpstr>
      <vt:lpstr>Options for Intro Paragraph</vt:lpstr>
      <vt:lpstr>Salary </vt:lpstr>
      <vt:lpstr>Job Location, Salary, and  Application Materials</vt:lpstr>
      <vt:lpstr>Preferences Tab</vt:lpstr>
      <vt:lpstr>Additional Recommendations on Preference Tabs</vt:lpstr>
      <vt:lpstr>School and Job Dates</vt:lpstr>
      <vt:lpstr>Final Posting Tips</vt:lpstr>
      <vt:lpstr>Handshake Tips </vt:lpstr>
      <vt:lpstr>Selection of Employee and Notification to Applicants</vt:lpstr>
      <vt:lpstr>Notification to Applicants</vt:lpstr>
      <vt:lpstr>Close Posting in Handshake</vt:lpstr>
      <vt:lpstr>  Happy Hiring!</vt:lpstr>
    </vt:vector>
  </TitlesOfParts>
  <Company>EWU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EWU EWU</dc:creator>
  <cp:lastModifiedBy>Carrillo, Richard</cp:lastModifiedBy>
  <cp:revision>116</cp:revision>
  <dcterms:created xsi:type="dcterms:W3CDTF">2017-09-20T19:03:47Z</dcterms:created>
  <dcterms:modified xsi:type="dcterms:W3CDTF">2023-08-29T19:47:51Z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0x010100DFFCF6C5DC3CD14DA3D4FBF0AD6E918A</vt:lpwstr>
  </property>
</Properties>
</file>