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3"/>
  </p:notesMasterIdLst>
  <p:sldIdLst>
    <p:sldId id="257" r:id="rId5"/>
    <p:sldId id="282" r:id="rId6"/>
    <p:sldId id="350" r:id="rId7"/>
    <p:sldId id="359" r:id="rId8"/>
    <p:sldId id="352" r:id="rId9"/>
    <p:sldId id="353" r:id="rId10"/>
    <p:sldId id="354" r:id="rId11"/>
    <p:sldId id="316" r:id="rId12"/>
    <p:sldId id="355" r:id="rId13"/>
    <p:sldId id="318" r:id="rId14"/>
    <p:sldId id="319" r:id="rId15"/>
    <p:sldId id="320" r:id="rId16"/>
    <p:sldId id="322" r:id="rId17"/>
    <p:sldId id="323" r:id="rId18"/>
    <p:sldId id="327" r:id="rId19"/>
    <p:sldId id="328" r:id="rId20"/>
    <p:sldId id="337" r:id="rId21"/>
    <p:sldId id="296" r:id="rId22"/>
    <p:sldId id="363" r:id="rId23"/>
    <p:sldId id="297" r:id="rId24"/>
    <p:sldId id="342" r:id="rId25"/>
    <p:sldId id="298" r:id="rId26"/>
    <p:sldId id="299" r:id="rId27"/>
    <p:sldId id="300" r:id="rId28"/>
    <p:sldId id="301" r:id="rId29"/>
    <p:sldId id="302" r:id="rId30"/>
    <p:sldId id="348" r:id="rId31"/>
    <p:sldId id="303" r:id="rId32"/>
    <p:sldId id="304" r:id="rId33"/>
    <p:sldId id="344" r:id="rId34"/>
    <p:sldId id="345" r:id="rId35"/>
    <p:sldId id="356" r:id="rId36"/>
    <p:sldId id="362" r:id="rId37"/>
    <p:sldId id="351" r:id="rId38"/>
    <p:sldId id="315" r:id="rId39"/>
    <p:sldId id="288" r:id="rId40"/>
    <p:sldId id="358" r:id="rId41"/>
    <p:sldId id="289" r:id="rId42"/>
    <p:sldId id="290" r:id="rId43"/>
    <p:sldId id="364" r:id="rId44"/>
    <p:sldId id="310" r:id="rId45"/>
    <p:sldId id="306" r:id="rId46"/>
    <p:sldId id="307" r:id="rId47"/>
    <p:sldId id="285" r:id="rId48"/>
    <p:sldId id="308" r:id="rId49"/>
    <p:sldId id="309" r:id="rId50"/>
    <p:sldId id="286" r:id="rId51"/>
    <p:sldId id="287" r:id="rId52"/>
    <p:sldId id="311" r:id="rId53"/>
    <p:sldId id="312" r:id="rId54"/>
    <p:sldId id="291" r:id="rId55"/>
    <p:sldId id="361" r:id="rId56"/>
    <p:sldId id="292" r:id="rId57"/>
    <p:sldId id="293" r:id="rId58"/>
    <p:sldId id="294" r:id="rId59"/>
    <p:sldId id="295" r:id="rId60"/>
    <p:sldId id="346" r:id="rId61"/>
    <p:sldId id="357" r:id="rId6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F47D8D-B0E4-5564-D8A7-B61ED8577701}" name="EWU" initials="EWU" userId="EWU"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94660"/>
  </p:normalViewPr>
  <p:slideViewPr>
    <p:cSldViewPr snapToGrid="0" snapToObjects="1">
      <p:cViewPr varScale="1">
        <p:scale>
          <a:sx n="105" d="100"/>
          <a:sy n="105" d="100"/>
        </p:scale>
        <p:origin x="139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notesMaster" Target="notesMasters/notesMaster1.xml"/><Relationship Id="rId68"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69"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rillo, Richard" userId="d5c68c9b-6319-4391-9126-65673cf780b0" providerId="ADAL" clId="{843D2518-0240-4617-A468-DA0AB02C62D7}"/>
    <pc:docChg chg="custSel modSld">
      <pc:chgData name="Carrillo, Richard" userId="d5c68c9b-6319-4391-9126-65673cf780b0" providerId="ADAL" clId="{843D2518-0240-4617-A468-DA0AB02C62D7}" dt="2025-03-05T23:17:21.125" v="37" actId="313"/>
      <pc:docMkLst>
        <pc:docMk/>
      </pc:docMkLst>
      <pc:sldChg chg="modSp mod">
        <pc:chgData name="Carrillo, Richard" userId="d5c68c9b-6319-4391-9126-65673cf780b0" providerId="ADAL" clId="{843D2518-0240-4617-A468-DA0AB02C62D7}" dt="2025-03-05T23:16:19.062" v="6" actId="20577"/>
        <pc:sldMkLst>
          <pc:docMk/>
          <pc:sldMk cId="1015345618" sldId="316"/>
        </pc:sldMkLst>
        <pc:spChg chg="mod">
          <ac:chgData name="Carrillo, Richard" userId="d5c68c9b-6319-4391-9126-65673cf780b0" providerId="ADAL" clId="{843D2518-0240-4617-A468-DA0AB02C62D7}" dt="2025-03-05T23:16:19.062" v="6" actId="20577"/>
          <ac:spMkLst>
            <pc:docMk/>
            <pc:sldMk cId="1015345618" sldId="316"/>
            <ac:spMk id="12291" creationId="{00000000-0000-0000-0000-000000000000}"/>
          </ac:spMkLst>
        </pc:spChg>
      </pc:sldChg>
      <pc:sldChg chg="modSp mod">
        <pc:chgData name="Carrillo, Richard" userId="d5c68c9b-6319-4391-9126-65673cf780b0" providerId="ADAL" clId="{843D2518-0240-4617-A468-DA0AB02C62D7}" dt="2025-03-05T23:17:21.125" v="37" actId="313"/>
        <pc:sldMkLst>
          <pc:docMk/>
          <pc:sldMk cId="354239660" sldId="318"/>
        </pc:sldMkLst>
        <pc:spChg chg="mod">
          <ac:chgData name="Carrillo, Richard" userId="d5c68c9b-6319-4391-9126-65673cf780b0" providerId="ADAL" clId="{843D2518-0240-4617-A468-DA0AB02C62D7}" dt="2025-03-05T23:17:21.125" v="37" actId="313"/>
          <ac:spMkLst>
            <pc:docMk/>
            <pc:sldMk cId="354239660" sldId="318"/>
            <ac:spMk id="14339" creationId="{00000000-0000-0000-0000-000000000000}"/>
          </ac:spMkLst>
        </pc:spChg>
      </pc:sldChg>
      <pc:sldChg chg="modSp mod">
        <pc:chgData name="Carrillo, Richard" userId="d5c68c9b-6319-4391-9126-65673cf780b0" providerId="ADAL" clId="{843D2518-0240-4617-A468-DA0AB02C62D7}" dt="2025-03-05T23:16:55.672" v="7" actId="20577"/>
        <pc:sldMkLst>
          <pc:docMk/>
          <pc:sldMk cId="401565709" sldId="353"/>
        </pc:sldMkLst>
        <pc:spChg chg="mod">
          <ac:chgData name="Carrillo, Richard" userId="d5c68c9b-6319-4391-9126-65673cf780b0" providerId="ADAL" clId="{843D2518-0240-4617-A468-DA0AB02C62D7}" dt="2025-03-05T23:16:55.672" v="7" actId="20577"/>
          <ac:spMkLst>
            <pc:docMk/>
            <pc:sldMk cId="401565709" sldId="353"/>
            <ac:spMk id="50179" creationId="{00000000-0000-0000-0000-000000000000}"/>
          </ac:spMkLst>
        </pc:spChg>
      </pc:sldChg>
      <pc:sldChg chg="modSp mod">
        <pc:chgData name="Carrillo, Richard" userId="d5c68c9b-6319-4391-9126-65673cf780b0" providerId="ADAL" clId="{843D2518-0240-4617-A468-DA0AB02C62D7}" dt="2025-03-05T23:16:13.621" v="3" actId="20577"/>
        <pc:sldMkLst>
          <pc:docMk/>
          <pc:sldMk cId="4149231138" sldId="355"/>
        </pc:sldMkLst>
        <pc:spChg chg="mod">
          <ac:chgData name="Carrillo, Richard" userId="d5c68c9b-6319-4391-9126-65673cf780b0" providerId="ADAL" clId="{843D2518-0240-4617-A468-DA0AB02C62D7}" dt="2025-03-05T23:16:13.621" v="3" actId="20577"/>
          <ac:spMkLst>
            <pc:docMk/>
            <pc:sldMk cId="4149231138" sldId="355"/>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D4CC9AA-208D-4CF5-9064-5A869BE3F0BB}" type="datetimeFigureOut">
              <a:rPr lang="en-US" smtClean="0"/>
              <a:t>3/5/2025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E441D09-1F45-43EC-911D-F7B44FA9BC71}" type="slidenum">
              <a:rPr lang="en-US" smtClean="0"/>
              <a:t>‹#›</a:t>
            </a:fld>
            <a:endParaRPr lang="en-US"/>
          </a:p>
        </p:txBody>
      </p:sp>
    </p:spTree>
    <p:extLst>
      <p:ext uri="{BB962C8B-B14F-4D97-AF65-F5344CB8AC3E}">
        <p14:creationId xmlns:p14="http://schemas.microsoft.com/office/powerpoint/2010/main" val="1481220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ChangeArrowheads="1" noTextEdit="1"/>
          </p:cNvSpPr>
          <p:nvPr>
            <p:ph type="sldImg"/>
          </p:nvPr>
        </p:nvSpPr>
        <p:spPr>
          <a:ln/>
        </p:spPr>
      </p:sp>
      <p:sp>
        <p:nvSpPr>
          <p:cNvPr id="26627" name="Notes Placeholder 2"/>
          <p:cNvSpPr>
            <a:spLocks noGrp="1" noChangeArrowheads="1"/>
          </p:cNvSpPr>
          <p:nvPr>
            <p:ph type="body" idx="1"/>
          </p:nvPr>
        </p:nvSpPr>
        <p:spPr>
          <a:noFill/>
        </p:spPr>
        <p:txBody>
          <a:bodyPr/>
          <a:lstStyle/>
          <a:p>
            <a:r>
              <a:rPr lang="en-US" altLang="en-US"/>
              <a:t>Some updates being made</a:t>
            </a:r>
          </a:p>
        </p:txBody>
      </p:sp>
      <p:sp>
        <p:nvSpPr>
          <p:cNvPr id="26628"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279368B2-83D0-4DE1-B03A-EE640B64ED09}" type="slidenum">
              <a:rPr lang="en-US" altLang="en-US" smtClean="0"/>
              <a:pPr/>
              <a:t>18</a:t>
            </a:fld>
            <a:endParaRPr lang="en-US" altLang="en-US"/>
          </a:p>
        </p:txBody>
      </p:sp>
    </p:spTree>
    <p:extLst>
      <p:ext uri="{BB962C8B-B14F-4D97-AF65-F5344CB8AC3E}">
        <p14:creationId xmlns:p14="http://schemas.microsoft.com/office/powerpoint/2010/main" val="2846175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441D09-1F45-43EC-911D-F7B44FA9BC71}" type="slidenum">
              <a:rPr lang="en-US" smtClean="0"/>
              <a:t>21</a:t>
            </a:fld>
            <a:endParaRPr lang="en-US"/>
          </a:p>
        </p:txBody>
      </p:sp>
    </p:spTree>
    <p:extLst>
      <p:ext uri="{BB962C8B-B14F-4D97-AF65-F5344CB8AC3E}">
        <p14:creationId xmlns:p14="http://schemas.microsoft.com/office/powerpoint/2010/main" val="378762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ChangeArrowheads="1" noTextEdit="1"/>
          </p:cNvSpPr>
          <p:nvPr>
            <p:ph type="sldImg"/>
          </p:nvPr>
        </p:nvSpPr>
        <p:spPr>
          <a:ln/>
        </p:spPr>
      </p:sp>
      <p:sp>
        <p:nvSpPr>
          <p:cNvPr id="29699" name="Notes Placeholder 2"/>
          <p:cNvSpPr>
            <a:spLocks noGrp="1" noChangeArrowheads="1"/>
          </p:cNvSpPr>
          <p:nvPr>
            <p:ph type="body" idx="1"/>
          </p:nvPr>
        </p:nvSpPr>
        <p:spPr>
          <a:noFill/>
        </p:spPr>
        <p:txBody>
          <a:bodyPr/>
          <a:lstStyle/>
          <a:p>
            <a:r>
              <a:rPr lang="en-US" altLang="en-US"/>
              <a:t>Supervisors are responsible for ensuring that timesheets are accurate and timely submitted/approved for payment.  Failure to timely compensate can result in wage claims.  This has occurred.   The potential exposure for the university is legal fees and 3 times the amount of wages owed.  </a:t>
            </a:r>
          </a:p>
          <a:p>
            <a:endParaRPr lang="en-US" altLang="en-US"/>
          </a:p>
          <a:p>
            <a:r>
              <a:rPr lang="en-US" altLang="en-US"/>
              <a:t>Tips for success:  Direct students to provide their completed timesheet by the end of the last day of the pay period which is the 15</a:t>
            </a:r>
            <a:r>
              <a:rPr lang="en-US" altLang="en-US" baseline="30000"/>
              <a:t>th</a:t>
            </a:r>
            <a:r>
              <a:rPr lang="en-US" altLang="en-US"/>
              <a:t> and last day of the month.  You could set routine email reminders and provide direction upon hire.  </a:t>
            </a:r>
          </a:p>
        </p:txBody>
      </p:sp>
      <p:sp>
        <p:nvSpPr>
          <p:cNvPr id="2970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1F229C49-5430-4E2A-8193-F142FC764EDA}" type="slidenum">
              <a:rPr lang="en-US" altLang="en-US" smtClean="0"/>
              <a:pPr/>
              <a:t>22</a:t>
            </a:fld>
            <a:endParaRPr lang="en-US" altLang="en-US"/>
          </a:p>
        </p:txBody>
      </p:sp>
    </p:spTree>
    <p:extLst>
      <p:ext uri="{BB962C8B-B14F-4D97-AF65-F5344CB8AC3E}">
        <p14:creationId xmlns:p14="http://schemas.microsoft.com/office/powerpoint/2010/main" val="3658291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ChangeArrowheads="1" noTextEdit="1"/>
          </p:cNvSpPr>
          <p:nvPr>
            <p:ph type="sldImg"/>
          </p:nvPr>
        </p:nvSpPr>
        <p:spPr>
          <a:ln/>
        </p:spPr>
      </p:sp>
      <p:sp>
        <p:nvSpPr>
          <p:cNvPr id="32771" name="Notes Placeholder 2"/>
          <p:cNvSpPr>
            <a:spLocks noGrp="1" noChangeArrowheads="1"/>
          </p:cNvSpPr>
          <p:nvPr>
            <p:ph type="body" idx="1"/>
          </p:nvPr>
        </p:nvSpPr>
        <p:spPr>
          <a:noFill/>
        </p:spPr>
        <p:txBody>
          <a:bodyPr/>
          <a:lstStyle/>
          <a:p>
            <a:r>
              <a:rPr lang="en-US" altLang="en-US" dirty="0"/>
              <a:t>Sick leave pool</a:t>
            </a:r>
          </a:p>
        </p:txBody>
      </p:sp>
      <p:sp>
        <p:nvSpPr>
          <p:cNvPr id="32772"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520C305C-8E4F-4C7A-A8A5-C1A46932E255}" type="slidenum">
              <a:rPr lang="en-US" altLang="en-US" smtClean="0"/>
              <a:pPr/>
              <a:t>24</a:t>
            </a:fld>
            <a:endParaRPr lang="en-US" altLang="en-US"/>
          </a:p>
        </p:txBody>
      </p:sp>
    </p:spTree>
    <p:extLst>
      <p:ext uri="{BB962C8B-B14F-4D97-AF65-F5344CB8AC3E}">
        <p14:creationId xmlns:p14="http://schemas.microsoft.com/office/powerpoint/2010/main" val="2866087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ChangeArrowheads="1" noTextEdit="1"/>
          </p:cNvSpPr>
          <p:nvPr>
            <p:ph type="sldImg"/>
          </p:nvPr>
        </p:nvSpPr>
        <p:spPr>
          <a:ln/>
        </p:spPr>
      </p:sp>
      <p:sp>
        <p:nvSpPr>
          <p:cNvPr id="35843" name="Notes Placeholder 2"/>
          <p:cNvSpPr>
            <a:spLocks noGrp="1" noChangeArrowheads="1"/>
          </p:cNvSpPr>
          <p:nvPr>
            <p:ph type="body" idx="1"/>
          </p:nvPr>
        </p:nvSpPr>
        <p:spPr>
          <a:noFill/>
        </p:spPr>
        <p:txBody>
          <a:bodyPr/>
          <a:lstStyle/>
          <a:p>
            <a:r>
              <a:rPr lang="en-US" altLang="en-US"/>
              <a:t>We are considering a new online Title IX training version for fall and will continue to provide live training options.  30 – 45 minutes.</a:t>
            </a:r>
          </a:p>
        </p:txBody>
      </p:sp>
      <p:sp>
        <p:nvSpPr>
          <p:cNvPr id="35844"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03F730D6-6550-4022-901F-C92D2F0C3F41}" type="slidenum">
              <a:rPr lang="en-US" altLang="en-US" smtClean="0"/>
              <a:pPr/>
              <a:t>26</a:t>
            </a:fld>
            <a:endParaRPr lang="en-US" altLang="en-US"/>
          </a:p>
        </p:txBody>
      </p:sp>
    </p:spTree>
    <p:extLst>
      <p:ext uri="{BB962C8B-B14F-4D97-AF65-F5344CB8AC3E}">
        <p14:creationId xmlns:p14="http://schemas.microsoft.com/office/powerpoint/2010/main" val="1431627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ChangeArrowheads="1" noTextEdit="1"/>
          </p:cNvSpPr>
          <p:nvPr>
            <p:ph type="sldImg"/>
          </p:nvPr>
        </p:nvSpPr>
        <p:spPr>
          <a:ln/>
        </p:spPr>
      </p:sp>
      <p:sp>
        <p:nvSpPr>
          <p:cNvPr id="39939" name="Notes Placeholder 2"/>
          <p:cNvSpPr>
            <a:spLocks noGrp="1" noChangeArrowheads="1"/>
          </p:cNvSpPr>
          <p:nvPr>
            <p:ph type="body" idx="1"/>
          </p:nvPr>
        </p:nvSpPr>
        <p:spPr>
          <a:noFill/>
        </p:spPr>
        <p:txBody>
          <a:bodyPr/>
          <a:lstStyle/>
          <a:p>
            <a:endParaRPr lang="en-US" altLang="en-US"/>
          </a:p>
        </p:txBody>
      </p:sp>
      <p:sp>
        <p:nvSpPr>
          <p:cNvPr id="3994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123CC7EF-F19A-4758-A880-8F2CBDDFCE3E}" type="slidenum">
              <a:rPr lang="en-US" altLang="en-US" smtClean="0"/>
              <a:pPr/>
              <a:t>34</a:t>
            </a:fld>
            <a:endParaRPr lang="en-US" altLang="en-US"/>
          </a:p>
        </p:txBody>
      </p:sp>
    </p:spTree>
    <p:extLst>
      <p:ext uri="{BB962C8B-B14F-4D97-AF65-F5344CB8AC3E}">
        <p14:creationId xmlns:p14="http://schemas.microsoft.com/office/powerpoint/2010/main" val="2689883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ChangeArrowheads="1" noTextEdit="1"/>
          </p:cNvSpPr>
          <p:nvPr>
            <p:ph type="sldImg"/>
          </p:nvPr>
        </p:nvSpPr>
        <p:spPr>
          <a:ln/>
        </p:spPr>
      </p:sp>
      <p:sp>
        <p:nvSpPr>
          <p:cNvPr id="17411" name="Notes Placeholder 2"/>
          <p:cNvSpPr>
            <a:spLocks noGrp="1" noChangeArrowheads="1"/>
          </p:cNvSpPr>
          <p:nvPr>
            <p:ph type="body" idx="1"/>
          </p:nvPr>
        </p:nvSpPr>
        <p:spPr>
          <a:noFill/>
        </p:spPr>
        <p:txBody>
          <a:bodyPr/>
          <a:lstStyle/>
          <a:p>
            <a:r>
              <a:rPr lang="en-US" altLang="en-US"/>
              <a:t>Note, Mary Voves recently approved a series of positions for 2019 and pay rates.  </a:t>
            </a:r>
          </a:p>
        </p:txBody>
      </p:sp>
      <p:sp>
        <p:nvSpPr>
          <p:cNvPr id="17412"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83022344-ABDA-47E9-B44D-F4B1B2CE61FE}" type="slidenum">
              <a:rPr lang="en-US" altLang="en-US" smtClean="0"/>
              <a:pPr/>
              <a:t>38</a:t>
            </a:fld>
            <a:endParaRPr lang="en-US" altLang="en-US"/>
          </a:p>
        </p:txBody>
      </p:sp>
    </p:spTree>
    <p:extLst>
      <p:ext uri="{BB962C8B-B14F-4D97-AF65-F5344CB8AC3E}">
        <p14:creationId xmlns:p14="http://schemas.microsoft.com/office/powerpoint/2010/main" val="3328820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ChangeArrowheads="1" noTextEdit="1"/>
          </p:cNvSpPr>
          <p:nvPr>
            <p:ph type="sldImg"/>
          </p:nvPr>
        </p:nvSpPr>
        <p:spPr>
          <a:ln/>
        </p:spPr>
      </p:sp>
      <p:sp>
        <p:nvSpPr>
          <p:cNvPr id="19459" name="Notes Placeholder 2"/>
          <p:cNvSpPr>
            <a:spLocks noGrp="1" noChangeArrowheads="1"/>
          </p:cNvSpPr>
          <p:nvPr>
            <p:ph type="body" idx="1"/>
          </p:nvPr>
        </p:nvSpPr>
        <p:spPr>
          <a:noFill/>
        </p:spPr>
        <p:txBody>
          <a:bodyPr/>
          <a:lstStyle/>
          <a:p>
            <a:endParaRPr lang="en-US" altLang="en-US"/>
          </a:p>
        </p:txBody>
      </p:sp>
      <p:sp>
        <p:nvSpPr>
          <p:cNvPr id="1946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ED2852E2-ED27-4145-9A98-8DB4396379E5}" type="slidenum">
              <a:rPr lang="en-US" altLang="en-US" smtClean="0"/>
              <a:pPr/>
              <a:t>39</a:t>
            </a:fld>
            <a:endParaRPr lang="en-US" altLang="en-US"/>
          </a:p>
        </p:txBody>
      </p:sp>
    </p:spTree>
    <p:extLst>
      <p:ext uri="{BB962C8B-B14F-4D97-AF65-F5344CB8AC3E}">
        <p14:creationId xmlns:p14="http://schemas.microsoft.com/office/powerpoint/2010/main" val="1061425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ChangeArrowheads="1" noTextEdit="1"/>
          </p:cNvSpPr>
          <p:nvPr>
            <p:ph type="sldImg"/>
          </p:nvPr>
        </p:nvSpPr>
        <p:spPr>
          <a:ln/>
        </p:spPr>
      </p:sp>
      <p:sp>
        <p:nvSpPr>
          <p:cNvPr id="13315" name="Notes Placeholder 2"/>
          <p:cNvSpPr>
            <a:spLocks noGrp="1" noChangeArrowheads="1"/>
          </p:cNvSpPr>
          <p:nvPr>
            <p:ph type="body" idx="1"/>
          </p:nvPr>
        </p:nvSpPr>
        <p:spPr>
          <a:noFill/>
        </p:spPr>
        <p:txBody>
          <a:bodyPr/>
          <a:lstStyle/>
          <a:p>
            <a:endParaRPr lang="en-US" altLang="en-US"/>
          </a:p>
        </p:txBody>
      </p:sp>
      <p:sp>
        <p:nvSpPr>
          <p:cNvPr id="13316"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DE3809E6-6340-4814-9AE9-149BB9B88CFC}" type="slidenum">
              <a:rPr lang="en-US" altLang="en-US" smtClean="0"/>
              <a:pPr/>
              <a:t>47</a:t>
            </a:fld>
            <a:endParaRPr lang="en-US" altLang="en-US"/>
          </a:p>
        </p:txBody>
      </p:sp>
    </p:spTree>
    <p:extLst>
      <p:ext uri="{BB962C8B-B14F-4D97-AF65-F5344CB8AC3E}">
        <p14:creationId xmlns:p14="http://schemas.microsoft.com/office/powerpoint/2010/main" val="36814841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4" name="Picture 13" descr="showalterfallpic2017.jpg"/>
          <p:cNvPicPr>
            <a:picLocks noChangeAspect="1"/>
          </p:cNvPicPr>
          <p:nvPr userDrawn="1"/>
        </p:nvPicPr>
        <p:blipFill rotWithShape="1">
          <a:blip r:embed="rId2">
            <a:extLst>
              <a:ext uri="{28A0092B-C50C-407E-A947-70E740481C1C}">
                <a14:useLocalDpi xmlns:a14="http://schemas.microsoft.com/office/drawing/2010/main" val="0"/>
              </a:ext>
            </a:extLst>
          </a:blip>
          <a:srcRect l="16603" t="18305" r="20600" b="4101"/>
          <a:stretch/>
        </p:blipFill>
        <p:spPr>
          <a:xfrm>
            <a:off x="1" y="0"/>
            <a:ext cx="9143999" cy="6345560"/>
          </a:xfrm>
          <a:prstGeom prst="rect">
            <a:avLst/>
          </a:prstGeom>
        </p:spPr>
      </p:pic>
      <p:pic>
        <p:nvPicPr>
          <p:cNvPr id="8" name="Picture 7" descr="jjjk.jpg"/>
          <p:cNvPicPr>
            <a:picLocks noChangeAspect="1"/>
          </p:cNvPicPr>
          <p:nvPr userDrawn="1"/>
        </p:nvPicPr>
        <p:blipFill rotWithShape="1">
          <a:blip r:embed="rId3">
            <a:extLst>
              <a:ext uri="{28A0092B-C50C-407E-A947-70E740481C1C}">
                <a14:useLocalDpi xmlns:a14="http://schemas.microsoft.com/office/drawing/2010/main" val="0"/>
              </a:ext>
            </a:extLst>
          </a:blip>
          <a:srcRect l="1294" r="2149" b="8457"/>
          <a:stretch/>
        </p:blipFill>
        <p:spPr>
          <a:xfrm>
            <a:off x="0" y="4879276"/>
            <a:ext cx="9148395" cy="1978724"/>
          </a:xfrm>
          <a:prstGeom prst="rect">
            <a:avLst/>
          </a:prstGeom>
        </p:spPr>
      </p:pic>
      <p:sp>
        <p:nvSpPr>
          <p:cNvPr id="2" name="Title 1"/>
          <p:cNvSpPr>
            <a:spLocks noGrp="1"/>
          </p:cNvSpPr>
          <p:nvPr>
            <p:ph type="ctrTitle"/>
          </p:nvPr>
        </p:nvSpPr>
        <p:spPr>
          <a:xfrm>
            <a:off x="575540" y="5223600"/>
            <a:ext cx="8025335" cy="648139"/>
          </a:xfrm>
        </p:spPr>
        <p:txBody>
          <a:bodyPr>
            <a:normAutofit/>
          </a:bodyPr>
          <a:lstStyle>
            <a:lvl1pPr algn="l">
              <a:defRPr sz="4000" b="1" i="0">
                <a:solidFill>
                  <a:schemeClr val="bg1"/>
                </a:solidFill>
                <a:latin typeface="Myriad Pro"/>
                <a:cs typeface="Myriad Pro"/>
              </a:defRPr>
            </a:lvl1pPr>
          </a:lstStyle>
          <a:p>
            <a:r>
              <a:rPr lang="en-US" dirty="0"/>
              <a:t>Click to edit Master title style</a:t>
            </a:r>
          </a:p>
        </p:txBody>
      </p:sp>
      <p:sp>
        <p:nvSpPr>
          <p:cNvPr id="3" name="Subtitle 2"/>
          <p:cNvSpPr>
            <a:spLocks noGrp="1"/>
          </p:cNvSpPr>
          <p:nvPr>
            <p:ph type="subTitle" idx="1"/>
          </p:nvPr>
        </p:nvSpPr>
        <p:spPr>
          <a:xfrm>
            <a:off x="575540" y="6062768"/>
            <a:ext cx="3338606" cy="338107"/>
          </a:xfrm>
        </p:spPr>
        <p:txBody>
          <a:bodyPr>
            <a:normAutofit/>
          </a:bodyPr>
          <a:lstStyle>
            <a:lvl1pPr marL="0" indent="0" algn="l">
              <a:buNone/>
              <a:defRPr sz="1800" b="0" i="0">
                <a:solidFill>
                  <a:schemeClr val="bg1"/>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17" name="Picture 16" descr="Logo_Tagline_Vertical_Whit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088387" y="6038729"/>
            <a:ext cx="601616" cy="563051"/>
          </a:xfrm>
          <a:prstGeom prst="rect">
            <a:avLst/>
          </a:prstGeom>
        </p:spPr>
      </p:pic>
      <p:sp>
        <p:nvSpPr>
          <p:cNvPr id="18" name="Rectangle 17"/>
          <p:cNvSpPr/>
          <p:nvPr userDrawn="1"/>
        </p:nvSpPr>
        <p:spPr>
          <a:xfrm>
            <a:off x="0" y="4801296"/>
            <a:ext cx="9144000" cy="7798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2414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70945" y="274638"/>
            <a:ext cx="8315855" cy="919971"/>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7131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568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56619"/>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873692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70945" y="274638"/>
            <a:ext cx="8315855" cy="919971"/>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962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70945" y="274638"/>
            <a:ext cx="8315855" cy="919971"/>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81839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81839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0168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0945" y="274638"/>
            <a:ext cx="8315855" cy="919971"/>
          </a:xfrm>
        </p:spPr>
        <p:txBody>
          <a:bodyPr/>
          <a:lstStyle/>
          <a:p>
            <a:r>
              <a:rPr lang="en-US"/>
              <a:t>Click to edit Master title style</a:t>
            </a:r>
          </a:p>
        </p:txBody>
      </p:sp>
    </p:spTree>
    <p:extLst>
      <p:ext uri="{BB962C8B-B14F-4D97-AF65-F5344CB8AC3E}">
        <p14:creationId xmlns:p14="http://schemas.microsoft.com/office/powerpoint/2010/main" val="761334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3305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4" cy="864972"/>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7428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12820"/>
            <a:ext cx="3008313" cy="46027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75096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4062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1464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85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629400" y="274638"/>
            <a:ext cx="2057400" cy="5629508"/>
          </a:xfrm>
        </p:spPr>
        <p:txBody>
          <a:bodyPr vert="eaVert"/>
          <a:lstStyle/>
          <a:p>
            <a:r>
              <a:rPr lang="en-US" dirty="0"/>
              <a:t>Click to edit Master </a:t>
            </a:r>
            <a:br>
              <a:rPr lang="en-US" dirty="0"/>
            </a:br>
            <a:r>
              <a:rPr lang="en-US" dirty="0"/>
              <a:t>title style</a:t>
            </a:r>
          </a:p>
        </p:txBody>
      </p:sp>
      <p:sp>
        <p:nvSpPr>
          <p:cNvPr id="3" name="Vertical Text Placeholder 2"/>
          <p:cNvSpPr>
            <a:spLocks noGrp="1"/>
          </p:cNvSpPr>
          <p:nvPr>
            <p:ph type="body" orient="vert" idx="1"/>
          </p:nvPr>
        </p:nvSpPr>
        <p:spPr>
          <a:xfrm>
            <a:off x="457200" y="274638"/>
            <a:ext cx="6019800" cy="562950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2404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393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D6DD3F-7188-3F43-B4DB-20E2C9660FF1}" type="datetimeFigureOut">
              <a:rPr lang="en-US" smtClean="0"/>
              <a:t>3/5/2025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E27263-E304-394B-8A99-4A2D9414AD5A}" type="slidenum">
              <a:rPr lang="en-US" smtClean="0"/>
              <a:t>‹#›</a:t>
            </a:fld>
            <a:endParaRPr lang="en-US"/>
          </a:p>
        </p:txBody>
      </p:sp>
      <p:pic>
        <p:nvPicPr>
          <p:cNvPr id="7" name="Picture 6" descr="Untitled-1.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6137303"/>
            <a:ext cx="9144001" cy="731836"/>
          </a:xfrm>
          <a:prstGeom prst="rect">
            <a:avLst/>
          </a:prstGeom>
        </p:spPr>
      </p:pic>
      <p:pic>
        <p:nvPicPr>
          <p:cNvPr id="8" name="Picture 7" descr="Logo_Tagline_Ultra-Horizontal_White.eps"/>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5603725" y="6319057"/>
            <a:ext cx="3027999" cy="326023"/>
          </a:xfrm>
          <a:prstGeom prst="rect">
            <a:avLst/>
          </a:prstGeom>
        </p:spPr>
      </p:pic>
    </p:spTree>
    <p:extLst>
      <p:ext uri="{BB962C8B-B14F-4D97-AF65-F5344CB8AC3E}">
        <p14:creationId xmlns:p14="http://schemas.microsoft.com/office/powerpoint/2010/main" val="3579864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HR@ewu.edu" TargetMode="External"/><Relationship Id="rId2" Type="http://schemas.openxmlformats.org/officeDocument/2006/relationships/hyperlink" Target="mailto:stuemploy@ewu.ed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ddallas1@ewu.edu" TargetMode="External"/><Relationship Id="rId2" Type="http://schemas.openxmlformats.org/officeDocument/2006/relationships/hyperlink" Target="mailto:sreece@ewu.edu" TargetMode="External"/><Relationship Id="rId1" Type="http://schemas.openxmlformats.org/officeDocument/2006/relationships/slideLayout" Target="../slideLayouts/slideLayout2.xml"/><Relationship Id="rId4" Type="http://schemas.openxmlformats.org/officeDocument/2006/relationships/hyperlink" Target="https://inside.ewu.edu/hr/complaint-reportin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inside.ewu.edu/student-employment/getting-paid/"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inside.ewu.edu/student-employment/supervisor-faq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hyperlink" Target="mailto:stuemploy@ewu.edu"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inside.ewu.edu/student-employment/ewu-supervisors-post-a-job/"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s://inside.ewu.edu/student-employment/job-descriptions/"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s://sites.ewu.edu/student-employment/"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www.dailyclipart.net/clipart/thank-you-wave-clip-art/" TargetMode="External"/><Relationship Id="rId2" Type="http://schemas.openxmlformats.org/officeDocument/2006/relationships/image" Target="../media/image9.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1318" y="5223600"/>
            <a:ext cx="8921364" cy="648139"/>
          </a:xfrm>
        </p:spPr>
        <p:txBody>
          <a:bodyPr>
            <a:noAutofit/>
          </a:bodyPr>
          <a:lstStyle/>
          <a:p>
            <a:r>
              <a:rPr lang="en-US" sz="3200" dirty="0"/>
              <a:t>Nurturing Tomorrow’s Leaders:  Effectively Managing Student and Temporary Employees </a:t>
            </a:r>
          </a:p>
        </p:txBody>
      </p:sp>
      <p:sp>
        <p:nvSpPr>
          <p:cNvPr id="7" name="Subtitle 6"/>
          <p:cNvSpPr>
            <a:spLocks noGrp="1"/>
          </p:cNvSpPr>
          <p:nvPr>
            <p:ph type="subTitle" idx="1"/>
          </p:nvPr>
        </p:nvSpPr>
        <p:spPr>
          <a:xfrm>
            <a:off x="2478354" y="5980565"/>
            <a:ext cx="4187291" cy="648139"/>
          </a:xfrm>
        </p:spPr>
        <p:txBody>
          <a:bodyPr>
            <a:normAutofit fontScale="70000" lnSpcReduction="20000"/>
          </a:bodyPr>
          <a:lstStyle/>
          <a:p>
            <a:endParaRPr lang="en-US" dirty="0"/>
          </a:p>
          <a:p>
            <a:r>
              <a:rPr lang="en-US" dirty="0"/>
              <a:t>Presented by:  EWU Human Resources</a:t>
            </a:r>
          </a:p>
          <a:p>
            <a:r>
              <a:rPr lang="en-US" dirty="0"/>
              <a:t>March 4, 2025</a:t>
            </a:r>
          </a:p>
        </p:txBody>
      </p:sp>
    </p:spTree>
    <p:extLst>
      <p:ext uri="{BB962C8B-B14F-4D97-AF65-F5344CB8AC3E}">
        <p14:creationId xmlns:p14="http://schemas.microsoft.com/office/powerpoint/2010/main" val="2536074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a:xfrm>
            <a:off x="370945" y="604298"/>
            <a:ext cx="8315855" cy="995901"/>
          </a:xfrm>
        </p:spPr>
        <p:txBody>
          <a:bodyPr>
            <a:normAutofit fontScale="90000"/>
          </a:bodyPr>
          <a:lstStyle/>
          <a:p>
            <a:r>
              <a:rPr lang="en-US" altLang="en-US" dirty="0"/>
              <a:t>Student &amp; Temporary Employment	</a:t>
            </a:r>
            <a:br>
              <a:rPr lang="en-US" altLang="en-US" dirty="0"/>
            </a:br>
            <a:r>
              <a:rPr lang="en-US" altLang="en-US" dirty="0"/>
              <a:t>Contact Us</a:t>
            </a:r>
            <a:br>
              <a:rPr lang="en-US" altLang="en-US" dirty="0"/>
            </a:br>
            <a:endParaRPr lang="en-US" altLang="en-US" dirty="0"/>
          </a:p>
        </p:txBody>
      </p:sp>
      <p:sp>
        <p:nvSpPr>
          <p:cNvPr id="7171" name="Content Placeholder 2"/>
          <p:cNvSpPr>
            <a:spLocks noGrp="1" noChangeArrowheads="1"/>
          </p:cNvSpPr>
          <p:nvPr>
            <p:ph idx="1"/>
          </p:nvPr>
        </p:nvSpPr>
        <p:spPr>
          <a:xfrm>
            <a:off x="457200" y="1600200"/>
            <a:ext cx="8229600" cy="4536831"/>
          </a:xfrm>
        </p:spPr>
        <p:txBody>
          <a:bodyPr>
            <a:normAutofit fontScale="85000" lnSpcReduction="10000"/>
          </a:bodyPr>
          <a:lstStyle/>
          <a:p>
            <a:r>
              <a:rPr lang="en-US" b="1" dirty="0"/>
              <a:t>Location:  </a:t>
            </a:r>
            <a:r>
              <a:rPr lang="en-US" dirty="0"/>
              <a:t>The Student Employment office is </a:t>
            </a:r>
            <a:r>
              <a:rPr lang="en-US" altLang="en-US" dirty="0"/>
              <a:t>located in Showalter Hall Room 300 and the Human Resources Office is located in Showalter Hall Room 314.  </a:t>
            </a:r>
          </a:p>
          <a:p>
            <a:r>
              <a:rPr lang="en-US" b="1" dirty="0"/>
              <a:t>Phone:</a:t>
            </a:r>
            <a:r>
              <a:rPr lang="en-US" dirty="0"/>
              <a:t> 509.359.2525</a:t>
            </a:r>
            <a:br>
              <a:rPr lang="en-US" dirty="0"/>
            </a:br>
            <a:r>
              <a:rPr lang="en-US" b="1" dirty="0"/>
              <a:t>Fax:</a:t>
            </a:r>
            <a:r>
              <a:rPr lang="en-US" dirty="0"/>
              <a:t> 509.359.6262</a:t>
            </a:r>
          </a:p>
          <a:p>
            <a:r>
              <a:rPr lang="en-US" b="1" dirty="0"/>
              <a:t>Email:  </a:t>
            </a:r>
            <a:r>
              <a:rPr lang="en-US" dirty="0">
                <a:hlinkClick r:id="rId2"/>
              </a:rPr>
              <a:t>stuemploy@ewu.edu</a:t>
            </a:r>
            <a:r>
              <a:rPr lang="en-US" dirty="0"/>
              <a:t> or </a:t>
            </a:r>
            <a:r>
              <a:rPr lang="en-US" dirty="0">
                <a:hlinkClick r:id="rId3"/>
              </a:rPr>
              <a:t>HR@ewu.edu</a:t>
            </a:r>
            <a:r>
              <a:rPr lang="en-US" dirty="0"/>
              <a:t> </a:t>
            </a:r>
          </a:p>
          <a:p>
            <a:r>
              <a:rPr lang="en-US" b="1" dirty="0"/>
              <a:t>Office Hours:</a:t>
            </a:r>
            <a:br>
              <a:rPr lang="en-US" dirty="0"/>
            </a:br>
            <a:r>
              <a:rPr lang="en-US" dirty="0"/>
              <a:t>Mon - Fri: 8:00am - 5:00pm</a:t>
            </a:r>
          </a:p>
          <a:p>
            <a:r>
              <a:rPr lang="en-US" b="1" dirty="0"/>
              <a:t>Website:  </a:t>
            </a:r>
            <a:r>
              <a:rPr lang="en-US" dirty="0"/>
              <a:t>https://inside.ewu.edu/student-employment/</a:t>
            </a:r>
            <a:br>
              <a:rPr lang="en-US" dirty="0"/>
            </a:br>
            <a:endParaRPr lang="en-US" dirty="0"/>
          </a:p>
          <a:p>
            <a:pPr marL="0" indent="0">
              <a:buNone/>
            </a:pPr>
            <a:endParaRPr lang="en-US" altLang="en-US" dirty="0"/>
          </a:p>
          <a:p>
            <a:pPr marL="0" indent="0">
              <a:buNone/>
            </a:pPr>
            <a:endParaRPr lang="en-US" altLang="en-US" sz="1200" dirty="0"/>
          </a:p>
        </p:txBody>
      </p:sp>
    </p:spTree>
    <p:extLst>
      <p:ext uri="{BB962C8B-B14F-4D97-AF65-F5344CB8AC3E}">
        <p14:creationId xmlns:p14="http://schemas.microsoft.com/office/powerpoint/2010/main" val="148790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4" name="Content Placeholder 3"/>
          <p:cNvSpPr>
            <a:spLocks noGrp="1"/>
          </p:cNvSpPr>
          <p:nvPr>
            <p:ph sz="half" idx="2"/>
          </p:nvPr>
        </p:nvSpPr>
        <p:spPr>
          <a:xfrm>
            <a:off x="457200" y="1535113"/>
            <a:ext cx="4040188" cy="4458152"/>
          </a:xfrm>
        </p:spPr>
        <p:txBody>
          <a:bodyPr>
            <a:normAutofit fontScale="92500"/>
          </a:bodyPr>
          <a:lstStyle/>
          <a:p>
            <a:pPr>
              <a:defRPr/>
            </a:pPr>
            <a:r>
              <a:rPr lang="en-US" altLang="en-US" dirty="0"/>
              <a:t>Hiring Process</a:t>
            </a:r>
          </a:p>
          <a:p>
            <a:pPr marL="640080">
              <a:buFont typeface="Courier New" panose="02070309020205020404" pitchFamily="49" charset="0"/>
              <a:buChar char="o"/>
              <a:defRPr/>
            </a:pPr>
            <a:r>
              <a:rPr lang="en-US" altLang="en-US" dirty="0"/>
              <a:t>Position Approval</a:t>
            </a:r>
          </a:p>
          <a:p>
            <a:pPr marL="640080">
              <a:buFont typeface="Courier New" panose="02070309020205020404" pitchFamily="49" charset="0"/>
              <a:buChar char="o"/>
              <a:defRPr/>
            </a:pPr>
            <a:r>
              <a:rPr lang="en-US" altLang="en-US" dirty="0"/>
              <a:t>Posting in Handshake</a:t>
            </a:r>
          </a:p>
          <a:p>
            <a:pPr marL="640080">
              <a:buFont typeface="Courier New" panose="02070309020205020404" pitchFamily="49" charset="0"/>
              <a:buChar char="o"/>
              <a:defRPr/>
            </a:pPr>
            <a:r>
              <a:rPr lang="en-US" altLang="en-US" dirty="0"/>
              <a:t>Interviewing</a:t>
            </a:r>
          </a:p>
          <a:p>
            <a:pPr marL="640080">
              <a:buFont typeface="Courier New" panose="02070309020205020404" pitchFamily="49" charset="0"/>
              <a:buChar char="o"/>
              <a:defRPr/>
            </a:pPr>
            <a:r>
              <a:rPr lang="en-US" altLang="en-US" dirty="0"/>
              <a:t>Salary/Salary Raises</a:t>
            </a:r>
          </a:p>
          <a:p>
            <a:pPr marL="640080">
              <a:buFont typeface="Courier New" panose="02070309020205020404" pitchFamily="49" charset="0"/>
              <a:buChar char="o"/>
              <a:defRPr/>
            </a:pPr>
            <a:r>
              <a:rPr lang="en-US" altLang="en-US" dirty="0"/>
              <a:t>Hiring Paperwork</a:t>
            </a:r>
          </a:p>
          <a:p>
            <a:pPr marL="640080">
              <a:buFont typeface="Courier New" panose="02070309020205020404" pitchFamily="49" charset="0"/>
              <a:buChar char="o"/>
              <a:defRPr/>
            </a:pPr>
            <a:r>
              <a:rPr lang="en-US" altLang="en-US" dirty="0"/>
              <a:t>Background Checks</a:t>
            </a:r>
          </a:p>
          <a:p>
            <a:pPr marL="640080">
              <a:buFont typeface="Courier New" panose="02070309020205020404" pitchFamily="49" charset="0"/>
              <a:buChar char="o"/>
              <a:defRPr/>
            </a:pPr>
            <a:r>
              <a:rPr lang="en-US" altLang="en-US" dirty="0"/>
              <a:t>Work Study</a:t>
            </a:r>
          </a:p>
          <a:p>
            <a:pPr>
              <a:defRPr/>
            </a:pPr>
            <a:r>
              <a:rPr lang="en-US" altLang="en-US" dirty="0"/>
              <a:t>Temporary Employment Policy</a:t>
            </a:r>
          </a:p>
          <a:p>
            <a:pPr>
              <a:defRPr/>
            </a:pPr>
            <a:r>
              <a:rPr lang="en-US" altLang="en-US" dirty="0"/>
              <a:t>Leave</a:t>
            </a:r>
          </a:p>
          <a:p>
            <a:pPr>
              <a:defRPr/>
            </a:pPr>
            <a:r>
              <a:rPr lang="en-US" altLang="en-US" dirty="0"/>
              <a:t>Mandatory Reporting/Training</a:t>
            </a:r>
          </a:p>
          <a:p>
            <a:pPr marL="0" indent="0">
              <a:buNone/>
              <a:defRPr/>
            </a:pPr>
            <a:endParaRPr lang="en-US" altLang="en-US" sz="1100" dirty="0"/>
          </a:p>
          <a:p>
            <a:endParaRPr lang="en-US" dirty="0"/>
          </a:p>
        </p:txBody>
      </p:sp>
      <p:sp>
        <p:nvSpPr>
          <p:cNvPr id="6" name="Content Placeholder 5"/>
          <p:cNvSpPr>
            <a:spLocks noGrp="1"/>
          </p:cNvSpPr>
          <p:nvPr>
            <p:ph sz="quarter" idx="4"/>
          </p:nvPr>
        </p:nvSpPr>
        <p:spPr>
          <a:xfrm>
            <a:off x="4645025" y="1580832"/>
            <a:ext cx="4041775" cy="4412433"/>
          </a:xfrm>
        </p:spPr>
        <p:txBody>
          <a:bodyPr>
            <a:normAutofit fontScale="92500"/>
          </a:bodyPr>
          <a:lstStyle/>
          <a:p>
            <a:r>
              <a:rPr lang="en-US" altLang="en-US" sz="2200" dirty="0"/>
              <a:t>Summer Reminders</a:t>
            </a:r>
          </a:p>
          <a:p>
            <a:r>
              <a:rPr lang="en-US" altLang="en-US" sz="2200" dirty="0"/>
              <a:t>Performance Appraisals </a:t>
            </a:r>
          </a:p>
          <a:p>
            <a:r>
              <a:rPr lang="en-US" altLang="en-US" sz="2200" dirty="0"/>
              <a:t>Effective Supervision/ Performance Management</a:t>
            </a:r>
          </a:p>
          <a:p>
            <a:r>
              <a:rPr lang="en-US" altLang="en-US" sz="2200" dirty="0"/>
              <a:t>Accommodations</a:t>
            </a:r>
          </a:p>
          <a:p>
            <a:r>
              <a:rPr lang="en-US" altLang="en-US" sz="2200" dirty="0"/>
              <a:t>Safety Issues</a:t>
            </a:r>
          </a:p>
          <a:p>
            <a:r>
              <a:rPr lang="en-US" altLang="en-US" sz="2200" dirty="0"/>
              <a:t>Additional Reminders</a:t>
            </a:r>
          </a:p>
          <a:p>
            <a:r>
              <a:rPr lang="en-US" altLang="en-US" sz="2200" dirty="0"/>
              <a:t>Resources</a:t>
            </a:r>
          </a:p>
          <a:p>
            <a:pPr marL="0" indent="0">
              <a:buNone/>
            </a:pPr>
            <a:endParaRPr lang="en-US" dirty="0"/>
          </a:p>
        </p:txBody>
      </p:sp>
    </p:spTree>
    <p:extLst>
      <p:ext uri="{BB962C8B-B14F-4D97-AF65-F5344CB8AC3E}">
        <p14:creationId xmlns:p14="http://schemas.microsoft.com/office/powerpoint/2010/main" val="634214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DA737-1D5F-4029-AECB-10733A3C5BDB}"/>
              </a:ext>
            </a:extLst>
          </p:cNvPr>
          <p:cNvSpPr>
            <a:spLocks noGrp="1"/>
          </p:cNvSpPr>
          <p:nvPr>
            <p:ph type="title"/>
          </p:nvPr>
        </p:nvSpPr>
        <p:spPr/>
        <p:txBody>
          <a:bodyPr/>
          <a:lstStyle/>
          <a:p>
            <a:r>
              <a:rPr lang="en-US" dirty="0"/>
              <a:t>Common Issues Re: Performance</a:t>
            </a:r>
          </a:p>
        </p:txBody>
      </p:sp>
      <p:sp>
        <p:nvSpPr>
          <p:cNvPr id="3" name="Content Placeholder 2">
            <a:extLst>
              <a:ext uri="{FF2B5EF4-FFF2-40B4-BE49-F238E27FC236}">
                <a16:creationId xmlns:a16="http://schemas.microsoft.com/office/drawing/2014/main" id="{FFFA0DE3-9344-49A8-AC25-14FE1F9F8433}"/>
              </a:ext>
            </a:extLst>
          </p:cNvPr>
          <p:cNvSpPr>
            <a:spLocks noGrp="1"/>
          </p:cNvSpPr>
          <p:nvPr>
            <p:ph idx="1"/>
          </p:nvPr>
        </p:nvSpPr>
        <p:spPr/>
        <p:txBody>
          <a:bodyPr/>
          <a:lstStyle/>
          <a:p>
            <a:r>
              <a:rPr lang="en-US" altLang="en-US" dirty="0"/>
              <a:t>Lack of training.</a:t>
            </a:r>
          </a:p>
          <a:p>
            <a:r>
              <a:rPr lang="en-US" altLang="en-US" dirty="0"/>
              <a:t>Department Handbooks can be inconsistent with EWU Policy 407-01 Temporary Employment.  </a:t>
            </a:r>
          </a:p>
          <a:p>
            <a:r>
              <a:rPr lang="en-US" altLang="en-US" dirty="0"/>
              <a:t>Lack of Appraisals.</a:t>
            </a:r>
          </a:p>
          <a:p>
            <a:r>
              <a:rPr lang="en-US" altLang="en-US" dirty="0"/>
              <a:t>Lack of Communication.</a:t>
            </a:r>
            <a:endParaRPr lang="en-US" dirty="0"/>
          </a:p>
        </p:txBody>
      </p:sp>
    </p:spTree>
    <p:extLst>
      <p:ext uri="{BB962C8B-B14F-4D97-AF65-F5344CB8AC3E}">
        <p14:creationId xmlns:p14="http://schemas.microsoft.com/office/powerpoint/2010/main" val="4012041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52400" y="214685"/>
            <a:ext cx="8610600" cy="842837"/>
          </a:xfrm>
        </p:spPr>
        <p:txBody>
          <a:bodyPr>
            <a:normAutofit/>
          </a:bodyPr>
          <a:lstStyle/>
          <a:p>
            <a:r>
              <a:rPr lang="en-US" altLang="en-US" dirty="0"/>
              <a:t>Performance Appraisals</a:t>
            </a:r>
          </a:p>
        </p:txBody>
      </p:sp>
      <p:sp>
        <p:nvSpPr>
          <p:cNvPr id="30723" name="Content Placeholder 2"/>
          <p:cNvSpPr>
            <a:spLocks noGrp="1"/>
          </p:cNvSpPr>
          <p:nvPr>
            <p:ph idx="1"/>
          </p:nvPr>
        </p:nvSpPr>
        <p:spPr/>
        <p:txBody>
          <a:bodyPr>
            <a:normAutofit fontScale="85000" lnSpcReduction="10000"/>
          </a:bodyPr>
          <a:lstStyle/>
          <a:p>
            <a:pPr marL="0" indent="0" defTabSz="685800" eaLnBrk="1" fontAlgn="auto" hangingPunct="1">
              <a:spcBef>
                <a:spcPts val="750"/>
              </a:spcBef>
              <a:spcAft>
                <a:spcPts val="600"/>
              </a:spcAft>
              <a:buFontTx/>
              <a:buNone/>
              <a:defRPr/>
            </a:pPr>
            <a:r>
              <a:rPr lang="en-US" dirty="0"/>
              <a:t>Performance appraisals, reviews and evaluations are all terms used to describe the process for documenting and communicating employees’ performance.</a:t>
            </a:r>
          </a:p>
          <a:p>
            <a:pPr>
              <a:defRPr/>
            </a:pPr>
            <a:r>
              <a:rPr lang="en-US" altLang="en-US" dirty="0"/>
              <a:t>Here at EWU, our Student and Temporary Employees are a key to the success of Excellence in Learning.</a:t>
            </a:r>
          </a:p>
          <a:p>
            <a:pPr>
              <a:defRPr/>
            </a:pPr>
            <a:r>
              <a:rPr lang="en-US" altLang="en-US" dirty="0"/>
              <a:t>Supervisors play a key role.</a:t>
            </a:r>
          </a:p>
          <a:p>
            <a:pPr>
              <a:defRPr/>
            </a:pPr>
            <a:r>
              <a:rPr lang="en-US" altLang="en-US" dirty="0"/>
              <a:t>Used to create documentation on positive or negative job performance or conduct.</a:t>
            </a:r>
          </a:p>
          <a:p>
            <a:pPr>
              <a:defRPr/>
            </a:pPr>
            <a:r>
              <a:rPr lang="en-US" altLang="en-US" dirty="0"/>
              <a:t>Provide a time to provide constructive feedback.</a:t>
            </a:r>
            <a:br>
              <a:rPr lang="en-US" altLang="en-US" dirty="0"/>
            </a:br>
            <a:endParaRPr lang="en-US" altLang="en-US" dirty="0"/>
          </a:p>
          <a:p>
            <a:pPr marL="0" indent="0">
              <a:buNone/>
              <a:defRPr/>
            </a:pPr>
            <a:endParaRPr lang="en-US" altLang="en-US" sz="1200" dirty="0"/>
          </a:p>
          <a:p>
            <a:pPr>
              <a:defRPr/>
            </a:pPr>
            <a:endParaRPr lang="en-US" altLang="en-US" dirty="0"/>
          </a:p>
          <a:p>
            <a:pPr>
              <a:defRPr/>
            </a:pPr>
            <a:endParaRPr lang="en-US" altLang="en-US" dirty="0"/>
          </a:p>
          <a:p>
            <a:pPr>
              <a:defRPr/>
            </a:pPr>
            <a:endParaRPr lang="en-US" altLang="en-US" dirty="0"/>
          </a:p>
        </p:txBody>
      </p:sp>
    </p:spTree>
    <p:extLst>
      <p:ext uri="{BB962C8B-B14F-4D97-AF65-F5344CB8AC3E}">
        <p14:creationId xmlns:p14="http://schemas.microsoft.com/office/powerpoint/2010/main" val="2207027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a:t>Performance Appraisal/Evaluation</a:t>
            </a:r>
          </a:p>
        </p:txBody>
      </p:sp>
      <p:sp>
        <p:nvSpPr>
          <p:cNvPr id="50179" name="Content Placeholder 2"/>
          <p:cNvSpPr>
            <a:spLocks noGrp="1"/>
          </p:cNvSpPr>
          <p:nvPr>
            <p:ph idx="1"/>
          </p:nvPr>
        </p:nvSpPr>
        <p:spPr/>
        <p:txBody>
          <a:bodyPr/>
          <a:lstStyle/>
          <a:p>
            <a:pPr marL="0" indent="0">
              <a:buNone/>
              <a:defRPr/>
            </a:pPr>
            <a:r>
              <a:rPr lang="en-US" altLang="en-US" dirty="0"/>
              <a:t>Recommended timing of appraisals/evaluations:</a:t>
            </a:r>
          </a:p>
          <a:p>
            <a:pPr>
              <a:buFont typeface="Arial" panose="020B0604020202020204" pitchFamily="34" charset="0"/>
              <a:buChar char="•"/>
              <a:defRPr/>
            </a:pPr>
            <a:r>
              <a:rPr lang="en-US" altLang="en-US" dirty="0"/>
              <a:t>After 1</a:t>
            </a:r>
            <a:r>
              <a:rPr lang="en-US" altLang="en-US" baseline="30000" dirty="0"/>
              <a:t>st</a:t>
            </a:r>
            <a:r>
              <a:rPr lang="en-US" altLang="en-US" dirty="0"/>
              <a:t> 6 weeks of work.</a:t>
            </a:r>
          </a:p>
          <a:p>
            <a:pPr>
              <a:defRPr/>
            </a:pPr>
            <a:r>
              <a:rPr lang="en-US" altLang="en-US" dirty="0"/>
              <a:t>Once a term</a:t>
            </a:r>
          </a:p>
          <a:p>
            <a:pPr marL="0">
              <a:defRPr/>
            </a:pPr>
            <a:r>
              <a:rPr lang="en-US" altLang="en-US" dirty="0"/>
              <a:t>After 1 year, go to every 6 months.</a:t>
            </a:r>
            <a:br>
              <a:rPr lang="en-US" altLang="en-US" dirty="0"/>
            </a:br>
            <a:br>
              <a:rPr lang="en-US" altLang="en-US" dirty="0"/>
            </a:br>
            <a:br>
              <a:rPr lang="en-US" altLang="en-US" dirty="0"/>
            </a:br>
            <a:br>
              <a:rPr lang="en-US" altLang="en-US" dirty="0"/>
            </a:br>
            <a:endParaRPr lang="en-US" altLang="en-US" sz="1000" dirty="0"/>
          </a:p>
          <a:p>
            <a:pPr marL="0" indent="0">
              <a:buFontTx/>
              <a:buNone/>
              <a:defRPr/>
            </a:pPr>
            <a:endParaRPr lang="en-US" altLang="en-US" dirty="0"/>
          </a:p>
        </p:txBody>
      </p:sp>
    </p:spTree>
    <p:extLst>
      <p:ext uri="{BB962C8B-B14F-4D97-AF65-F5344CB8AC3E}">
        <p14:creationId xmlns:p14="http://schemas.microsoft.com/office/powerpoint/2010/main" val="401565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a:t>Performance Appraisal</a:t>
            </a:r>
          </a:p>
        </p:txBody>
      </p:sp>
      <p:pic>
        <p:nvPicPr>
          <p:cNvPr id="38915"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140075" y="1266825"/>
            <a:ext cx="2863850" cy="4859338"/>
          </a:xfrm>
        </p:spPr>
      </p:pic>
    </p:spTree>
    <p:extLst>
      <p:ext uri="{BB962C8B-B14F-4D97-AF65-F5344CB8AC3E}">
        <p14:creationId xmlns:p14="http://schemas.microsoft.com/office/powerpoint/2010/main" val="1467828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a:t>Principles for Effective Supervision</a:t>
            </a:r>
          </a:p>
        </p:txBody>
      </p:sp>
      <p:sp>
        <p:nvSpPr>
          <p:cNvPr id="12291" name="Content Placeholder 2"/>
          <p:cNvSpPr>
            <a:spLocks noGrp="1"/>
          </p:cNvSpPr>
          <p:nvPr>
            <p:ph idx="1"/>
          </p:nvPr>
        </p:nvSpPr>
        <p:spPr>
          <a:xfrm>
            <a:off x="266700" y="1295400"/>
            <a:ext cx="8229600" cy="4830763"/>
          </a:xfrm>
        </p:spPr>
        <p:txBody>
          <a:bodyPr>
            <a:normAutofit/>
          </a:bodyPr>
          <a:lstStyle/>
          <a:p>
            <a:pPr marL="0" indent="0">
              <a:buFontTx/>
              <a:buNone/>
            </a:pPr>
            <a:r>
              <a:rPr lang="en-US" altLang="en-US" dirty="0"/>
              <a:t>Ensuring that employees understand their responsibilities and duties so they can be successful is an essential part of effective supervision. Supervisors must communicate clear expectations and be fair and consistent when managing performance and misconduct matters.  </a:t>
            </a:r>
            <a:br>
              <a:rPr lang="en-US" altLang="en-US" dirty="0"/>
            </a:br>
            <a:br>
              <a:rPr lang="en-US" altLang="en-US" dirty="0"/>
            </a:br>
            <a:endParaRPr lang="en-US" altLang="en-US" dirty="0"/>
          </a:p>
          <a:p>
            <a:pPr marL="0" indent="0">
              <a:buFontTx/>
              <a:buNone/>
            </a:pPr>
            <a:endParaRPr lang="en-US" altLang="en-US" sz="1000" dirty="0"/>
          </a:p>
        </p:txBody>
      </p:sp>
    </p:spTree>
    <p:extLst>
      <p:ext uri="{BB962C8B-B14F-4D97-AF65-F5344CB8AC3E}">
        <p14:creationId xmlns:p14="http://schemas.microsoft.com/office/powerpoint/2010/main" val="1015345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Management</a:t>
            </a:r>
          </a:p>
        </p:txBody>
      </p:sp>
      <p:sp>
        <p:nvSpPr>
          <p:cNvPr id="3" name="Content Placeholder 2"/>
          <p:cNvSpPr>
            <a:spLocks noGrp="1"/>
          </p:cNvSpPr>
          <p:nvPr>
            <p:ph idx="1"/>
          </p:nvPr>
        </p:nvSpPr>
        <p:spPr/>
        <p:txBody>
          <a:bodyPr>
            <a:normAutofit/>
          </a:bodyPr>
          <a:lstStyle/>
          <a:p>
            <a:pPr marL="0" indent="0">
              <a:buNone/>
            </a:pPr>
            <a:r>
              <a:rPr lang="en-US" altLang="en-US" dirty="0"/>
              <a:t>If performance issues arise, supervisors are encouraged to have informal discussions with the employee, clarify expectations, and to document in writing. If misconduct issues arise that violate University policy, supervisors should consult with the University’s Investigator or the Labor Relations Manager.  </a:t>
            </a:r>
            <a:br>
              <a:rPr lang="en-US" altLang="en-US" dirty="0"/>
            </a:br>
            <a:br>
              <a:rPr lang="en-US" altLang="en-US" dirty="0"/>
            </a:br>
            <a:endParaRPr lang="en-US" altLang="en-US" sz="1000" dirty="0"/>
          </a:p>
          <a:p>
            <a:endParaRPr lang="en-US" dirty="0"/>
          </a:p>
        </p:txBody>
      </p:sp>
    </p:spTree>
    <p:extLst>
      <p:ext uri="{BB962C8B-B14F-4D97-AF65-F5344CB8AC3E}">
        <p14:creationId xmlns:p14="http://schemas.microsoft.com/office/powerpoint/2010/main" val="4149231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a:t>Examples of Proper Coaching</a:t>
            </a:r>
          </a:p>
        </p:txBody>
      </p:sp>
      <p:sp>
        <p:nvSpPr>
          <p:cNvPr id="14339" name="Content Placeholder 2"/>
          <p:cNvSpPr>
            <a:spLocks noGrp="1"/>
          </p:cNvSpPr>
          <p:nvPr>
            <p:ph idx="1"/>
          </p:nvPr>
        </p:nvSpPr>
        <p:spPr/>
        <p:txBody>
          <a:bodyPr>
            <a:normAutofit fontScale="92500" lnSpcReduction="10000"/>
          </a:bodyPr>
          <a:lstStyle/>
          <a:p>
            <a:r>
              <a:rPr lang="en-US" altLang="en-US" dirty="0"/>
              <a:t>Employee is absent without notice or tardy or has problems adhering to or following management instructions.</a:t>
            </a:r>
          </a:p>
          <a:p>
            <a:r>
              <a:rPr lang="en-US" altLang="en-US" dirty="0"/>
              <a:t>Meet with employee as close to the issue as possible, verbally clarify the department expectations, and then send a follow-up email confirming the discussion.</a:t>
            </a:r>
          </a:p>
          <a:p>
            <a:pPr marL="347472"/>
            <a:r>
              <a:rPr lang="en-US" altLang="en-US" dirty="0"/>
              <a:t>Director of Labor Relations, and Student Employment Team available for consultation.</a:t>
            </a:r>
            <a:br>
              <a:rPr lang="en-US" altLang="en-US" dirty="0"/>
            </a:br>
            <a:endParaRPr lang="en-US" altLang="en-US" sz="1100" dirty="0"/>
          </a:p>
        </p:txBody>
      </p:sp>
    </p:spTree>
    <p:extLst>
      <p:ext uri="{BB962C8B-B14F-4D97-AF65-F5344CB8AC3E}">
        <p14:creationId xmlns:p14="http://schemas.microsoft.com/office/powerpoint/2010/main" val="354239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fontScale="90000"/>
          </a:bodyPr>
          <a:lstStyle/>
          <a:p>
            <a:r>
              <a:rPr lang="en-US" altLang="en-US"/>
              <a:t>What if performance does not improve?</a:t>
            </a:r>
          </a:p>
        </p:txBody>
      </p:sp>
      <p:sp>
        <p:nvSpPr>
          <p:cNvPr id="15363" name="Content Placeholder 2"/>
          <p:cNvSpPr>
            <a:spLocks noGrp="1"/>
          </p:cNvSpPr>
          <p:nvPr>
            <p:ph idx="1"/>
          </p:nvPr>
        </p:nvSpPr>
        <p:spPr/>
        <p:txBody>
          <a:bodyPr/>
          <a:lstStyle/>
          <a:p>
            <a:pPr marL="0" indent="0">
              <a:buNone/>
            </a:pPr>
            <a:r>
              <a:rPr lang="en-US" altLang="en-US" dirty="0"/>
              <a:t>If you have made efforts to set expectations for attendance, performance, etc. and followed up with those expectations and the employee’s performance does not improve, then contact Student Employment Team or Labor Relations Manager for guidance.</a:t>
            </a:r>
            <a:br>
              <a:rPr lang="en-US" altLang="en-US" dirty="0"/>
            </a:br>
            <a:br>
              <a:rPr lang="en-US" altLang="en-US" dirty="0"/>
            </a:br>
            <a:endParaRPr lang="en-US" altLang="en-US" dirty="0"/>
          </a:p>
          <a:p>
            <a:pPr marL="0" indent="0">
              <a:buNone/>
            </a:pPr>
            <a:endParaRPr lang="en-US" altLang="en-US" sz="1000" dirty="0"/>
          </a:p>
        </p:txBody>
      </p:sp>
    </p:spTree>
    <p:extLst>
      <p:ext uri="{BB962C8B-B14F-4D97-AF65-F5344CB8AC3E}">
        <p14:creationId xmlns:p14="http://schemas.microsoft.com/office/powerpoint/2010/main" val="3424662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fontScale="90000"/>
          </a:bodyPr>
          <a:lstStyle/>
          <a:p>
            <a:r>
              <a:rPr lang="en-US" altLang="en-US" dirty="0"/>
              <a:t>What if Employee Engages in Misconduct?</a:t>
            </a:r>
          </a:p>
        </p:txBody>
      </p:sp>
      <p:sp>
        <p:nvSpPr>
          <p:cNvPr id="16387" name="Content Placeholder 2"/>
          <p:cNvSpPr>
            <a:spLocks noGrp="1"/>
          </p:cNvSpPr>
          <p:nvPr>
            <p:ph idx="1"/>
          </p:nvPr>
        </p:nvSpPr>
        <p:spPr/>
        <p:txBody>
          <a:bodyPr>
            <a:normAutofit fontScale="77500" lnSpcReduction="20000"/>
          </a:bodyPr>
          <a:lstStyle/>
          <a:p>
            <a:pPr marL="0" indent="0">
              <a:buNone/>
            </a:pPr>
            <a:r>
              <a:rPr lang="en-US" altLang="en-US" dirty="0"/>
              <a:t>Pursuant to EWUG 401-01 Investigations, if you believe an employee has engaged in misconduct, a violation of a University policy, rule or regulation, it should be reported to the University’s Investigators or Labor Relations Manager.</a:t>
            </a:r>
          </a:p>
          <a:p>
            <a:r>
              <a:rPr lang="en-US" altLang="en-US" dirty="0"/>
              <a:t>You can contact one of our Investigators:</a:t>
            </a:r>
          </a:p>
          <a:p>
            <a:pPr marL="685800">
              <a:buFont typeface="Courier New" panose="02070309020205020404" pitchFamily="49" charset="0"/>
              <a:buChar char="o"/>
            </a:pPr>
            <a:r>
              <a:rPr lang="en-US" altLang="en-US" dirty="0"/>
              <a:t>Stacey Reece, </a:t>
            </a:r>
            <a:r>
              <a:rPr lang="en-US" dirty="0"/>
              <a:t>509-359-6612 or email </a:t>
            </a:r>
            <a:r>
              <a:rPr lang="en-US" dirty="0">
                <a:hlinkClick r:id="rId2"/>
              </a:rPr>
              <a:t>sreece@ewu.edu</a:t>
            </a:r>
            <a:r>
              <a:rPr lang="en-US" dirty="0"/>
              <a:t>; Danielle Dallas, 359-7495 or email </a:t>
            </a:r>
            <a:r>
              <a:rPr lang="en-US" dirty="0">
                <a:hlinkClick r:id="rId3"/>
              </a:rPr>
              <a:t>ddallas1@ewu.edu</a:t>
            </a:r>
            <a:endParaRPr lang="en-US" dirty="0"/>
          </a:p>
          <a:p>
            <a:pPr marL="685800">
              <a:buFont typeface="Courier New" panose="02070309020205020404" pitchFamily="49" charset="0"/>
              <a:buChar char="o"/>
            </a:pPr>
            <a:r>
              <a:rPr lang="en-US" dirty="0"/>
              <a:t>Director of Labor Relations (currently vacant) so reach out to Deborah Danner 359-2383 or email ddanner2@ewu.edu)</a:t>
            </a:r>
            <a:endParaRPr lang="en-US" altLang="en-US" dirty="0"/>
          </a:p>
          <a:p>
            <a:r>
              <a:rPr lang="en-US" altLang="en-US" dirty="0"/>
              <a:t>Submit a complaint electronically at </a:t>
            </a:r>
            <a:r>
              <a:rPr lang="en-US" altLang="en-US" dirty="0">
                <a:hlinkClick r:id="rId4"/>
              </a:rPr>
              <a:t>https://inside.ewu.edu/hr/complaint-reporting/</a:t>
            </a:r>
            <a:r>
              <a:rPr lang="en-US" altLang="en-US" dirty="0"/>
              <a:t> </a:t>
            </a:r>
            <a:br>
              <a:rPr lang="en-US" altLang="en-US" dirty="0"/>
            </a:br>
            <a:endParaRPr lang="en-US" altLang="en-US" dirty="0"/>
          </a:p>
          <a:p>
            <a:pPr marL="0" indent="0">
              <a:buNone/>
            </a:pPr>
            <a:endParaRPr lang="en-US" altLang="en-US" sz="1200" dirty="0"/>
          </a:p>
        </p:txBody>
      </p:sp>
    </p:spTree>
    <p:extLst>
      <p:ext uri="{BB962C8B-B14F-4D97-AF65-F5344CB8AC3E}">
        <p14:creationId xmlns:p14="http://schemas.microsoft.com/office/powerpoint/2010/main" val="3940149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04800" y="152400"/>
            <a:ext cx="8839200" cy="685800"/>
          </a:xfrm>
        </p:spPr>
        <p:txBody>
          <a:bodyPr>
            <a:normAutofit fontScale="90000"/>
          </a:bodyPr>
          <a:lstStyle/>
          <a:p>
            <a:r>
              <a:rPr lang="en-US" altLang="en-US"/>
              <a:t>Do……..</a:t>
            </a:r>
          </a:p>
        </p:txBody>
      </p:sp>
      <p:sp>
        <p:nvSpPr>
          <p:cNvPr id="18435" name="Content Placeholder 2"/>
          <p:cNvSpPr>
            <a:spLocks noGrp="1"/>
          </p:cNvSpPr>
          <p:nvPr>
            <p:ph idx="1"/>
          </p:nvPr>
        </p:nvSpPr>
        <p:spPr>
          <a:xfrm>
            <a:off x="228600" y="1295400"/>
            <a:ext cx="8610600" cy="4830763"/>
          </a:xfrm>
        </p:spPr>
        <p:txBody>
          <a:bodyPr>
            <a:normAutofit lnSpcReduction="10000"/>
          </a:bodyPr>
          <a:lstStyle/>
          <a:p>
            <a:r>
              <a:rPr lang="en-US" altLang="en-US" dirty="0"/>
              <a:t>Confer with Human Resources/Labor Relations for their recommendations on how to proceed. </a:t>
            </a:r>
          </a:p>
          <a:p>
            <a:r>
              <a:rPr lang="en-US" altLang="en-US" dirty="0"/>
              <a:t>Select an appropriate time &amp; place to meet privately with the employee.</a:t>
            </a:r>
          </a:p>
          <a:p>
            <a:r>
              <a:rPr lang="en-US" altLang="en-US" dirty="0"/>
              <a:t>Allow the employee to explain their side of the incident.</a:t>
            </a:r>
          </a:p>
          <a:p>
            <a:r>
              <a:rPr lang="en-US" altLang="en-US" dirty="0"/>
              <a:t>LISTEN.</a:t>
            </a:r>
          </a:p>
          <a:p>
            <a:r>
              <a:rPr lang="en-US" altLang="en-US" dirty="0"/>
              <a:t>Remain calm and professional.</a:t>
            </a:r>
          </a:p>
          <a:p>
            <a:r>
              <a:rPr lang="en-US" altLang="en-US" dirty="0"/>
              <a:t>Document!</a:t>
            </a:r>
          </a:p>
          <a:p>
            <a:pPr marL="0" indent="0">
              <a:buNone/>
            </a:pPr>
            <a:endParaRPr lang="en-US" altLang="en-US" sz="1100" dirty="0"/>
          </a:p>
          <a:p>
            <a:pPr marL="0" indent="0">
              <a:buNone/>
            </a:pPr>
            <a:endParaRPr lang="en-US" altLang="en-US" sz="1100" dirty="0"/>
          </a:p>
          <a:p>
            <a:pPr marL="0" indent="0">
              <a:buNone/>
            </a:pPr>
            <a:endParaRPr lang="en-US" altLang="en-US" dirty="0"/>
          </a:p>
        </p:txBody>
      </p:sp>
    </p:spTree>
    <p:extLst>
      <p:ext uri="{BB962C8B-B14F-4D97-AF65-F5344CB8AC3E}">
        <p14:creationId xmlns:p14="http://schemas.microsoft.com/office/powerpoint/2010/main" val="415707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a:t>Do Not...</a:t>
            </a:r>
          </a:p>
        </p:txBody>
      </p:sp>
      <p:sp>
        <p:nvSpPr>
          <p:cNvPr id="19459" name="Content Placeholder 2"/>
          <p:cNvSpPr>
            <a:spLocks noGrp="1"/>
          </p:cNvSpPr>
          <p:nvPr>
            <p:ph idx="1"/>
          </p:nvPr>
        </p:nvSpPr>
        <p:spPr/>
        <p:txBody>
          <a:bodyPr>
            <a:normAutofit fontScale="92500" lnSpcReduction="10000"/>
          </a:bodyPr>
          <a:lstStyle/>
          <a:p>
            <a:r>
              <a:rPr lang="en-US" altLang="en-US" dirty="0"/>
              <a:t>Proceed with any disciplinary action without consulting with Student Employment/HR and obtaining appropriate approval from VP or designee.</a:t>
            </a:r>
          </a:p>
          <a:p>
            <a:r>
              <a:rPr lang="en-US" altLang="en-US" dirty="0"/>
              <a:t>Yell, scream or curse.</a:t>
            </a:r>
          </a:p>
          <a:p>
            <a:r>
              <a:rPr lang="en-US" altLang="en-US" dirty="0"/>
              <a:t>Base actions on rumors.</a:t>
            </a:r>
          </a:p>
          <a:p>
            <a:r>
              <a:rPr lang="en-US" altLang="en-US" dirty="0"/>
              <a:t>Discuss an employee’s performance or conduct issues with the employee’s co-workers or in a public setting.</a:t>
            </a:r>
          </a:p>
          <a:p>
            <a:pPr marL="0" indent="0">
              <a:buNone/>
            </a:pPr>
            <a:endParaRPr lang="en-US" altLang="en-US" sz="1100" dirty="0"/>
          </a:p>
        </p:txBody>
      </p:sp>
    </p:spTree>
    <p:extLst>
      <p:ext uri="{BB962C8B-B14F-4D97-AF65-F5344CB8AC3E}">
        <p14:creationId xmlns:p14="http://schemas.microsoft.com/office/powerpoint/2010/main" val="3093941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a:t>Summary of Performance Mgmt.</a:t>
            </a:r>
          </a:p>
        </p:txBody>
      </p:sp>
      <p:sp>
        <p:nvSpPr>
          <p:cNvPr id="18435" name="Content Placeholder 2"/>
          <p:cNvSpPr>
            <a:spLocks noGrp="1"/>
          </p:cNvSpPr>
          <p:nvPr>
            <p:ph idx="1"/>
          </p:nvPr>
        </p:nvSpPr>
        <p:spPr/>
        <p:txBody>
          <a:bodyPr>
            <a:normAutofit fontScale="92500" lnSpcReduction="20000"/>
          </a:bodyPr>
          <a:lstStyle/>
          <a:p>
            <a:pPr>
              <a:defRPr/>
            </a:pPr>
            <a:r>
              <a:rPr lang="en-US" altLang="en-US" dirty="0"/>
              <a:t>Goal is to make employees successful.</a:t>
            </a:r>
          </a:p>
          <a:p>
            <a:pPr>
              <a:defRPr/>
            </a:pPr>
            <a:r>
              <a:rPr lang="en-US" altLang="en-US" dirty="0"/>
              <a:t>Training is essential.</a:t>
            </a:r>
          </a:p>
          <a:p>
            <a:pPr>
              <a:defRPr/>
            </a:pPr>
            <a:r>
              <a:rPr lang="en-US" altLang="en-US" dirty="0"/>
              <a:t>Timely follow-up to address performance issues and communicate clear expectations.</a:t>
            </a:r>
          </a:p>
          <a:p>
            <a:pPr>
              <a:defRPr/>
            </a:pPr>
            <a:r>
              <a:rPr lang="en-US" altLang="en-US" dirty="0"/>
              <a:t>Contact Investigator or Labor Relations Manager if there is a misconduct issue that you believe may violate policy.</a:t>
            </a:r>
          </a:p>
          <a:p>
            <a:pPr>
              <a:defRPr/>
            </a:pPr>
            <a:r>
              <a:rPr lang="en-US" altLang="en-US" dirty="0"/>
              <a:t>Termination is at the discretion of your Vice </a:t>
            </a:r>
            <a:r>
              <a:rPr lang="en-US" altLang="en-US" sz="3200" dirty="0"/>
              <a:t>President or their designee</a:t>
            </a:r>
            <a:r>
              <a:rPr lang="en-US" altLang="en-US" dirty="0"/>
              <a:t>.</a:t>
            </a:r>
            <a:br>
              <a:rPr lang="en-US" altLang="en-US" dirty="0"/>
            </a:br>
            <a:endParaRPr lang="en-US" altLang="en-US" dirty="0"/>
          </a:p>
          <a:p>
            <a:pPr marL="0" indent="0">
              <a:buNone/>
              <a:defRPr/>
            </a:pPr>
            <a:endParaRPr lang="en-US" altLang="en-US" sz="1200" dirty="0"/>
          </a:p>
        </p:txBody>
      </p:sp>
    </p:spTree>
    <p:extLst>
      <p:ext uri="{BB962C8B-B14F-4D97-AF65-F5344CB8AC3E}">
        <p14:creationId xmlns:p14="http://schemas.microsoft.com/office/powerpoint/2010/main" val="165893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a:t>The Goal of Documentation</a:t>
            </a:r>
          </a:p>
        </p:txBody>
      </p:sp>
      <p:sp>
        <p:nvSpPr>
          <p:cNvPr id="24579" name="Content Placeholder 2"/>
          <p:cNvSpPr>
            <a:spLocks noGrp="1"/>
          </p:cNvSpPr>
          <p:nvPr>
            <p:ph idx="1"/>
          </p:nvPr>
        </p:nvSpPr>
        <p:spPr>
          <a:xfrm>
            <a:off x="457200" y="1194610"/>
            <a:ext cx="8229600" cy="4798656"/>
          </a:xfrm>
        </p:spPr>
        <p:txBody>
          <a:bodyPr>
            <a:normAutofit lnSpcReduction="10000"/>
          </a:bodyPr>
          <a:lstStyle/>
          <a:p>
            <a:r>
              <a:rPr lang="en-US" altLang="en-US" dirty="0"/>
              <a:t>To inform the employee and provide them with the opportunity for successful performance.</a:t>
            </a:r>
          </a:p>
          <a:p>
            <a:r>
              <a:rPr lang="en-US" altLang="en-US" dirty="0"/>
              <a:t>To establish an official record of the performance and conduct expectations.</a:t>
            </a:r>
          </a:p>
          <a:p>
            <a:pPr>
              <a:buFont typeface="Arial" panose="020B0604020202020204" pitchFamily="34" charset="0"/>
              <a:buChar char="•"/>
            </a:pPr>
            <a:r>
              <a:rPr lang="en-US" altLang="en-US" dirty="0"/>
              <a:t>Documentation should include the date, the employee, the facts of what happened, when it happened (on or off-duty), where it happened (on or off-campus).</a:t>
            </a:r>
            <a:br>
              <a:rPr lang="en-US" altLang="en-US" dirty="0"/>
            </a:br>
            <a:endParaRPr lang="en-US" altLang="en-US" dirty="0"/>
          </a:p>
          <a:p>
            <a:pPr marL="0" indent="0">
              <a:buNone/>
            </a:pPr>
            <a:endParaRPr lang="en-US" altLang="en-US" sz="1100" dirty="0"/>
          </a:p>
        </p:txBody>
      </p:sp>
    </p:spTree>
    <p:extLst>
      <p:ext uri="{BB962C8B-B14F-4D97-AF65-F5344CB8AC3E}">
        <p14:creationId xmlns:p14="http://schemas.microsoft.com/office/powerpoint/2010/main" val="4061164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a:t>Termination/Discipline</a:t>
            </a:r>
          </a:p>
        </p:txBody>
      </p:sp>
      <p:sp>
        <p:nvSpPr>
          <p:cNvPr id="30723" name="Content Placeholder 2"/>
          <p:cNvSpPr>
            <a:spLocks noGrp="1"/>
          </p:cNvSpPr>
          <p:nvPr>
            <p:ph idx="1"/>
          </p:nvPr>
        </p:nvSpPr>
        <p:spPr>
          <a:xfrm>
            <a:off x="457200" y="1194610"/>
            <a:ext cx="8229600" cy="4798656"/>
          </a:xfrm>
        </p:spPr>
        <p:txBody>
          <a:bodyPr>
            <a:normAutofit fontScale="92500" lnSpcReduction="10000"/>
          </a:bodyPr>
          <a:lstStyle/>
          <a:p>
            <a:pPr marL="0" indent="0">
              <a:buNone/>
              <a:defRPr/>
            </a:pPr>
            <a:r>
              <a:rPr lang="en-US" altLang="en-US" b="1" dirty="0"/>
              <a:t>When terminating or disciplining a Student Employee - Must be pre-approved by President, Vice President or designee, in some cases there may be overlap between Student Conduct.</a:t>
            </a:r>
          </a:p>
          <a:p>
            <a:pPr lvl="1">
              <a:buFont typeface="Arial" panose="020B0604020202020204" pitchFamily="34" charset="0"/>
              <a:buChar char="•"/>
              <a:defRPr/>
            </a:pPr>
            <a:r>
              <a:rPr lang="en-US" altLang="en-US" sz="2800" dirty="0"/>
              <a:t>Contact Student Employment/HR/Labor Relations to facilitate the process</a:t>
            </a:r>
            <a:r>
              <a:rPr lang="en-US" altLang="en-US" dirty="0"/>
              <a:t>.</a:t>
            </a:r>
            <a:endParaRPr lang="en-US" altLang="en-US" sz="2800" dirty="0"/>
          </a:p>
          <a:p>
            <a:pPr lvl="1">
              <a:buFont typeface="Arial" panose="020B0604020202020204" pitchFamily="34" charset="0"/>
              <a:buChar char="•"/>
              <a:defRPr/>
            </a:pPr>
            <a:r>
              <a:rPr lang="en-US" altLang="en-US" dirty="0"/>
              <a:t>HR will facilitate the preparation of termination letter.</a:t>
            </a:r>
            <a:endParaRPr lang="en-US" altLang="en-US" sz="2800" dirty="0"/>
          </a:p>
          <a:p>
            <a:pPr lvl="1">
              <a:buFont typeface="Arial" panose="020B0604020202020204" pitchFamily="34" charset="0"/>
              <a:buChar char="•"/>
              <a:defRPr/>
            </a:pPr>
            <a:r>
              <a:rPr lang="en-US" altLang="en-US" sz="2800" dirty="0"/>
              <a:t>Hand employee letter.  “Today we are terminating your position as an at will employee.”</a:t>
            </a:r>
          </a:p>
          <a:p>
            <a:pPr lvl="1">
              <a:buFont typeface="Arial" panose="020B0604020202020204" pitchFamily="34" charset="0"/>
              <a:buChar char="•"/>
              <a:defRPr/>
            </a:pPr>
            <a:r>
              <a:rPr lang="en-US" altLang="en-US" sz="2800" dirty="0"/>
              <a:t>Termination letter needs to be sent to Student </a:t>
            </a:r>
          </a:p>
          <a:p>
            <a:pPr marL="457200" lvl="1" indent="0">
              <a:buFontTx/>
              <a:buNone/>
              <a:defRPr/>
            </a:pPr>
            <a:r>
              <a:rPr lang="en-US" altLang="en-US" sz="2800" dirty="0"/>
              <a:t>    Employment </a:t>
            </a:r>
          </a:p>
          <a:p>
            <a:pPr marL="457200" lvl="1" indent="0">
              <a:buFontTx/>
              <a:buNone/>
              <a:defRPr/>
            </a:pPr>
            <a:endParaRPr lang="en-US" altLang="en-US" sz="1100" dirty="0"/>
          </a:p>
        </p:txBody>
      </p:sp>
    </p:spTree>
    <p:extLst>
      <p:ext uri="{BB962C8B-B14F-4D97-AF65-F5344CB8AC3E}">
        <p14:creationId xmlns:p14="http://schemas.microsoft.com/office/powerpoint/2010/main" val="2569853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noChangeArrowheads="1"/>
          </p:cNvSpPr>
          <p:nvPr>
            <p:ph type="title"/>
          </p:nvPr>
        </p:nvSpPr>
        <p:spPr/>
        <p:txBody>
          <a:bodyPr/>
          <a:lstStyle/>
          <a:p>
            <a:r>
              <a:rPr lang="en-US" altLang="en-US" dirty="0"/>
              <a:t>Student Employees</a:t>
            </a:r>
          </a:p>
        </p:txBody>
      </p:sp>
      <p:sp>
        <p:nvSpPr>
          <p:cNvPr id="25603" name="Content Placeholder 2"/>
          <p:cNvSpPr>
            <a:spLocks noGrp="1" noChangeArrowheads="1"/>
          </p:cNvSpPr>
          <p:nvPr>
            <p:ph idx="1"/>
          </p:nvPr>
        </p:nvSpPr>
        <p:spPr/>
        <p:txBody>
          <a:bodyPr>
            <a:normAutofit/>
          </a:bodyPr>
          <a:lstStyle/>
          <a:p>
            <a:r>
              <a:rPr lang="en-US" altLang="en-US" dirty="0"/>
              <a:t>19 hours or less per week academic year</a:t>
            </a:r>
          </a:p>
          <a:p>
            <a:r>
              <a:rPr lang="en-US" altLang="en-US" dirty="0"/>
              <a:t>Our work week runs from Monday through Sunday.</a:t>
            </a:r>
          </a:p>
          <a:p>
            <a:r>
              <a:rPr lang="en-US" altLang="en-US" dirty="0"/>
              <a:t>To qualify as a student employee:</a:t>
            </a:r>
          </a:p>
          <a:p>
            <a:pPr lvl="1"/>
            <a:r>
              <a:rPr lang="en-US" altLang="en-US" dirty="0"/>
              <a:t>Must be enrolled in 6 or more credits </a:t>
            </a:r>
          </a:p>
          <a:p>
            <a:pPr lvl="1"/>
            <a:r>
              <a:rPr lang="en-US" altLang="en-US" dirty="0"/>
              <a:t>Summer employment requirements: enrolled for fall or summer in at least 6 credits if not returning in fall</a:t>
            </a:r>
          </a:p>
          <a:p>
            <a:pPr marL="0" lvl="1" indent="0">
              <a:buNone/>
            </a:pPr>
            <a:endParaRPr lang="en-US" altLang="en-US" sz="1000" dirty="0"/>
          </a:p>
        </p:txBody>
      </p:sp>
    </p:spTree>
    <p:extLst>
      <p:ext uri="{BB962C8B-B14F-4D97-AF65-F5344CB8AC3E}">
        <p14:creationId xmlns:p14="http://schemas.microsoft.com/office/powerpoint/2010/main" val="3427697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7FABC-1F2A-5179-1D0F-072CBEE5926C}"/>
              </a:ext>
            </a:extLst>
          </p:cNvPr>
          <p:cNvSpPr>
            <a:spLocks noGrp="1"/>
          </p:cNvSpPr>
          <p:nvPr>
            <p:ph type="title"/>
          </p:nvPr>
        </p:nvSpPr>
        <p:spPr/>
        <p:txBody>
          <a:bodyPr/>
          <a:lstStyle/>
          <a:p>
            <a:r>
              <a:rPr lang="en-US" dirty="0"/>
              <a:t>Non-Student Hourly Employees</a:t>
            </a:r>
          </a:p>
        </p:txBody>
      </p:sp>
      <p:sp>
        <p:nvSpPr>
          <p:cNvPr id="3" name="Content Placeholder 2">
            <a:extLst>
              <a:ext uri="{FF2B5EF4-FFF2-40B4-BE49-F238E27FC236}">
                <a16:creationId xmlns:a16="http://schemas.microsoft.com/office/drawing/2014/main" id="{E88EA931-4FE5-9658-F33C-17CDD507D5A1}"/>
              </a:ext>
            </a:extLst>
          </p:cNvPr>
          <p:cNvSpPr>
            <a:spLocks noGrp="1"/>
          </p:cNvSpPr>
          <p:nvPr>
            <p:ph idx="1"/>
          </p:nvPr>
        </p:nvSpPr>
        <p:spPr/>
        <p:txBody>
          <a:bodyPr/>
          <a:lstStyle/>
          <a:p>
            <a:r>
              <a:rPr lang="en-US" dirty="0"/>
              <a:t>May work up to 40 hours per week</a:t>
            </a:r>
          </a:p>
          <a:p>
            <a:r>
              <a:rPr lang="en-US" dirty="0"/>
              <a:t>May not work more than 40 hours per week</a:t>
            </a:r>
          </a:p>
          <a:p>
            <a:r>
              <a:rPr lang="en-US" dirty="0"/>
              <a:t>May not work more than 1,050 hours in any 12 consecutive month period</a:t>
            </a:r>
          </a:p>
        </p:txBody>
      </p:sp>
    </p:spTree>
    <p:extLst>
      <p:ext uri="{BB962C8B-B14F-4D97-AF65-F5344CB8AC3E}">
        <p14:creationId xmlns:p14="http://schemas.microsoft.com/office/powerpoint/2010/main" val="3993000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noChangeArrowheads="1"/>
          </p:cNvSpPr>
          <p:nvPr>
            <p:ph type="title"/>
          </p:nvPr>
        </p:nvSpPr>
        <p:spPr/>
        <p:txBody>
          <a:bodyPr>
            <a:normAutofit/>
          </a:bodyPr>
          <a:lstStyle/>
          <a:p>
            <a:r>
              <a:rPr lang="en-US" altLang="en-US" dirty="0"/>
              <a:t>Required Breaks and Lunches</a:t>
            </a:r>
          </a:p>
        </p:txBody>
      </p:sp>
      <p:sp>
        <p:nvSpPr>
          <p:cNvPr id="27651" name="Content Placeholder 2"/>
          <p:cNvSpPr>
            <a:spLocks noGrp="1" noChangeArrowheads="1"/>
          </p:cNvSpPr>
          <p:nvPr>
            <p:ph idx="1"/>
          </p:nvPr>
        </p:nvSpPr>
        <p:spPr>
          <a:xfrm>
            <a:off x="457200" y="1111046"/>
            <a:ext cx="8229600" cy="4882220"/>
          </a:xfrm>
        </p:spPr>
        <p:txBody>
          <a:bodyPr>
            <a:normAutofit lnSpcReduction="10000"/>
          </a:bodyPr>
          <a:lstStyle/>
          <a:p>
            <a:pPr marL="0" indent="0">
              <a:buNone/>
            </a:pPr>
            <a:endParaRPr lang="en-US" altLang="en-US" dirty="0"/>
          </a:p>
          <a:p>
            <a:r>
              <a:rPr lang="en-US" altLang="en-US" dirty="0"/>
              <a:t>Employees are legally required to take breaks as follows: </a:t>
            </a:r>
          </a:p>
          <a:p>
            <a:pPr lvl="1"/>
            <a:r>
              <a:rPr lang="en-US" altLang="en-US" dirty="0"/>
              <a:t>A paid 15-minute break every 4 to 5 hours worked. </a:t>
            </a:r>
          </a:p>
          <a:p>
            <a:pPr lvl="1"/>
            <a:r>
              <a:rPr lang="en-US" altLang="en-US" dirty="0"/>
              <a:t>Unpaid 30- to 60-minute lunch break for any shift lasting over 5 hours.</a:t>
            </a:r>
          </a:p>
          <a:p>
            <a:pPr lvl="1"/>
            <a:r>
              <a:rPr lang="en-US" altLang="en-US" dirty="0"/>
              <a:t>Meal breaks must be noted on timesheet for compliance with FLSA (Federal Labor Standards Act).</a:t>
            </a:r>
          </a:p>
          <a:p>
            <a:pPr marL="0" lvl="1" indent="0">
              <a:buNone/>
            </a:pPr>
            <a:endParaRPr lang="en-US" altLang="en-US" sz="1000" dirty="0"/>
          </a:p>
          <a:p>
            <a:pPr marL="0" lvl="1" indent="0">
              <a:buNone/>
            </a:pPr>
            <a:endParaRPr lang="en-US" altLang="en-US" sz="1000" dirty="0"/>
          </a:p>
        </p:txBody>
      </p:sp>
    </p:spTree>
    <p:extLst>
      <p:ext uri="{BB962C8B-B14F-4D97-AF65-F5344CB8AC3E}">
        <p14:creationId xmlns:p14="http://schemas.microsoft.com/office/powerpoint/2010/main" val="2245630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normAutofit fontScale="90000"/>
          </a:bodyPr>
          <a:lstStyle/>
          <a:p>
            <a:r>
              <a:rPr lang="en-US" altLang="en-US" dirty="0"/>
              <a:t>Frequent Temporary Employment Issues</a:t>
            </a:r>
          </a:p>
        </p:txBody>
      </p:sp>
      <p:sp>
        <p:nvSpPr>
          <p:cNvPr id="39939" name="Content Placeholder 2"/>
          <p:cNvSpPr>
            <a:spLocks noGrp="1"/>
          </p:cNvSpPr>
          <p:nvPr>
            <p:ph idx="1"/>
          </p:nvPr>
        </p:nvSpPr>
        <p:spPr/>
        <p:txBody>
          <a:bodyPr>
            <a:normAutofit fontScale="92500" lnSpcReduction="20000"/>
          </a:bodyPr>
          <a:lstStyle/>
          <a:p>
            <a:r>
              <a:rPr lang="en-US" altLang="en-US" dirty="0"/>
              <a:t>Timesheets not approved so not timely paid.</a:t>
            </a:r>
          </a:p>
          <a:p>
            <a:pPr marL="0" indent="0">
              <a:buNone/>
            </a:pPr>
            <a:endParaRPr lang="en-US" altLang="en-US" dirty="0"/>
          </a:p>
          <a:p>
            <a:r>
              <a:rPr lang="en-US" altLang="en-US" dirty="0"/>
              <a:t>Timesheets not accurate, e.g., reporting time on holidays or in wrong pay period.</a:t>
            </a:r>
          </a:p>
          <a:p>
            <a:pPr marL="0" indent="0">
              <a:buNone/>
            </a:pPr>
            <a:endParaRPr lang="en-US" altLang="en-US" dirty="0"/>
          </a:p>
          <a:p>
            <a:pPr marL="0" indent="0">
              <a:buNone/>
            </a:pPr>
            <a:endParaRPr lang="en-US" altLang="en-US" dirty="0"/>
          </a:p>
          <a:p>
            <a:pPr marL="0" indent="0">
              <a:buNone/>
            </a:pPr>
            <a:endParaRPr lang="en-US" altLang="en-US" dirty="0"/>
          </a:p>
          <a:p>
            <a:pPr marL="0" indent="0">
              <a:buNone/>
            </a:pPr>
            <a:endParaRPr lang="en-US" altLang="en-US" dirty="0"/>
          </a:p>
          <a:p>
            <a:pPr marL="0" indent="0">
              <a:buNone/>
            </a:pPr>
            <a:br>
              <a:rPr lang="en-US" altLang="en-US" dirty="0"/>
            </a:br>
            <a:endParaRPr lang="en-US" altLang="en-US" sz="1100" dirty="0"/>
          </a:p>
        </p:txBody>
      </p:sp>
    </p:spTree>
    <p:extLst>
      <p:ext uri="{BB962C8B-B14F-4D97-AF65-F5344CB8AC3E}">
        <p14:creationId xmlns:p14="http://schemas.microsoft.com/office/powerpoint/2010/main" val="18239350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noChangeArrowheads="1"/>
          </p:cNvSpPr>
          <p:nvPr>
            <p:ph type="title"/>
          </p:nvPr>
        </p:nvSpPr>
        <p:spPr/>
        <p:txBody>
          <a:bodyPr>
            <a:normAutofit/>
          </a:bodyPr>
          <a:lstStyle/>
          <a:p>
            <a:r>
              <a:rPr lang="en-US" altLang="en-US" dirty="0"/>
              <a:t>Timesheets</a:t>
            </a:r>
          </a:p>
        </p:txBody>
      </p:sp>
      <p:sp>
        <p:nvSpPr>
          <p:cNvPr id="3" name="Content Placeholder 2">
            <a:extLst>
              <a:ext uri="{FF2B5EF4-FFF2-40B4-BE49-F238E27FC236}">
                <a16:creationId xmlns:a16="http://schemas.microsoft.com/office/drawing/2014/main" id="{F9DB42C5-4912-47AF-B6C8-61B97095D8A9}"/>
              </a:ext>
            </a:extLst>
          </p:cNvPr>
          <p:cNvSpPr>
            <a:spLocks noGrp="1"/>
          </p:cNvSpPr>
          <p:nvPr>
            <p:ph idx="1"/>
          </p:nvPr>
        </p:nvSpPr>
        <p:spPr>
          <a:xfrm>
            <a:off x="457200" y="1194610"/>
            <a:ext cx="8229600" cy="4798656"/>
          </a:xfrm>
        </p:spPr>
        <p:txBody>
          <a:bodyPr>
            <a:normAutofit/>
          </a:bodyPr>
          <a:lstStyle/>
          <a:p>
            <a:pPr>
              <a:defRPr/>
            </a:pPr>
            <a:r>
              <a:rPr lang="en-US" altLang="en-US" dirty="0"/>
              <a:t>Timesheets:  </a:t>
            </a:r>
            <a:r>
              <a:rPr lang="en-US" altLang="en-US" sz="2800" dirty="0">
                <a:hlinkClick r:id="rId3"/>
              </a:rPr>
              <a:t>https://inside.ewu.edu/student-employment/getting-paid/</a:t>
            </a:r>
            <a:r>
              <a:rPr lang="en-US" altLang="en-US" sz="2800" dirty="0"/>
              <a:t> </a:t>
            </a:r>
          </a:p>
          <a:p>
            <a:pPr marL="0" indent="0">
              <a:buFontTx/>
              <a:buNone/>
              <a:defRPr/>
            </a:pPr>
            <a:r>
              <a:rPr lang="en-US" altLang="en-US" dirty="0"/>
              <a:t>	Must be </a:t>
            </a:r>
            <a:r>
              <a:rPr lang="en-US" altLang="en-US" u="sng" dirty="0"/>
              <a:t>reviewed</a:t>
            </a:r>
            <a:r>
              <a:rPr lang="en-US" altLang="en-US" dirty="0"/>
              <a:t> and approved without 	delay.</a:t>
            </a:r>
          </a:p>
          <a:p>
            <a:pPr lvl="1">
              <a:defRPr/>
            </a:pPr>
            <a:r>
              <a:rPr lang="en-US" altLang="en-US" dirty="0"/>
              <a:t>Hours </a:t>
            </a:r>
            <a:r>
              <a:rPr lang="en-US" altLang="en-US" u="sng" dirty="0"/>
              <a:t>must</a:t>
            </a:r>
            <a:r>
              <a:rPr lang="en-US" altLang="en-US" dirty="0"/>
              <a:t> be on the days that they were worked. </a:t>
            </a:r>
          </a:p>
          <a:p>
            <a:pPr lvl="1">
              <a:defRPr/>
            </a:pPr>
            <a:r>
              <a:rPr lang="en-US" altLang="en-US" dirty="0"/>
              <a:t>Watch out for hours on days that you are closed. Holidays will not be paid with Work Study money.</a:t>
            </a:r>
          </a:p>
          <a:p>
            <a:pPr lvl="1">
              <a:defRPr/>
            </a:pPr>
            <a:r>
              <a:rPr lang="en-US" altLang="en-US" dirty="0"/>
              <a:t>Make sure hours are on correct timesheet.</a:t>
            </a:r>
          </a:p>
          <a:p>
            <a:pPr lvl="1">
              <a:defRPr/>
            </a:pPr>
            <a:r>
              <a:rPr lang="en-US" altLang="en-US" dirty="0"/>
              <a:t>Make sure work hours are not on sick leave line.</a:t>
            </a:r>
          </a:p>
          <a:p>
            <a:pPr marL="0" lvl="1" indent="0">
              <a:buNone/>
              <a:defRPr/>
            </a:pPr>
            <a:endParaRPr lang="en-US" altLang="en-US" sz="1000" dirty="0"/>
          </a:p>
          <a:p>
            <a:pPr>
              <a:defRPr/>
            </a:pPr>
            <a:endParaRPr lang="en-US" dirty="0"/>
          </a:p>
        </p:txBody>
      </p:sp>
    </p:spTree>
    <p:extLst>
      <p:ext uri="{BB962C8B-B14F-4D97-AF65-F5344CB8AC3E}">
        <p14:creationId xmlns:p14="http://schemas.microsoft.com/office/powerpoint/2010/main" val="1376133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noChangeArrowheads="1"/>
          </p:cNvSpPr>
          <p:nvPr>
            <p:ph type="title"/>
          </p:nvPr>
        </p:nvSpPr>
        <p:spPr>
          <a:xfrm>
            <a:off x="41275" y="471948"/>
            <a:ext cx="8610600" cy="685800"/>
          </a:xfrm>
        </p:spPr>
        <p:txBody>
          <a:bodyPr>
            <a:normAutofit fontScale="90000"/>
          </a:bodyPr>
          <a:lstStyle/>
          <a:p>
            <a:r>
              <a:rPr lang="en-US" altLang="en-US" dirty="0"/>
              <a:t>Sick Leave</a:t>
            </a:r>
          </a:p>
        </p:txBody>
      </p:sp>
      <p:sp>
        <p:nvSpPr>
          <p:cNvPr id="30723" name="Content Placeholder 2"/>
          <p:cNvSpPr>
            <a:spLocks noGrp="1" noChangeArrowheads="1"/>
          </p:cNvSpPr>
          <p:nvPr>
            <p:ph idx="1"/>
          </p:nvPr>
        </p:nvSpPr>
        <p:spPr>
          <a:xfrm>
            <a:off x="457200" y="1415846"/>
            <a:ext cx="8229600" cy="4577420"/>
          </a:xfrm>
        </p:spPr>
        <p:txBody>
          <a:bodyPr>
            <a:normAutofit fontScale="92500"/>
          </a:bodyPr>
          <a:lstStyle/>
          <a:p>
            <a:r>
              <a:rPr lang="en-US" altLang="en-US" dirty="0"/>
              <a:t>1 hour earned for every 40 hours worked in an hourly position.</a:t>
            </a:r>
          </a:p>
          <a:p>
            <a:r>
              <a:rPr lang="en-US" altLang="en-US" dirty="0"/>
              <a:t>May take in increments as soon as earned.</a:t>
            </a:r>
          </a:p>
          <a:p>
            <a:r>
              <a:rPr lang="en-US" altLang="en-US" dirty="0"/>
              <a:t>Sick leave can be used for the physical injury/mental illness/treatment/preventative care for self/spouse/child or for issues related to domestic violence, and school/daycare closure.</a:t>
            </a:r>
          </a:p>
          <a:p>
            <a:r>
              <a:rPr lang="en-US" altLang="en-US" dirty="0"/>
              <a:t>Employees are to notify manager ASAP or at least 2 hours ahead of shift.</a:t>
            </a:r>
          </a:p>
          <a:p>
            <a:pPr marL="0" indent="0">
              <a:buNone/>
            </a:pPr>
            <a:endParaRPr lang="en-US" altLang="en-US" sz="1100" dirty="0"/>
          </a:p>
        </p:txBody>
      </p:sp>
    </p:spTree>
    <p:extLst>
      <p:ext uri="{BB962C8B-B14F-4D97-AF65-F5344CB8AC3E}">
        <p14:creationId xmlns:p14="http://schemas.microsoft.com/office/powerpoint/2010/main" val="1275936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noChangeArrowheads="1"/>
          </p:cNvSpPr>
          <p:nvPr>
            <p:ph type="title"/>
          </p:nvPr>
        </p:nvSpPr>
        <p:spPr/>
        <p:txBody>
          <a:bodyPr/>
          <a:lstStyle/>
          <a:p>
            <a:r>
              <a:rPr lang="en-US" altLang="en-US" dirty="0"/>
              <a:t>Sick Leave cont.</a:t>
            </a:r>
          </a:p>
        </p:txBody>
      </p:sp>
      <p:sp>
        <p:nvSpPr>
          <p:cNvPr id="28675" name="Content Placeholder 2">
            <a:extLst>
              <a:ext uri="{FF2B5EF4-FFF2-40B4-BE49-F238E27FC236}">
                <a16:creationId xmlns:a16="http://schemas.microsoft.com/office/drawing/2014/main" id="{6CC8BD7A-3FD7-4479-8312-5337EA1D25EE}"/>
              </a:ext>
            </a:extLst>
          </p:cNvPr>
          <p:cNvSpPr>
            <a:spLocks noGrp="1"/>
          </p:cNvSpPr>
          <p:nvPr>
            <p:ph idx="1"/>
          </p:nvPr>
        </p:nvSpPr>
        <p:spPr>
          <a:xfrm>
            <a:off x="461963" y="1143000"/>
            <a:ext cx="8229600" cy="4830763"/>
          </a:xfrm>
        </p:spPr>
        <p:txBody>
          <a:bodyPr>
            <a:normAutofit fontScale="55000" lnSpcReduction="20000"/>
          </a:bodyPr>
          <a:lstStyle/>
          <a:p>
            <a:pPr>
              <a:defRPr/>
            </a:pPr>
            <a:endParaRPr lang="en-US" altLang="en-US" dirty="0"/>
          </a:p>
          <a:p>
            <a:pPr>
              <a:defRPr/>
            </a:pPr>
            <a:r>
              <a:rPr lang="en-US" altLang="en-US" sz="4500" dirty="0"/>
              <a:t>You can check available leave balance in EagleNet</a:t>
            </a:r>
            <a:r>
              <a:rPr lang="en-US" altLang="en-US" sz="4800" dirty="0"/>
              <a:t>.</a:t>
            </a:r>
            <a:endParaRPr lang="en-US" altLang="en-US" sz="4500" dirty="0"/>
          </a:p>
          <a:p>
            <a:pPr>
              <a:defRPr/>
            </a:pPr>
            <a:r>
              <a:rPr lang="en-US" altLang="en-US" sz="4500" dirty="0"/>
              <a:t>VERY important that you make sure they’re not entering time worked on sick leave line</a:t>
            </a:r>
            <a:r>
              <a:rPr lang="en-US" altLang="en-US" sz="4800" dirty="0"/>
              <a:t>.</a:t>
            </a:r>
            <a:endParaRPr lang="en-US" altLang="en-US" sz="4500" dirty="0"/>
          </a:p>
          <a:p>
            <a:pPr>
              <a:defRPr/>
            </a:pPr>
            <a:r>
              <a:rPr lang="en-US" altLang="en-US" sz="4500" dirty="0"/>
              <a:t>FAQ list on our website:  </a:t>
            </a:r>
            <a:r>
              <a:rPr lang="en-US" altLang="en-US" sz="4500" dirty="0">
                <a:hlinkClick r:id="rId3"/>
              </a:rPr>
              <a:t>https://inside.ewu.edu/student-employment/supervisor-faqs/</a:t>
            </a:r>
            <a:r>
              <a:rPr lang="en-US" altLang="en-US" sz="4500" dirty="0"/>
              <a:t> </a:t>
            </a:r>
          </a:p>
          <a:p>
            <a:pPr>
              <a:defRPr/>
            </a:pPr>
            <a:r>
              <a:rPr lang="en-US" altLang="en-US" sz="4500" dirty="0"/>
              <a:t>Sick leave is not cashed out when employment ends</a:t>
            </a:r>
            <a:r>
              <a:rPr lang="en-US" altLang="en-US" sz="4800" dirty="0"/>
              <a:t>.</a:t>
            </a:r>
            <a:endParaRPr lang="en-US" altLang="en-US" sz="4500" dirty="0"/>
          </a:p>
          <a:p>
            <a:pPr>
              <a:defRPr/>
            </a:pPr>
            <a:r>
              <a:rPr lang="en-US" altLang="en-US" sz="4500" dirty="0"/>
              <a:t>Can only carry over 40 hours from 1 </a:t>
            </a:r>
            <a:r>
              <a:rPr lang="en-US" altLang="en-US" sz="4500" u="sng" dirty="0"/>
              <a:t>calendar </a:t>
            </a:r>
            <a:r>
              <a:rPr lang="en-US" altLang="en-US" sz="4500" dirty="0"/>
              <a:t>year to the next. If rehired within 12 months, the accrued sick leave balance previously earned is available to them</a:t>
            </a:r>
            <a:r>
              <a:rPr lang="en-US" altLang="en-US" sz="4800" dirty="0"/>
              <a:t>.</a:t>
            </a:r>
          </a:p>
          <a:p>
            <a:pPr marL="0" indent="0">
              <a:buNone/>
              <a:defRPr/>
            </a:pPr>
            <a:endParaRPr lang="en-US" altLang="en-US" sz="1800" dirty="0"/>
          </a:p>
          <a:p>
            <a:pPr marL="0" indent="0">
              <a:buNone/>
              <a:defRPr/>
            </a:pPr>
            <a:endParaRPr lang="en-US" altLang="en-US" sz="1800" dirty="0"/>
          </a:p>
          <a:p>
            <a:pPr marL="0" indent="0">
              <a:buNone/>
              <a:defRPr/>
            </a:pPr>
            <a:endParaRPr lang="en-US" altLang="en-US" sz="1800" dirty="0"/>
          </a:p>
          <a:p>
            <a:pPr marL="0" indent="0">
              <a:buNone/>
              <a:defRPr/>
            </a:pPr>
            <a:endParaRPr lang="en-US" altLang="en-US" sz="1800" dirty="0"/>
          </a:p>
          <a:p>
            <a:pPr marL="0" indent="0">
              <a:buNone/>
              <a:defRPr/>
            </a:pPr>
            <a:endParaRPr lang="en-US" altLang="en-US" sz="1800" dirty="0"/>
          </a:p>
          <a:p>
            <a:pPr marL="0" indent="0">
              <a:buFontTx/>
              <a:buNone/>
              <a:defRPr/>
            </a:pPr>
            <a:r>
              <a:rPr lang="en-US" altLang="en-US" dirty="0"/>
              <a:t>	</a:t>
            </a:r>
          </a:p>
          <a:p>
            <a:pPr marL="0" indent="0">
              <a:buFontTx/>
              <a:buNone/>
              <a:defRPr/>
            </a:pPr>
            <a:r>
              <a:rPr lang="en-US" altLang="en-US" dirty="0"/>
              <a:t>	</a:t>
            </a:r>
          </a:p>
        </p:txBody>
      </p:sp>
    </p:spTree>
    <p:extLst>
      <p:ext uri="{BB962C8B-B14F-4D97-AF65-F5344CB8AC3E}">
        <p14:creationId xmlns:p14="http://schemas.microsoft.com/office/powerpoint/2010/main" val="3795356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noChangeArrowheads="1"/>
          </p:cNvSpPr>
          <p:nvPr>
            <p:ph type="title"/>
          </p:nvPr>
        </p:nvSpPr>
        <p:spPr/>
        <p:txBody>
          <a:bodyPr>
            <a:normAutofit fontScale="90000"/>
          </a:bodyPr>
          <a:lstStyle/>
          <a:p>
            <a:r>
              <a:rPr lang="en-US" altLang="en-US" dirty="0"/>
              <a:t>WA Paid Family &amp; Medical Leave Act (PFML) </a:t>
            </a:r>
          </a:p>
        </p:txBody>
      </p:sp>
      <p:sp>
        <p:nvSpPr>
          <p:cNvPr id="3" name="Content Placeholder 2">
            <a:extLst>
              <a:ext uri="{FF2B5EF4-FFF2-40B4-BE49-F238E27FC236}">
                <a16:creationId xmlns:a16="http://schemas.microsoft.com/office/drawing/2014/main" id="{1B4E9F00-6E04-47B0-87E2-60EAEC17B678}"/>
              </a:ext>
            </a:extLst>
          </p:cNvPr>
          <p:cNvSpPr>
            <a:spLocks noGrp="1"/>
          </p:cNvSpPr>
          <p:nvPr>
            <p:ph idx="1"/>
          </p:nvPr>
        </p:nvSpPr>
        <p:spPr>
          <a:xfrm>
            <a:off x="457200" y="1402672"/>
            <a:ext cx="8229600" cy="4590594"/>
          </a:xfrm>
        </p:spPr>
        <p:txBody>
          <a:bodyPr>
            <a:normAutofit fontScale="47500" lnSpcReduction="20000"/>
          </a:bodyPr>
          <a:lstStyle/>
          <a:p>
            <a:r>
              <a:rPr lang="en-US" sz="5100" dirty="0"/>
              <a:t>Available for serious health condition, to care for a qualifying family member with a serious health condition, or to bond with the employee’s child</a:t>
            </a:r>
            <a:r>
              <a:rPr lang="en-US" altLang="en-US" sz="5400" dirty="0"/>
              <a:t>.</a:t>
            </a:r>
          </a:p>
          <a:p>
            <a:pPr>
              <a:defRPr/>
            </a:pPr>
            <a:r>
              <a:rPr lang="en-US" sz="5100" dirty="0"/>
              <a:t>Family members include child, grandchild, grandparent, parent, sibling, or spouse of an employee.</a:t>
            </a:r>
          </a:p>
          <a:p>
            <a:pPr>
              <a:defRPr/>
            </a:pPr>
            <a:r>
              <a:rPr lang="en-US" sz="5100" dirty="0"/>
              <a:t>Premiums deducted beginning January 2019</a:t>
            </a:r>
            <a:r>
              <a:rPr lang="en-US" altLang="en-US" sz="5400" dirty="0"/>
              <a:t>.</a:t>
            </a:r>
            <a:endParaRPr lang="en-US" sz="5100" dirty="0"/>
          </a:p>
          <a:p>
            <a:pPr>
              <a:defRPr/>
            </a:pPr>
            <a:r>
              <a:rPr lang="en-US" sz="5100" dirty="0"/>
              <a:t>Hours available for use once employee has worked 820 hours in all jobs in a rolling year</a:t>
            </a:r>
            <a:r>
              <a:rPr lang="en-US" altLang="en-US" sz="5400" dirty="0"/>
              <a:t>.</a:t>
            </a:r>
            <a:endParaRPr lang="en-US" sz="5100" dirty="0"/>
          </a:p>
          <a:p>
            <a:pPr>
              <a:defRPr/>
            </a:pPr>
            <a:r>
              <a:rPr lang="en-US" sz="5100" dirty="0"/>
              <a:t>Hours maintained by Employment Security Department</a:t>
            </a:r>
            <a:r>
              <a:rPr lang="en-US" altLang="en-US" sz="5400" dirty="0"/>
              <a:t>.</a:t>
            </a:r>
          </a:p>
          <a:p>
            <a:pPr marL="0" indent="0">
              <a:buNone/>
              <a:defRPr/>
            </a:pPr>
            <a:endParaRPr lang="en-US" sz="2100" dirty="0"/>
          </a:p>
          <a:p>
            <a:pPr marL="0" indent="0">
              <a:buNone/>
              <a:defRPr/>
            </a:pPr>
            <a:endParaRPr lang="en-US" sz="2100" dirty="0"/>
          </a:p>
          <a:p>
            <a:pPr marL="0" indent="0">
              <a:buNone/>
              <a:defRPr/>
            </a:pPr>
            <a:endParaRPr lang="en-US" sz="2100" dirty="0"/>
          </a:p>
          <a:p>
            <a:pPr marL="0" indent="0">
              <a:buNone/>
              <a:defRPr/>
            </a:pPr>
            <a:endParaRPr lang="en-US" dirty="0"/>
          </a:p>
          <a:p>
            <a:pPr>
              <a:defRPr/>
            </a:pPr>
            <a:endParaRPr lang="en-US" dirty="0"/>
          </a:p>
          <a:p>
            <a:pPr>
              <a:defRPr/>
            </a:pPr>
            <a:endParaRPr lang="en-US" dirty="0"/>
          </a:p>
          <a:p>
            <a:pPr marL="0" indent="0">
              <a:buFontTx/>
              <a:buNone/>
              <a:defRPr/>
            </a:pPr>
            <a:r>
              <a:rPr lang="en-US" dirty="0"/>
              <a:t>	</a:t>
            </a:r>
          </a:p>
        </p:txBody>
      </p:sp>
    </p:spTree>
    <p:extLst>
      <p:ext uri="{BB962C8B-B14F-4D97-AF65-F5344CB8AC3E}">
        <p14:creationId xmlns:p14="http://schemas.microsoft.com/office/powerpoint/2010/main" val="3770639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r>
              <a:rPr lang="en-US" altLang="en-US"/>
              <a:t>Mandatory Reporting</a:t>
            </a:r>
          </a:p>
        </p:txBody>
      </p:sp>
      <p:sp>
        <p:nvSpPr>
          <p:cNvPr id="34819" name="Content Placeholder 2"/>
          <p:cNvSpPr>
            <a:spLocks noGrp="1" noChangeArrowheads="1"/>
          </p:cNvSpPr>
          <p:nvPr>
            <p:ph idx="1"/>
          </p:nvPr>
        </p:nvSpPr>
        <p:spPr>
          <a:xfrm>
            <a:off x="457200" y="1194610"/>
            <a:ext cx="8229600" cy="4798656"/>
          </a:xfrm>
        </p:spPr>
        <p:txBody>
          <a:bodyPr>
            <a:normAutofit/>
          </a:bodyPr>
          <a:lstStyle/>
          <a:p>
            <a:pPr marL="0" indent="0">
              <a:buNone/>
            </a:pPr>
            <a:endParaRPr lang="en-US" altLang="en-US" dirty="0"/>
          </a:p>
          <a:p>
            <a:r>
              <a:rPr lang="en-US" altLang="en-US" dirty="0"/>
              <a:t>Reporting Child Abuse and Neglect</a:t>
            </a:r>
          </a:p>
          <a:p>
            <a:pPr marL="457200" lvl="1"/>
            <a:r>
              <a:rPr lang="en-US" dirty="0"/>
              <a:t>Call the local police (911 or a non-emergency line) or Child Protective Services (1-866-END-HARM)</a:t>
            </a:r>
          </a:p>
          <a:p>
            <a:pPr marL="457200" lvl="1"/>
            <a:r>
              <a:rPr lang="en-US" altLang="en-US" dirty="0"/>
              <a:t>“For a mandated reporter to knowingly fail to make a report, or cause a report to be made, is a gross misdemeanor.”</a:t>
            </a:r>
            <a:br>
              <a:rPr lang="en-US" altLang="en-US" dirty="0"/>
            </a:br>
            <a:br>
              <a:rPr lang="en-US" altLang="en-US" dirty="0"/>
            </a:br>
            <a:br>
              <a:rPr lang="en-US" altLang="en-US" dirty="0"/>
            </a:br>
            <a:endParaRPr lang="en-US" altLang="en-US" sz="1000" dirty="0"/>
          </a:p>
        </p:txBody>
      </p:sp>
    </p:spTree>
    <p:extLst>
      <p:ext uri="{BB962C8B-B14F-4D97-AF65-F5344CB8AC3E}">
        <p14:creationId xmlns:p14="http://schemas.microsoft.com/office/powerpoint/2010/main" val="1449244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Required Training</a:t>
            </a:r>
          </a:p>
        </p:txBody>
      </p:sp>
      <p:sp>
        <p:nvSpPr>
          <p:cNvPr id="3" name="Content Placeholder 2"/>
          <p:cNvSpPr>
            <a:spLocks noGrp="1"/>
          </p:cNvSpPr>
          <p:nvPr>
            <p:ph idx="1"/>
          </p:nvPr>
        </p:nvSpPr>
        <p:spPr/>
        <p:txBody>
          <a:bodyPr>
            <a:normAutofit fontScale="92500" lnSpcReduction="10000"/>
          </a:bodyPr>
          <a:lstStyle/>
          <a:p>
            <a:pPr marL="0" indent="0">
              <a:buNone/>
            </a:pPr>
            <a:r>
              <a:rPr lang="en-US" altLang="en-US" dirty="0"/>
              <a:t>The following trainings must be taken by all employees -- as supervisors it is your responsibility to ensure students timely complete.   </a:t>
            </a:r>
          </a:p>
          <a:p>
            <a:r>
              <a:rPr lang="en-US" dirty="0"/>
              <a:t>Harassment and Title IX for Employees</a:t>
            </a:r>
          </a:p>
          <a:p>
            <a:r>
              <a:rPr lang="en-US" dirty="0"/>
              <a:t>Hazing and Bullying </a:t>
            </a:r>
          </a:p>
          <a:p>
            <a:r>
              <a:rPr lang="en-US" dirty="0"/>
              <a:t>DEI</a:t>
            </a:r>
          </a:p>
          <a:p>
            <a:pPr marL="0" indent="0">
              <a:buNone/>
            </a:pPr>
            <a:r>
              <a:rPr lang="en-US" dirty="0"/>
              <a:t>If employees are assigned to work Youth Camps, must complete Youth Camp training. </a:t>
            </a:r>
            <a:br>
              <a:rPr lang="en-US" dirty="0"/>
            </a:br>
            <a:endParaRPr lang="en-US" dirty="0"/>
          </a:p>
          <a:p>
            <a:pPr marL="0" indent="0">
              <a:buNone/>
            </a:pPr>
            <a:endParaRPr lang="en-US" sz="1000" dirty="0"/>
          </a:p>
        </p:txBody>
      </p:sp>
    </p:spTree>
    <p:extLst>
      <p:ext uri="{BB962C8B-B14F-4D97-AF65-F5344CB8AC3E}">
        <p14:creationId xmlns:p14="http://schemas.microsoft.com/office/powerpoint/2010/main" val="1793043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noChangeArrowheads="1"/>
          </p:cNvSpPr>
          <p:nvPr>
            <p:ph type="title"/>
          </p:nvPr>
        </p:nvSpPr>
        <p:spPr/>
        <p:txBody>
          <a:bodyPr/>
          <a:lstStyle/>
          <a:p>
            <a:r>
              <a:rPr lang="en-US" altLang="en-US"/>
              <a:t>Summer Reminders</a:t>
            </a:r>
          </a:p>
        </p:txBody>
      </p:sp>
      <p:sp>
        <p:nvSpPr>
          <p:cNvPr id="30723" name="Content Placeholder 2">
            <a:extLst>
              <a:ext uri="{FF2B5EF4-FFF2-40B4-BE49-F238E27FC236}">
                <a16:creationId xmlns:a16="http://schemas.microsoft.com/office/drawing/2014/main" id="{F8966A0F-4019-49B4-8B36-EF81D4F868CB}"/>
              </a:ext>
            </a:extLst>
          </p:cNvPr>
          <p:cNvSpPr>
            <a:spLocks noGrp="1"/>
          </p:cNvSpPr>
          <p:nvPr>
            <p:ph idx="1"/>
          </p:nvPr>
        </p:nvSpPr>
        <p:spPr/>
        <p:txBody>
          <a:bodyPr>
            <a:normAutofit/>
          </a:bodyPr>
          <a:lstStyle/>
          <a:p>
            <a:pPr>
              <a:defRPr/>
            </a:pPr>
            <a:r>
              <a:rPr lang="en-US" altLang="en-US" dirty="0"/>
              <a:t>Discuss whether student is returning to your department in the fall.</a:t>
            </a:r>
          </a:p>
          <a:p>
            <a:pPr>
              <a:defRPr/>
            </a:pPr>
            <a:r>
              <a:rPr lang="en-US" altLang="en-US" dirty="0"/>
              <a:t>Work study ends the last day of spring quarter.</a:t>
            </a:r>
          </a:p>
          <a:p>
            <a:pPr>
              <a:defRPr/>
            </a:pPr>
            <a:r>
              <a:rPr lang="en-US" altLang="en-US" dirty="0"/>
              <a:t>Remind students to: </a:t>
            </a:r>
          </a:p>
          <a:p>
            <a:pPr lvl="1">
              <a:defRPr/>
            </a:pPr>
            <a:r>
              <a:rPr lang="en-US" altLang="en-US" dirty="0"/>
              <a:t>Complete last timesheet</a:t>
            </a:r>
          </a:p>
          <a:p>
            <a:pPr lvl="1">
              <a:defRPr/>
            </a:pPr>
            <a:r>
              <a:rPr lang="en-US" altLang="en-US" dirty="0"/>
              <a:t>Change summer address in EagleNet</a:t>
            </a:r>
            <a:br>
              <a:rPr lang="en-US" altLang="en-US" dirty="0"/>
            </a:br>
            <a:endParaRPr lang="en-US" altLang="en-US" dirty="0"/>
          </a:p>
          <a:p>
            <a:pPr marL="0" lvl="1" indent="0">
              <a:buNone/>
              <a:defRPr/>
            </a:pPr>
            <a:endParaRPr lang="en-US" altLang="en-US" sz="1000" dirty="0"/>
          </a:p>
        </p:txBody>
      </p:sp>
    </p:spTree>
    <p:extLst>
      <p:ext uri="{BB962C8B-B14F-4D97-AF65-F5344CB8AC3E}">
        <p14:creationId xmlns:p14="http://schemas.microsoft.com/office/powerpoint/2010/main" val="17111938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noChangeArrowheads="1"/>
          </p:cNvSpPr>
          <p:nvPr>
            <p:ph type="title"/>
          </p:nvPr>
        </p:nvSpPr>
        <p:spPr/>
        <p:txBody>
          <a:bodyPr/>
          <a:lstStyle/>
          <a:p>
            <a:r>
              <a:rPr lang="en-US" altLang="en-US"/>
              <a:t>Summer Reminders cont.</a:t>
            </a:r>
          </a:p>
        </p:txBody>
      </p:sp>
      <p:sp>
        <p:nvSpPr>
          <p:cNvPr id="37891" name="Content Placeholder 2"/>
          <p:cNvSpPr>
            <a:spLocks noGrp="1" noChangeArrowheads="1"/>
          </p:cNvSpPr>
          <p:nvPr>
            <p:ph idx="1"/>
          </p:nvPr>
        </p:nvSpPr>
        <p:spPr/>
        <p:txBody>
          <a:bodyPr/>
          <a:lstStyle/>
          <a:p>
            <a:r>
              <a:rPr lang="en-US" altLang="en-US" dirty="0"/>
              <a:t>If student is working in summer:</a:t>
            </a:r>
          </a:p>
          <a:p>
            <a:pPr lvl="1"/>
            <a:r>
              <a:rPr lang="en-US" altLang="en-US" dirty="0"/>
              <a:t>Must be enrolled summer and/or fall.</a:t>
            </a:r>
          </a:p>
          <a:p>
            <a:pPr lvl="1"/>
            <a:r>
              <a:rPr lang="en-US" altLang="en-US" dirty="0"/>
              <a:t>If no summer credits or &lt;5, they may work up to 40 hours per week.</a:t>
            </a:r>
          </a:p>
          <a:p>
            <a:pPr marL="0" lvl="1"/>
            <a:r>
              <a:rPr lang="en-US" altLang="en-US" dirty="0"/>
              <a:t>If enrolled in more credits, they are held to 19 hours per week.</a:t>
            </a:r>
            <a:br>
              <a:rPr lang="en-US" altLang="en-US" dirty="0"/>
            </a:br>
            <a:br>
              <a:rPr lang="en-US" altLang="en-US" dirty="0"/>
            </a:br>
            <a:br>
              <a:rPr lang="en-US" altLang="en-US" dirty="0"/>
            </a:br>
            <a:endParaRPr lang="en-US" altLang="en-US" sz="1000" dirty="0"/>
          </a:p>
        </p:txBody>
      </p:sp>
    </p:spTree>
    <p:extLst>
      <p:ext uri="{BB962C8B-B14F-4D97-AF65-F5344CB8AC3E}">
        <p14:creationId xmlns:p14="http://schemas.microsoft.com/office/powerpoint/2010/main" val="3361441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dirty="0"/>
              <a:t>How to Address Disabilities</a:t>
            </a:r>
          </a:p>
        </p:txBody>
      </p:sp>
      <p:sp>
        <p:nvSpPr>
          <p:cNvPr id="41987" name="Content Placeholder 2"/>
          <p:cNvSpPr>
            <a:spLocks noGrp="1"/>
          </p:cNvSpPr>
          <p:nvPr>
            <p:ph idx="1"/>
          </p:nvPr>
        </p:nvSpPr>
        <p:spPr>
          <a:xfrm>
            <a:off x="457200" y="1081548"/>
            <a:ext cx="8229600" cy="4911717"/>
          </a:xfrm>
        </p:spPr>
        <p:txBody>
          <a:bodyPr>
            <a:normAutofit/>
          </a:bodyPr>
          <a:lstStyle/>
          <a:p>
            <a:endParaRPr lang="en-US" altLang="en-US" dirty="0"/>
          </a:p>
          <a:p>
            <a:r>
              <a:rPr lang="en-US" altLang="en-US" dirty="0"/>
              <a:t>Employee’s</a:t>
            </a:r>
            <a:r>
              <a:rPr lang="en-US" altLang="en-US" sz="3200" dirty="0"/>
              <a:t> responsibility to request  accommodation for employment through Human Resources.  </a:t>
            </a:r>
          </a:p>
          <a:p>
            <a:r>
              <a:rPr lang="en-US" altLang="en-US" sz="3200" dirty="0"/>
              <a:t>Accommodations </a:t>
            </a:r>
            <a:r>
              <a:rPr lang="en-US" altLang="en-US" dirty="0"/>
              <a:t>for</a:t>
            </a:r>
            <a:r>
              <a:rPr lang="en-US" altLang="en-US" sz="3200" dirty="0"/>
              <a:t> </a:t>
            </a:r>
            <a:r>
              <a:rPr lang="en-US" altLang="en-US" dirty="0"/>
              <a:t>s</a:t>
            </a:r>
            <a:r>
              <a:rPr lang="en-US" altLang="en-US" sz="3200" dirty="0"/>
              <a:t>tudent employees for classes and activities </a:t>
            </a:r>
            <a:r>
              <a:rPr lang="en-US" altLang="en-US" dirty="0"/>
              <a:t>go through SASS (Student Accommodations and Support Services).</a:t>
            </a:r>
            <a:br>
              <a:rPr lang="en-US" altLang="en-US" dirty="0"/>
            </a:br>
            <a:endParaRPr lang="en-US" altLang="en-US" dirty="0"/>
          </a:p>
          <a:p>
            <a:pPr marL="0" indent="0">
              <a:buNone/>
            </a:pPr>
            <a:endParaRPr lang="en-US" altLang="en-US" sz="1000" dirty="0"/>
          </a:p>
        </p:txBody>
      </p:sp>
    </p:spTree>
    <p:extLst>
      <p:ext uri="{BB962C8B-B14F-4D97-AF65-F5344CB8AC3E}">
        <p14:creationId xmlns:p14="http://schemas.microsoft.com/office/powerpoint/2010/main" val="11847861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dirty="0"/>
              <a:t>Reasonable Accommodations</a:t>
            </a:r>
          </a:p>
        </p:txBody>
      </p:sp>
      <p:sp>
        <p:nvSpPr>
          <p:cNvPr id="43011" name="Content Placeholder 2"/>
          <p:cNvSpPr>
            <a:spLocks noGrp="1"/>
          </p:cNvSpPr>
          <p:nvPr>
            <p:ph idx="1"/>
          </p:nvPr>
        </p:nvSpPr>
        <p:spPr/>
        <p:txBody>
          <a:bodyPr>
            <a:normAutofit fontScale="92500" lnSpcReduction="20000"/>
          </a:bodyPr>
          <a:lstStyle/>
          <a:p>
            <a:r>
              <a:rPr lang="en-US" altLang="en-US" dirty="0"/>
              <a:t>It’s not up to you to decide whether something is a disability.</a:t>
            </a:r>
          </a:p>
          <a:p>
            <a:r>
              <a:rPr lang="en-US" altLang="en-US" dirty="0"/>
              <a:t>Never ask the employee about their medical condition. If they voluntarily share, that is their personal choice.</a:t>
            </a:r>
          </a:p>
          <a:p>
            <a:r>
              <a:rPr lang="en-US" altLang="en-US" dirty="0"/>
              <a:t>Contact for Employment accommodations is Caren Lincoln, Senior Director Human Resources phone: 359-2384</a:t>
            </a:r>
          </a:p>
          <a:p>
            <a:r>
              <a:rPr lang="en-US" altLang="en-US" dirty="0"/>
              <a:t>You will be notified of the authorized accommodations, but not the medical condition.</a:t>
            </a:r>
            <a:br>
              <a:rPr lang="en-US" altLang="en-US" dirty="0"/>
            </a:br>
            <a:endParaRPr lang="en-US" altLang="en-US" dirty="0"/>
          </a:p>
          <a:p>
            <a:pPr marL="0" indent="0">
              <a:buNone/>
            </a:pPr>
            <a:endParaRPr lang="en-US" altLang="en-US" sz="1100" dirty="0"/>
          </a:p>
          <a:p>
            <a:endParaRPr lang="en-US" altLang="en-US" dirty="0"/>
          </a:p>
        </p:txBody>
      </p:sp>
    </p:spTree>
    <p:extLst>
      <p:ext uri="{BB962C8B-B14F-4D97-AF65-F5344CB8AC3E}">
        <p14:creationId xmlns:p14="http://schemas.microsoft.com/office/powerpoint/2010/main" val="15235282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Safety Orientation</a:t>
            </a:r>
          </a:p>
        </p:txBody>
      </p:sp>
      <p:sp>
        <p:nvSpPr>
          <p:cNvPr id="3" name="Content Placeholder 2"/>
          <p:cNvSpPr>
            <a:spLocks noGrp="1"/>
          </p:cNvSpPr>
          <p:nvPr>
            <p:ph idx="1"/>
          </p:nvPr>
        </p:nvSpPr>
        <p:spPr>
          <a:xfrm>
            <a:off x="457200" y="1194610"/>
            <a:ext cx="8229600" cy="4798656"/>
          </a:xfrm>
        </p:spPr>
        <p:txBody>
          <a:bodyPr>
            <a:normAutofit lnSpcReduction="10000"/>
          </a:bodyPr>
          <a:lstStyle/>
          <a:p>
            <a:pPr marL="0" indent="0">
              <a:buNone/>
            </a:pPr>
            <a:r>
              <a:rPr lang="en-US" dirty="0"/>
              <a:t>Supervisors are required to conduct a safety orientation and complete the form verifying it has been completed for student employees.  Orientation includes:</a:t>
            </a:r>
          </a:p>
          <a:p>
            <a:pPr>
              <a:buFont typeface="Arial" panose="020B0604020202020204" pitchFamily="34" charset="0"/>
              <a:buChar char="•"/>
            </a:pPr>
            <a:r>
              <a:rPr lang="en-US" sz="2400" i="1" dirty="0"/>
              <a:t>How and when to report incidents, work-related injuries, illnesses and unsafe conditions</a:t>
            </a:r>
          </a:p>
          <a:p>
            <a:pPr>
              <a:buFont typeface="Arial" panose="020B0604020202020204" pitchFamily="34" charset="0"/>
              <a:buChar char="•"/>
            </a:pPr>
            <a:r>
              <a:rPr lang="en-US" sz="2400" i="1" dirty="0"/>
              <a:t>Proper action in an emergency</a:t>
            </a:r>
          </a:p>
          <a:p>
            <a:pPr>
              <a:buFont typeface="Arial" panose="020B0604020202020204" pitchFamily="34" charset="0"/>
              <a:buChar char="•"/>
            </a:pPr>
            <a:r>
              <a:rPr lang="en-US" sz="2400" i="1" dirty="0"/>
              <a:t>Location of nearest safety bulletin board, emergency contact, etc.  </a:t>
            </a:r>
          </a:p>
          <a:p>
            <a:pPr marL="0" indent="0">
              <a:buNone/>
            </a:pPr>
            <a:r>
              <a:rPr lang="en-US" sz="2400" dirty="0"/>
              <a:t>If you need additional information, contact EH &amp; S at 359-6496.</a:t>
            </a:r>
            <a:br>
              <a:rPr lang="en-US" sz="2400" dirty="0"/>
            </a:br>
            <a:endParaRPr lang="en-US" sz="2400" dirty="0"/>
          </a:p>
          <a:p>
            <a:pPr marL="0" indent="0">
              <a:buNone/>
            </a:pPr>
            <a:endParaRPr lang="en-US" sz="1000" dirty="0"/>
          </a:p>
        </p:txBody>
      </p:sp>
    </p:spTree>
    <p:extLst>
      <p:ext uri="{BB962C8B-B14F-4D97-AF65-F5344CB8AC3E}">
        <p14:creationId xmlns:p14="http://schemas.microsoft.com/office/powerpoint/2010/main" val="13705115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3B9B3-26EC-1DC7-DA50-CE9D45917991}"/>
              </a:ext>
            </a:extLst>
          </p:cNvPr>
          <p:cNvSpPr>
            <a:spLocks noGrp="1"/>
          </p:cNvSpPr>
          <p:nvPr>
            <p:ph type="title"/>
          </p:nvPr>
        </p:nvSpPr>
        <p:spPr/>
        <p:txBody>
          <a:bodyPr/>
          <a:lstStyle/>
          <a:p>
            <a:r>
              <a:rPr lang="en-US" dirty="0"/>
              <a:t>Incident Reporting</a:t>
            </a:r>
          </a:p>
        </p:txBody>
      </p:sp>
      <p:sp>
        <p:nvSpPr>
          <p:cNvPr id="3" name="Content Placeholder 2">
            <a:extLst>
              <a:ext uri="{FF2B5EF4-FFF2-40B4-BE49-F238E27FC236}">
                <a16:creationId xmlns:a16="http://schemas.microsoft.com/office/drawing/2014/main" id="{7C932B1B-078C-1D05-E810-1417266A3AB8}"/>
              </a:ext>
            </a:extLst>
          </p:cNvPr>
          <p:cNvSpPr>
            <a:spLocks noGrp="1"/>
          </p:cNvSpPr>
          <p:nvPr>
            <p:ph idx="1"/>
          </p:nvPr>
        </p:nvSpPr>
        <p:spPr/>
        <p:txBody>
          <a:bodyPr/>
          <a:lstStyle/>
          <a:p>
            <a:r>
              <a:rPr lang="en-US" dirty="0"/>
              <a:t>Required to report work related injuries, illnesses, near misses and vehicle collisions immediately. </a:t>
            </a:r>
          </a:p>
          <a:p>
            <a:r>
              <a:rPr lang="en-US" dirty="0"/>
              <a:t>Risk Management maintains a centralized reporting website for all types of incidents</a:t>
            </a:r>
          </a:p>
          <a:p>
            <a:r>
              <a:rPr lang="en-US" dirty="0"/>
              <a:t>Website link:  </a:t>
            </a:r>
            <a:r>
              <a:rPr lang="en-US" sz="2800" dirty="0"/>
              <a:t>https://inside.ewu.edu/rcp/compliance/report-it/</a:t>
            </a:r>
          </a:p>
        </p:txBody>
      </p:sp>
    </p:spTree>
    <p:extLst>
      <p:ext uri="{BB962C8B-B14F-4D97-AF65-F5344CB8AC3E}">
        <p14:creationId xmlns:p14="http://schemas.microsoft.com/office/powerpoint/2010/main" val="7372019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noChangeArrowheads="1"/>
          </p:cNvSpPr>
          <p:nvPr>
            <p:ph type="title"/>
          </p:nvPr>
        </p:nvSpPr>
        <p:spPr/>
        <p:txBody>
          <a:bodyPr/>
          <a:lstStyle/>
          <a:p>
            <a:r>
              <a:rPr lang="en-US" altLang="en-US"/>
              <a:t>Additional Reminders</a:t>
            </a:r>
          </a:p>
        </p:txBody>
      </p:sp>
      <p:sp>
        <p:nvSpPr>
          <p:cNvPr id="38915" name="Content Placeholder 2"/>
          <p:cNvSpPr>
            <a:spLocks noGrp="1" noChangeArrowheads="1"/>
          </p:cNvSpPr>
          <p:nvPr>
            <p:ph idx="1"/>
          </p:nvPr>
        </p:nvSpPr>
        <p:spPr>
          <a:xfrm>
            <a:off x="457200" y="1194610"/>
            <a:ext cx="8229600" cy="4798656"/>
          </a:xfrm>
        </p:spPr>
        <p:txBody>
          <a:bodyPr>
            <a:normAutofit fontScale="92500" lnSpcReduction="10000"/>
          </a:bodyPr>
          <a:lstStyle/>
          <a:p>
            <a:endParaRPr lang="en-US" altLang="en-US" dirty="0"/>
          </a:p>
          <a:p>
            <a:r>
              <a:rPr lang="en-US" altLang="en-US" dirty="0"/>
              <a:t>Students may not work overtime, and hours may not exceed 19 during academic year.</a:t>
            </a:r>
          </a:p>
          <a:p>
            <a:r>
              <a:rPr lang="en-US" altLang="en-US" dirty="0"/>
              <a:t>Scheduling – not during classes!</a:t>
            </a:r>
          </a:p>
          <a:p>
            <a:r>
              <a:rPr lang="en-US" altLang="en-US" dirty="0"/>
              <a:t>Let us know when employees leave your department</a:t>
            </a:r>
          </a:p>
          <a:p>
            <a:r>
              <a:rPr lang="en-US" altLang="en-US" dirty="0"/>
              <a:t>FERPA/confidentiality</a:t>
            </a:r>
          </a:p>
          <a:p>
            <a:r>
              <a:rPr lang="en-US" altLang="en-US" dirty="0"/>
              <a:t>Non-Students – will also need VP approval</a:t>
            </a:r>
          </a:p>
          <a:p>
            <a:r>
              <a:rPr lang="en-US" altLang="en-US" dirty="0"/>
              <a:t>Student and temporary employees cannot be hired to replace other employees.</a:t>
            </a:r>
          </a:p>
          <a:p>
            <a:endParaRPr lang="en-US" altLang="en-US" dirty="0"/>
          </a:p>
          <a:p>
            <a:pPr marL="0" indent="0">
              <a:buNone/>
            </a:pPr>
            <a:endParaRPr lang="en-US" altLang="en-US" sz="1100" dirty="0"/>
          </a:p>
        </p:txBody>
      </p:sp>
    </p:spTree>
    <p:extLst>
      <p:ext uri="{BB962C8B-B14F-4D97-AF65-F5344CB8AC3E}">
        <p14:creationId xmlns:p14="http://schemas.microsoft.com/office/powerpoint/2010/main" val="29430047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rmAutofit fontScale="90000"/>
          </a:bodyPr>
          <a:lstStyle/>
          <a:p>
            <a:r>
              <a:rPr lang="en-US" altLang="en-US" dirty="0"/>
              <a:t>Role &amp; Authority of Student Employees</a:t>
            </a:r>
          </a:p>
        </p:txBody>
      </p:sp>
      <p:sp>
        <p:nvSpPr>
          <p:cNvPr id="11267" name="Content Placeholder 2"/>
          <p:cNvSpPr>
            <a:spLocks noGrp="1"/>
          </p:cNvSpPr>
          <p:nvPr>
            <p:ph idx="1"/>
          </p:nvPr>
        </p:nvSpPr>
        <p:spPr/>
        <p:txBody>
          <a:bodyPr>
            <a:normAutofit/>
          </a:bodyPr>
          <a:lstStyle/>
          <a:p>
            <a:pPr marL="0" indent="0">
              <a:buNone/>
            </a:pPr>
            <a:r>
              <a:rPr lang="en-US" altLang="en-US" dirty="0"/>
              <a:t>Student employees are not able to hire, discipline or terminate employees, including other student employees.  They are also not responsible for sending email communications on behalf of a supervisor regarding these types of decisions.  These are supervisory responsibilities.</a:t>
            </a:r>
            <a:br>
              <a:rPr lang="en-US" altLang="en-US" dirty="0"/>
            </a:br>
            <a:endParaRPr lang="en-US" altLang="en-US" dirty="0"/>
          </a:p>
          <a:p>
            <a:pPr marL="0" indent="0">
              <a:buNone/>
            </a:pPr>
            <a:endParaRPr lang="en-US" altLang="en-US" sz="1000" dirty="0"/>
          </a:p>
        </p:txBody>
      </p:sp>
    </p:spTree>
    <p:extLst>
      <p:ext uri="{BB962C8B-B14F-4D97-AF65-F5344CB8AC3E}">
        <p14:creationId xmlns:p14="http://schemas.microsoft.com/office/powerpoint/2010/main" val="7956177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noChangeArrowheads="1"/>
          </p:cNvSpPr>
          <p:nvPr>
            <p:ph type="title"/>
          </p:nvPr>
        </p:nvSpPr>
        <p:spPr/>
        <p:txBody>
          <a:bodyPr/>
          <a:lstStyle/>
          <a:p>
            <a:r>
              <a:rPr lang="en-US" altLang="en-US"/>
              <a:t>Interviewing</a:t>
            </a:r>
          </a:p>
        </p:txBody>
      </p:sp>
      <p:sp>
        <p:nvSpPr>
          <p:cNvPr id="15363" name="Content Placeholder 2"/>
          <p:cNvSpPr>
            <a:spLocks noGrp="1" noChangeArrowheads="1"/>
          </p:cNvSpPr>
          <p:nvPr>
            <p:ph idx="1"/>
          </p:nvPr>
        </p:nvSpPr>
        <p:spPr/>
        <p:txBody>
          <a:bodyPr>
            <a:normAutofit fontScale="92500" lnSpcReduction="20000"/>
          </a:bodyPr>
          <a:lstStyle/>
          <a:p>
            <a:r>
              <a:rPr lang="en-US" altLang="en-US" dirty="0"/>
              <a:t>Think about the traits you are looking for in the ideal employee.</a:t>
            </a:r>
          </a:p>
          <a:p>
            <a:r>
              <a:rPr lang="en-US" altLang="en-US" dirty="0"/>
              <a:t>Pick questions that will draw out the answers you need to know—select from standard interview question list.</a:t>
            </a:r>
          </a:p>
          <a:p>
            <a:r>
              <a:rPr lang="en-US" altLang="en-US" dirty="0"/>
              <a:t>Must ask all applicants the same questions.</a:t>
            </a:r>
          </a:p>
          <a:p>
            <a:r>
              <a:rPr lang="en-US" altLang="en-US" dirty="0"/>
              <a:t>Take notes so you can compare candidates—limit notes to facts not opinions.</a:t>
            </a:r>
          </a:p>
          <a:p>
            <a:r>
              <a:rPr lang="en-US" altLang="en-US" dirty="0"/>
              <a:t>Make it a professional experience – it’s important!</a:t>
            </a:r>
          </a:p>
          <a:p>
            <a:pPr marL="0" indent="0">
              <a:buNone/>
            </a:pPr>
            <a:endParaRPr lang="en-US" sz="1100" dirty="0"/>
          </a:p>
          <a:p>
            <a:pPr marL="0" indent="0">
              <a:buNone/>
            </a:pPr>
            <a:endParaRPr lang="en-US" altLang="en-US" dirty="0"/>
          </a:p>
        </p:txBody>
      </p:sp>
    </p:spTree>
    <p:extLst>
      <p:ext uri="{BB962C8B-B14F-4D97-AF65-F5344CB8AC3E}">
        <p14:creationId xmlns:p14="http://schemas.microsoft.com/office/powerpoint/2010/main" val="42205158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841A3-6026-4983-98E3-128FE2BF9D51}"/>
              </a:ext>
            </a:extLst>
          </p:cNvPr>
          <p:cNvSpPr>
            <a:spLocks noGrp="1"/>
          </p:cNvSpPr>
          <p:nvPr>
            <p:ph type="title"/>
          </p:nvPr>
        </p:nvSpPr>
        <p:spPr/>
        <p:txBody>
          <a:bodyPr/>
          <a:lstStyle/>
          <a:p>
            <a:r>
              <a:rPr lang="en-US" dirty="0"/>
              <a:t>Interview Questions</a:t>
            </a:r>
          </a:p>
        </p:txBody>
      </p:sp>
      <p:sp>
        <p:nvSpPr>
          <p:cNvPr id="3" name="Content Placeholder 2">
            <a:extLst>
              <a:ext uri="{FF2B5EF4-FFF2-40B4-BE49-F238E27FC236}">
                <a16:creationId xmlns:a16="http://schemas.microsoft.com/office/drawing/2014/main" id="{5D44EACC-812C-4B09-B905-8A0549EDBBD6}"/>
              </a:ext>
            </a:extLst>
          </p:cNvPr>
          <p:cNvSpPr>
            <a:spLocks noGrp="1"/>
          </p:cNvSpPr>
          <p:nvPr>
            <p:ph idx="1"/>
          </p:nvPr>
        </p:nvSpPr>
        <p:spPr>
          <a:xfrm>
            <a:off x="457200" y="1062182"/>
            <a:ext cx="8229600" cy="4931083"/>
          </a:xfrm>
        </p:spPr>
        <p:txBody>
          <a:bodyPr>
            <a:normAutofit fontScale="85000" lnSpcReduction="10000"/>
          </a:bodyPr>
          <a:lstStyle/>
          <a:p>
            <a:r>
              <a:rPr lang="en-US" dirty="0"/>
              <a:t>There are some questions that are legally considered unfair preemployment questions related to topics such as age, disability, family/marital status, citizenship, etc. </a:t>
            </a:r>
          </a:p>
          <a:p>
            <a:r>
              <a:rPr lang="en-US" dirty="0"/>
              <a:t>HR has sample appropriate interview questions available on the Student Employee Website under the Supervisor tab which comply with these standards.   </a:t>
            </a:r>
          </a:p>
          <a:p>
            <a:r>
              <a:rPr lang="en-US" dirty="0"/>
              <a:t>To avoid improper questions, proposed interview questions not on this list must be submitted, reviewed, and approved by HR prior to any interview to ensure questions comply with required legal standards. </a:t>
            </a:r>
          </a:p>
          <a:p>
            <a:endParaRPr lang="en-US" dirty="0"/>
          </a:p>
          <a:p>
            <a:pPr marL="0" indent="0">
              <a:buNone/>
            </a:pPr>
            <a:endParaRPr lang="en-US" sz="1200" dirty="0"/>
          </a:p>
          <a:p>
            <a:pPr marL="0" indent="0">
              <a:buNone/>
            </a:pPr>
            <a:endParaRPr lang="en-US" dirty="0"/>
          </a:p>
        </p:txBody>
      </p:sp>
    </p:spTree>
    <p:extLst>
      <p:ext uri="{BB962C8B-B14F-4D97-AF65-F5344CB8AC3E}">
        <p14:creationId xmlns:p14="http://schemas.microsoft.com/office/powerpoint/2010/main" val="16747939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noChangeArrowheads="1"/>
          </p:cNvSpPr>
          <p:nvPr>
            <p:ph type="title"/>
          </p:nvPr>
        </p:nvSpPr>
        <p:spPr/>
        <p:txBody>
          <a:bodyPr>
            <a:normAutofit fontScale="90000"/>
          </a:bodyPr>
          <a:lstStyle/>
          <a:p>
            <a:r>
              <a:rPr lang="en-US" altLang="en-US" dirty="0"/>
              <a:t>Salary/Salary Increases for Student Employees</a:t>
            </a:r>
          </a:p>
        </p:txBody>
      </p:sp>
      <p:sp>
        <p:nvSpPr>
          <p:cNvPr id="16387" name="Content Placeholder 2"/>
          <p:cNvSpPr>
            <a:spLocks noGrp="1" noChangeArrowheads="1"/>
          </p:cNvSpPr>
          <p:nvPr>
            <p:ph idx="1"/>
          </p:nvPr>
        </p:nvSpPr>
        <p:spPr>
          <a:xfrm>
            <a:off x="228600" y="1295400"/>
            <a:ext cx="8610600" cy="4830763"/>
          </a:xfrm>
        </p:spPr>
        <p:txBody>
          <a:bodyPr>
            <a:normAutofit fontScale="92500" lnSpcReduction="10000"/>
          </a:bodyPr>
          <a:lstStyle/>
          <a:p>
            <a:r>
              <a:rPr lang="en-US" altLang="en-US" dirty="0"/>
              <a:t>Must pay from the Student Employee Pay Scale – which changes yearly. </a:t>
            </a:r>
          </a:p>
          <a:p>
            <a:r>
              <a:rPr lang="en-US" altLang="en-US" dirty="0"/>
              <a:t>Do not bring in new employees at higher rates—Equal Pay Act requires equal pay for equal work.</a:t>
            </a:r>
          </a:p>
          <a:p>
            <a:r>
              <a:rPr lang="en-US" altLang="en-US" dirty="0"/>
              <a:t>At 450 hours worked in the same position and same department, students are eligible for a one-step bump—this is permissive and requires approval by VP.  </a:t>
            </a:r>
          </a:p>
          <a:p>
            <a:pPr lvl="1"/>
            <a:r>
              <a:rPr lang="en-US" altLang="en-US" dirty="0"/>
              <a:t>You keep track of the hours worked.</a:t>
            </a:r>
          </a:p>
          <a:p>
            <a:r>
              <a:rPr lang="en-US" altLang="en-US" dirty="0"/>
              <a:t>VP approval also required for promotion.</a:t>
            </a:r>
          </a:p>
          <a:p>
            <a:pPr marL="0" indent="0">
              <a:buNone/>
            </a:pPr>
            <a:endParaRPr lang="en-US" altLang="en-US" sz="1100" dirty="0"/>
          </a:p>
          <a:p>
            <a:pPr marL="0" indent="0">
              <a:buNone/>
            </a:pPr>
            <a:endParaRPr lang="en-US" altLang="en-US" sz="1000" dirty="0"/>
          </a:p>
        </p:txBody>
      </p:sp>
    </p:spTree>
    <p:extLst>
      <p:ext uri="{BB962C8B-B14F-4D97-AF65-F5344CB8AC3E}">
        <p14:creationId xmlns:p14="http://schemas.microsoft.com/office/powerpoint/2010/main" val="3633651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noChangeArrowheads="1"/>
          </p:cNvSpPr>
          <p:nvPr>
            <p:ph type="title"/>
          </p:nvPr>
        </p:nvSpPr>
        <p:spPr/>
        <p:txBody>
          <a:bodyPr/>
          <a:lstStyle/>
          <a:p>
            <a:r>
              <a:rPr lang="en-US" altLang="en-US" dirty="0"/>
              <a:t>Pay Scale</a:t>
            </a:r>
          </a:p>
        </p:txBody>
      </p:sp>
      <p:sp>
        <p:nvSpPr>
          <p:cNvPr id="3" name="Rectangle 1">
            <a:extLst>
              <a:ext uri="{FF2B5EF4-FFF2-40B4-BE49-F238E27FC236}">
                <a16:creationId xmlns:a16="http://schemas.microsoft.com/office/drawing/2014/main" id="{37E37834-D026-4265-BEB6-4FDD7D0C7230}"/>
              </a:ext>
            </a:extLst>
          </p:cNvPr>
          <p:cNvSpPr>
            <a:spLocks noChangeArrowheads="1"/>
          </p:cNvSpPr>
          <p:nvPr/>
        </p:nvSpPr>
        <p:spPr bwMode="auto">
          <a:xfrm>
            <a:off x="894850" y="1615324"/>
            <a:ext cx="1136415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4" name="Table 3">
            <a:extLst>
              <a:ext uri="{FF2B5EF4-FFF2-40B4-BE49-F238E27FC236}">
                <a16:creationId xmlns:a16="http://schemas.microsoft.com/office/drawing/2014/main" id="{A3093BA8-9A28-1618-89AB-BDA19F7135CC}"/>
              </a:ext>
            </a:extLst>
          </p:cNvPr>
          <p:cNvGraphicFramePr>
            <a:graphicFrameLocks noGrp="1"/>
          </p:cNvGraphicFramePr>
          <p:nvPr>
            <p:extLst>
              <p:ext uri="{D42A27DB-BD31-4B8C-83A1-F6EECF244321}">
                <p14:modId xmlns:p14="http://schemas.microsoft.com/office/powerpoint/2010/main" val="4091418769"/>
              </p:ext>
            </p:extLst>
          </p:nvPr>
        </p:nvGraphicFramePr>
        <p:xfrm>
          <a:off x="1024128" y="1508761"/>
          <a:ext cx="6869258" cy="3412841"/>
        </p:xfrm>
        <a:graphic>
          <a:graphicData uri="http://schemas.openxmlformats.org/drawingml/2006/table">
            <a:tbl>
              <a:tblPr/>
              <a:tblGrid>
                <a:gridCol w="892888">
                  <a:extLst>
                    <a:ext uri="{9D8B030D-6E8A-4147-A177-3AD203B41FA5}">
                      <a16:colId xmlns:a16="http://schemas.microsoft.com/office/drawing/2014/main" val="2287479308"/>
                    </a:ext>
                  </a:extLst>
                </a:gridCol>
                <a:gridCol w="2880042">
                  <a:extLst>
                    <a:ext uri="{9D8B030D-6E8A-4147-A177-3AD203B41FA5}">
                      <a16:colId xmlns:a16="http://schemas.microsoft.com/office/drawing/2014/main" val="1449505438"/>
                    </a:ext>
                  </a:extLst>
                </a:gridCol>
                <a:gridCol w="3096328">
                  <a:extLst>
                    <a:ext uri="{9D8B030D-6E8A-4147-A177-3AD203B41FA5}">
                      <a16:colId xmlns:a16="http://schemas.microsoft.com/office/drawing/2014/main" val="1730019673"/>
                    </a:ext>
                  </a:extLst>
                </a:gridCol>
              </a:tblGrid>
              <a:tr h="508295">
                <a:tc gridSpan="3">
                  <a:txBody>
                    <a:bodyPr/>
                    <a:lstStyle/>
                    <a:p>
                      <a:pPr algn="ctr" fontAlgn="b"/>
                      <a:r>
                        <a:rPr lang="en-US" sz="1200" b="1" i="0" u="sng" strike="noStrike" dirty="0">
                          <a:solidFill>
                            <a:srgbClr val="000000"/>
                          </a:solidFill>
                          <a:effectLst/>
                          <a:latin typeface="Calibri" panose="020F0502020204030204" pitchFamily="34" charset="0"/>
                        </a:rPr>
                        <a:t>2025 Student Employee Salary Range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76289510"/>
                  </a:ext>
                </a:extLst>
              </a:tr>
              <a:tr h="484091">
                <a:tc>
                  <a:txBody>
                    <a:bodyPr/>
                    <a:lstStyle/>
                    <a:p>
                      <a:pPr algn="ctr" fontAlgn="b"/>
                      <a:r>
                        <a:rPr lang="en-US" sz="1100" b="1" i="0" u="none" strike="noStrike">
                          <a:solidFill>
                            <a:srgbClr val="000000"/>
                          </a:solidFill>
                          <a:effectLst/>
                          <a:latin typeface="Calibri" panose="020F0502020204030204" pitchFamily="34" charset="0"/>
                        </a:rPr>
                        <a:t>RANGES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Calibri" panose="020F0502020204030204" pitchFamily="34" charset="0"/>
                        </a:rPr>
                        <a:t>ENTRY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a:solidFill>
                            <a:srgbClr val="000000"/>
                          </a:solidFill>
                          <a:effectLst/>
                          <a:latin typeface="Calibri" panose="020F0502020204030204" pitchFamily="34" charset="0"/>
                        </a:rPr>
                        <a:t>EXPERIENCE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8188205"/>
                  </a:ext>
                </a:extLst>
              </a:tr>
              <a:tr h="484091">
                <a:tc>
                  <a:txBody>
                    <a:bodyPr/>
                    <a:lstStyle/>
                    <a:p>
                      <a:pPr algn="ctr" fontAlgn="b"/>
                      <a:r>
                        <a:rPr lang="en-US" sz="1100" b="1" i="0" u="none" strike="noStrike" dirty="0">
                          <a:solidFill>
                            <a:srgbClr val="000000"/>
                          </a:solidFill>
                          <a:effectLst/>
                          <a:latin typeface="Calibri" panose="020F0502020204030204" pitchFamily="34" charset="0"/>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Calibri" panose="020F0502020204030204" pitchFamily="34" charset="0"/>
                        </a:rPr>
                        <a:t>$16.66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Calibri" panose="020F0502020204030204" pitchFamily="34" charset="0"/>
                        </a:rPr>
                        <a:t>$17.41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6636413"/>
                  </a:ext>
                </a:extLst>
              </a:tr>
              <a:tr h="484091">
                <a:tc>
                  <a:txBody>
                    <a:bodyPr/>
                    <a:lstStyle/>
                    <a:p>
                      <a:pPr algn="ctr" fontAlgn="b"/>
                      <a:r>
                        <a:rPr lang="en-US" sz="1100" b="1" i="0" u="none" strike="noStrike">
                          <a:solidFill>
                            <a:srgbClr val="000000"/>
                          </a:solidFill>
                          <a:effectLst/>
                          <a:latin typeface="Calibri" panose="020F0502020204030204" pitchFamily="34" charset="0"/>
                        </a:rPr>
                        <a:t>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Calibri" panose="020F0502020204030204" pitchFamily="34" charset="0"/>
                        </a:rPr>
                        <a:t>$17.62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Calibri" panose="020F0502020204030204" pitchFamily="34" charset="0"/>
                        </a:rPr>
                        <a:t>$18.37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81620738"/>
                  </a:ext>
                </a:extLst>
              </a:tr>
              <a:tr h="484091">
                <a:tc>
                  <a:txBody>
                    <a:bodyPr/>
                    <a:lstStyle/>
                    <a:p>
                      <a:pPr algn="ctr" fontAlgn="b"/>
                      <a:r>
                        <a:rPr lang="en-US" sz="1100" b="1" i="0" u="none" strike="noStrike">
                          <a:solidFill>
                            <a:srgbClr val="000000"/>
                          </a:solidFill>
                          <a:effectLst/>
                          <a:latin typeface="Calibri" panose="020F0502020204030204" pitchFamily="34" charset="0"/>
                        </a:rPr>
                        <a:t>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Calibri" panose="020F0502020204030204" pitchFamily="34" charset="0"/>
                        </a:rPr>
                        <a:t>$19.12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Calibri" panose="020F0502020204030204" pitchFamily="34" charset="0"/>
                        </a:rPr>
                        <a:t>$19.87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6441414"/>
                  </a:ext>
                </a:extLst>
              </a:tr>
              <a:tr h="484091">
                <a:tc>
                  <a:txBody>
                    <a:bodyPr/>
                    <a:lstStyle/>
                    <a:p>
                      <a:pPr algn="ctr" fontAlgn="b"/>
                      <a:r>
                        <a:rPr lang="en-US" sz="1100" b="1" i="0" u="none" strike="noStrike">
                          <a:solidFill>
                            <a:srgbClr val="000000"/>
                          </a:solidFill>
                          <a:effectLst/>
                          <a:latin typeface="Calibri" panose="020F0502020204030204" pitchFamily="34" charset="0"/>
                        </a:rPr>
                        <a:t>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Calibri" panose="020F0502020204030204" pitchFamily="34" charset="0"/>
                        </a:rPr>
                        <a:t>$20.06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Calibri" panose="020F0502020204030204" pitchFamily="34" charset="0"/>
                        </a:rPr>
                        <a:t>$20.81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2200803"/>
                  </a:ext>
                </a:extLst>
              </a:tr>
              <a:tr h="484091">
                <a:tc>
                  <a:txBody>
                    <a:bodyPr/>
                    <a:lstStyle/>
                    <a:p>
                      <a:pPr algn="ctr" fontAlgn="b"/>
                      <a:r>
                        <a:rPr lang="en-US" sz="1100" b="1" i="0" u="none" strike="noStrike">
                          <a:solidFill>
                            <a:srgbClr val="000000"/>
                          </a:solidFill>
                          <a:effectLst/>
                          <a:latin typeface="Calibri" panose="020F0502020204030204" pitchFamily="34" charset="0"/>
                        </a:rPr>
                        <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Calibri" panose="020F0502020204030204" pitchFamily="34" charset="0"/>
                        </a:rPr>
                        <a:t>$21.04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Calibri" panose="020F0502020204030204" pitchFamily="34" charset="0"/>
                        </a:rPr>
                        <a:t>$21.79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89994805"/>
                  </a:ext>
                </a:extLst>
              </a:tr>
            </a:tbl>
          </a:graphicData>
        </a:graphic>
      </p:graphicFrame>
    </p:spTree>
    <p:extLst>
      <p:ext uri="{BB962C8B-B14F-4D97-AF65-F5344CB8AC3E}">
        <p14:creationId xmlns:p14="http://schemas.microsoft.com/office/powerpoint/2010/main" val="25146794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2D6A5-72E4-E2BA-232F-3212CD9CC897}"/>
              </a:ext>
            </a:extLst>
          </p:cNvPr>
          <p:cNvSpPr>
            <a:spLocks noGrp="1"/>
          </p:cNvSpPr>
          <p:nvPr>
            <p:ph type="title"/>
          </p:nvPr>
        </p:nvSpPr>
        <p:spPr/>
        <p:txBody>
          <a:bodyPr/>
          <a:lstStyle/>
          <a:p>
            <a:r>
              <a:rPr lang="en-US" dirty="0"/>
              <a:t>Salaries Non-Student Hourly</a:t>
            </a:r>
          </a:p>
        </p:txBody>
      </p:sp>
      <p:sp>
        <p:nvSpPr>
          <p:cNvPr id="3" name="Content Placeholder 2">
            <a:extLst>
              <a:ext uri="{FF2B5EF4-FFF2-40B4-BE49-F238E27FC236}">
                <a16:creationId xmlns:a16="http://schemas.microsoft.com/office/drawing/2014/main" id="{02425F57-99B6-C383-8103-35427820625C}"/>
              </a:ext>
            </a:extLst>
          </p:cNvPr>
          <p:cNvSpPr>
            <a:spLocks noGrp="1"/>
          </p:cNvSpPr>
          <p:nvPr>
            <p:ph idx="1"/>
          </p:nvPr>
        </p:nvSpPr>
        <p:spPr/>
        <p:txBody>
          <a:bodyPr/>
          <a:lstStyle/>
          <a:p>
            <a:pPr>
              <a:buFont typeface="Arial" panose="020B0604020202020204" pitchFamily="34" charset="0"/>
              <a:buChar char="•"/>
            </a:pPr>
            <a:r>
              <a:rPr lang="en-US" dirty="0"/>
              <a:t>Check with HR to confirm the proper pay rate for temporary employees.</a:t>
            </a:r>
          </a:p>
          <a:p>
            <a:pPr>
              <a:buFont typeface="Arial" panose="020B0604020202020204" pitchFamily="34" charset="0"/>
              <a:buChar char="•"/>
            </a:pPr>
            <a:r>
              <a:rPr lang="en-US" dirty="0"/>
              <a:t>They may not be paid at a rate higher than an entry level of pay of a classified person in a comparable position</a:t>
            </a:r>
          </a:p>
          <a:p>
            <a:pPr marL="0" indent="0">
              <a:buNone/>
            </a:pPr>
            <a:endParaRPr lang="en-US" dirty="0"/>
          </a:p>
        </p:txBody>
      </p:sp>
    </p:spTree>
    <p:extLst>
      <p:ext uri="{BB962C8B-B14F-4D97-AF65-F5344CB8AC3E}">
        <p14:creationId xmlns:p14="http://schemas.microsoft.com/office/powerpoint/2010/main" val="40639599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 Planning</a:t>
            </a:r>
          </a:p>
        </p:txBody>
      </p:sp>
      <p:sp>
        <p:nvSpPr>
          <p:cNvPr id="3" name="Content Placeholder 2"/>
          <p:cNvSpPr>
            <a:spLocks noGrp="1"/>
          </p:cNvSpPr>
          <p:nvPr>
            <p:ph idx="1"/>
          </p:nvPr>
        </p:nvSpPr>
        <p:spPr/>
        <p:txBody>
          <a:bodyPr>
            <a:normAutofit/>
          </a:bodyPr>
          <a:lstStyle/>
          <a:p>
            <a:r>
              <a:rPr lang="en-US" dirty="0"/>
              <a:t>As you engage in future budget planning, note that the pay scale will be updated on January 1 of each year to reflect minimum wage increases.  </a:t>
            </a:r>
          </a:p>
          <a:p>
            <a:pPr marL="0" indent="0">
              <a:buNone/>
            </a:pPr>
            <a:endParaRPr lang="en-US" sz="1000" dirty="0"/>
          </a:p>
        </p:txBody>
      </p:sp>
    </p:spTree>
    <p:extLst>
      <p:ext uri="{BB962C8B-B14F-4D97-AF65-F5344CB8AC3E}">
        <p14:creationId xmlns:p14="http://schemas.microsoft.com/office/powerpoint/2010/main" val="18048909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Hiring Process</a:t>
            </a:r>
          </a:p>
        </p:txBody>
      </p:sp>
      <p:pic>
        <p:nvPicPr>
          <p:cNvPr id="3" name="Picture 2" descr="Weighty Matters: RDs! We're Hiring! Looking To Fill A Full-Time Permanent And Possibly Some Part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2698"/>
            <a:ext cx="9144000" cy="4612604"/>
          </a:xfrm>
          <a:prstGeom prst="rect">
            <a:avLst/>
          </a:prstGeom>
        </p:spPr>
      </p:pic>
    </p:spTree>
    <p:extLst>
      <p:ext uri="{BB962C8B-B14F-4D97-AF65-F5344CB8AC3E}">
        <p14:creationId xmlns:p14="http://schemas.microsoft.com/office/powerpoint/2010/main" val="3984704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Position Approval</a:t>
            </a:r>
          </a:p>
        </p:txBody>
      </p:sp>
      <p:sp>
        <p:nvSpPr>
          <p:cNvPr id="3" name="Content Placeholder 2"/>
          <p:cNvSpPr>
            <a:spLocks noGrp="1"/>
          </p:cNvSpPr>
          <p:nvPr>
            <p:ph idx="1"/>
          </p:nvPr>
        </p:nvSpPr>
        <p:spPr/>
        <p:txBody>
          <a:bodyPr>
            <a:normAutofit/>
          </a:bodyPr>
          <a:lstStyle/>
          <a:p>
            <a:r>
              <a:rPr lang="en-US" dirty="0"/>
              <a:t>You must have approval from your Dean or AVP or their designee before you can post any student employee position.</a:t>
            </a:r>
          </a:p>
          <a:p>
            <a:r>
              <a:rPr lang="en-US" dirty="0"/>
              <a:t>A copy of the written approval must be sent to </a:t>
            </a:r>
            <a:r>
              <a:rPr lang="en-US" dirty="0">
                <a:hlinkClick r:id="rId2"/>
              </a:rPr>
              <a:t>stuemploy@ewu.edu</a:t>
            </a:r>
            <a:r>
              <a:rPr lang="en-US" dirty="0"/>
              <a:t>. </a:t>
            </a:r>
          </a:p>
          <a:p>
            <a:endParaRPr lang="en-US" dirty="0"/>
          </a:p>
          <a:p>
            <a:endParaRPr lang="en-US" dirty="0"/>
          </a:p>
          <a:p>
            <a:pPr marL="0" indent="0">
              <a:buNone/>
            </a:pPr>
            <a:endParaRPr lang="en-US" dirty="0"/>
          </a:p>
          <a:p>
            <a:pPr marL="0" indent="0">
              <a:buNone/>
            </a:pPr>
            <a:endParaRPr lang="en-US" sz="1000" dirty="0"/>
          </a:p>
          <a:p>
            <a:pPr marL="0" indent="0">
              <a:buNone/>
            </a:pPr>
            <a:endParaRPr lang="en-US" sz="1000" dirty="0"/>
          </a:p>
        </p:txBody>
      </p:sp>
    </p:spTree>
    <p:extLst>
      <p:ext uri="{BB962C8B-B14F-4D97-AF65-F5344CB8AC3E}">
        <p14:creationId xmlns:p14="http://schemas.microsoft.com/office/powerpoint/2010/main" val="24270381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dirty="0"/>
              <a:t>Handshake</a:t>
            </a:r>
          </a:p>
        </p:txBody>
      </p:sp>
      <p:sp>
        <p:nvSpPr>
          <p:cNvPr id="11267" name="Content Placeholder 2"/>
          <p:cNvSpPr>
            <a:spLocks noGrp="1" noChangeArrowheads="1"/>
          </p:cNvSpPr>
          <p:nvPr>
            <p:ph idx="1"/>
          </p:nvPr>
        </p:nvSpPr>
        <p:spPr/>
        <p:txBody>
          <a:bodyPr>
            <a:normAutofit fontScale="85000" lnSpcReduction="20000"/>
          </a:bodyPr>
          <a:lstStyle/>
          <a:p>
            <a:r>
              <a:rPr lang="en-US" altLang="en-US" dirty="0"/>
              <a:t>All student employee positions must be posted in Handshake.</a:t>
            </a:r>
          </a:p>
          <a:p>
            <a:r>
              <a:rPr lang="en-US" altLang="en-US" dirty="0"/>
              <a:t>You can sign up for Handshake online at </a:t>
            </a:r>
            <a:r>
              <a:rPr lang="en-US" altLang="en-US" dirty="0">
                <a:hlinkClick r:id="rId2"/>
              </a:rPr>
              <a:t>https://inside.ewu.edu/student-employment/ewu-supervisors-post-a-job/</a:t>
            </a:r>
            <a:r>
              <a:rPr lang="en-US" altLang="en-US" dirty="0"/>
              <a:t>.</a:t>
            </a:r>
          </a:p>
          <a:p>
            <a:r>
              <a:rPr lang="en-US" altLang="en-US" dirty="0"/>
              <a:t>To access Handshake, sign in with your email and password rather than single sign on (SSO).  Use the “Forgot Password” option if you need to reset.  </a:t>
            </a:r>
          </a:p>
          <a:p>
            <a:r>
              <a:rPr lang="en-US" altLang="en-US" dirty="0"/>
              <a:t>Additional information about Handshake can be found online at </a:t>
            </a:r>
            <a:r>
              <a:rPr lang="en-US" altLang="en-US" dirty="0">
                <a:hlinkClick r:id="rId2"/>
              </a:rPr>
              <a:t>https://inside.ewu.edu/student-employment/ewu-supervisors-post-a-job/</a:t>
            </a:r>
            <a:r>
              <a:rPr lang="en-US" altLang="en-US" dirty="0"/>
              <a:t>. </a:t>
            </a:r>
          </a:p>
          <a:p>
            <a:pPr marL="0" indent="0">
              <a:buNone/>
            </a:pPr>
            <a:endParaRPr lang="en-US" altLang="en-US" sz="1200" dirty="0"/>
          </a:p>
          <a:p>
            <a:pPr marL="0" indent="0">
              <a:buNone/>
            </a:pPr>
            <a:endParaRPr lang="en-US" altLang="en-US" sz="1200" dirty="0"/>
          </a:p>
        </p:txBody>
      </p:sp>
    </p:spTree>
    <p:extLst>
      <p:ext uri="{BB962C8B-B14F-4D97-AF65-F5344CB8AC3E}">
        <p14:creationId xmlns:p14="http://schemas.microsoft.com/office/powerpoint/2010/main" val="37162260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Descriptions</a:t>
            </a:r>
          </a:p>
        </p:txBody>
      </p:sp>
      <p:sp>
        <p:nvSpPr>
          <p:cNvPr id="3" name="Content Placeholder 2"/>
          <p:cNvSpPr>
            <a:spLocks noGrp="1"/>
          </p:cNvSpPr>
          <p:nvPr>
            <p:ph idx="1"/>
          </p:nvPr>
        </p:nvSpPr>
        <p:spPr/>
        <p:txBody>
          <a:bodyPr>
            <a:normAutofit fontScale="92500"/>
          </a:bodyPr>
          <a:lstStyle/>
          <a:p>
            <a:r>
              <a:rPr lang="en-US" dirty="0"/>
              <a:t>Standardized job descriptions have been established for student employment positions.</a:t>
            </a:r>
          </a:p>
          <a:p>
            <a:r>
              <a:rPr lang="en-US" dirty="0"/>
              <a:t>The job descriptions are located online at </a:t>
            </a:r>
            <a:r>
              <a:rPr lang="en-US" dirty="0">
                <a:hlinkClick r:id="rId2"/>
              </a:rPr>
              <a:t>https://inside.ewu.edu/student-employment/job-descriptions/</a:t>
            </a:r>
            <a:r>
              <a:rPr lang="en-US" dirty="0"/>
              <a:t>.</a:t>
            </a:r>
          </a:p>
          <a:p>
            <a:r>
              <a:rPr lang="en-US" dirty="0"/>
              <a:t>Fill in any information in the standardized description that is in red (e.g. hours and location of position).  If position will work remote, indicate in posting – we don’t expect many of these.</a:t>
            </a:r>
          </a:p>
          <a:p>
            <a:pPr marL="0" indent="0">
              <a:buNone/>
            </a:pPr>
            <a:endParaRPr lang="en-US" sz="1100" dirty="0"/>
          </a:p>
          <a:p>
            <a:pPr marL="0" indent="0">
              <a:buNone/>
            </a:pPr>
            <a:endParaRPr lang="en-US" sz="1100" dirty="0"/>
          </a:p>
        </p:txBody>
      </p:sp>
    </p:spTree>
    <p:extLst>
      <p:ext uri="{BB962C8B-B14F-4D97-AF65-F5344CB8AC3E}">
        <p14:creationId xmlns:p14="http://schemas.microsoft.com/office/powerpoint/2010/main" val="15004067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Can I Personalize the Position?</a:t>
            </a:r>
          </a:p>
        </p:txBody>
      </p:sp>
      <p:sp>
        <p:nvSpPr>
          <p:cNvPr id="3" name="Content Placeholder 2"/>
          <p:cNvSpPr>
            <a:spLocks noGrp="1"/>
          </p:cNvSpPr>
          <p:nvPr>
            <p:ph idx="1"/>
          </p:nvPr>
        </p:nvSpPr>
        <p:spPr/>
        <p:txBody>
          <a:bodyPr>
            <a:normAutofit/>
          </a:bodyPr>
          <a:lstStyle/>
          <a:p>
            <a:pPr marL="0" indent="0">
              <a:buNone/>
            </a:pPr>
            <a:r>
              <a:rPr lang="en-US" dirty="0"/>
              <a:t>If you wish to add some department or college specific language to the posting, you can add a short statement above the standard description in Handshake.  For example,</a:t>
            </a:r>
          </a:p>
          <a:p>
            <a:pPr marL="457200" indent="0">
              <a:spcBef>
                <a:spcPts val="720"/>
              </a:spcBef>
              <a:buNone/>
            </a:pPr>
            <a:r>
              <a:rPr lang="en-US" sz="2000" b="0" i="0" dirty="0">
                <a:solidFill>
                  <a:srgbClr val="1F202C"/>
                </a:solidFill>
                <a:effectLst/>
                <a:highlight>
                  <a:srgbClr val="FFFFFF"/>
                </a:highlight>
                <a:latin typeface="Suisse Int'l"/>
              </a:rPr>
              <a:t>The Eagle Entertainment Event Planner assists in development, planning, and implementation of campus wide, student-oriented activities and programs at Eastern Washington University. Events should be multidimensional and multi-faceted to represent </a:t>
            </a:r>
            <a:r>
              <a:rPr lang="en-US" sz="2000" b="0" i="0" dirty="0" err="1">
                <a:solidFill>
                  <a:srgbClr val="1F202C"/>
                </a:solidFill>
                <a:effectLst/>
                <a:highlight>
                  <a:srgbClr val="FFFFFF"/>
                </a:highlight>
                <a:latin typeface="Suisse Int'l"/>
              </a:rPr>
              <a:t>Eastern’s</a:t>
            </a:r>
            <a:r>
              <a:rPr lang="en-US" sz="2000" b="0" i="0" dirty="0">
                <a:solidFill>
                  <a:srgbClr val="1F202C"/>
                </a:solidFill>
                <a:effectLst/>
                <a:highlight>
                  <a:srgbClr val="FFFFFF"/>
                </a:highlight>
                <a:latin typeface="Suisse Int'l"/>
              </a:rPr>
              <a:t> diverse student populations. This position works under general supervision of Student Engagement and the PUB.</a:t>
            </a:r>
            <a:endParaRPr lang="en-US" sz="2000" dirty="0"/>
          </a:p>
          <a:p>
            <a:pPr marL="457200" indent="0">
              <a:spcBef>
                <a:spcPts val="720"/>
              </a:spcBef>
              <a:buNone/>
            </a:pPr>
            <a:endParaRPr lang="en-US" sz="1200" dirty="0"/>
          </a:p>
        </p:txBody>
      </p:sp>
    </p:spTree>
    <p:extLst>
      <p:ext uri="{BB962C8B-B14F-4D97-AF65-F5344CB8AC3E}">
        <p14:creationId xmlns:p14="http://schemas.microsoft.com/office/powerpoint/2010/main" val="31805064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n-US" altLang="en-US" dirty="0"/>
              <a:t>Handshake Tips	</a:t>
            </a:r>
          </a:p>
        </p:txBody>
      </p:sp>
      <p:sp>
        <p:nvSpPr>
          <p:cNvPr id="12291" name="Content Placeholder 2"/>
          <p:cNvSpPr>
            <a:spLocks noGrp="1" noChangeArrowheads="1"/>
          </p:cNvSpPr>
          <p:nvPr>
            <p:ph idx="1"/>
          </p:nvPr>
        </p:nvSpPr>
        <p:spPr/>
        <p:txBody>
          <a:bodyPr/>
          <a:lstStyle/>
          <a:p>
            <a:r>
              <a:rPr lang="en-US" altLang="en-US" dirty="0"/>
              <a:t>If posting a work study position and a non-work study position, you can duplicate the position.</a:t>
            </a:r>
          </a:p>
          <a:p>
            <a:r>
              <a:rPr lang="en-US" altLang="en-US" dirty="0"/>
              <a:t>Use your department name not college. </a:t>
            </a:r>
          </a:p>
          <a:p>
            <a:r>
              <a:rPr lang="en-US" altLang="en-US" dirty="0"/>
              <a:t>Use the salary range identified in the position description.</a:t>
            </a:r>
          </a:p>
          <a:p>
            <a:r>
              <a:rPr lang="en-US" altLang="en-US" dirty="0"/>
              <a:t>Check the temporary employment box.</a:t>
            </a:r>
          </a:p>
          <a:p>
            <a:pPr marL="0" indent="0">
              <a:buNone/>
            </a:pPr>
            <a:endParaRPr lang="en-US" altLang="en-US" sz="1000" dirty="0"/>
          </a:p>
          <a:p>
            <a:pPr marL="0" indent="0">
              <a:buNone/>
            </a:pPr>
            <a:endParaRPr lang="en-US" altLang="en-US" sz="1000" dirty="0"/>
          </a:p>
          <a:p>
            <a:pPr marL="0" indent="0">
              <a:buNone/>
            </a:pPr>
            <a:endParaRPr lang="en-US" altLang="en-US" sz="1000"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p:txBody>
      </p:sp>
    </p:spTree>
    <p:extLst>
      <p:ext uri="{BB962C8B-B14F-4D97-AF65-F5344CB8AC3E}">
        <p14:creationId xmlns:p14="http://schemas.microsoft.com/office/powerpoint/2010/main" val="28695063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noChangeArrowheads="1"/>
          </p:cNvSpPr>
          <p:nvPr>
            <p:ph type="title"/>
          </p:nvPr>
        </p:nvSpPr>
        <p:spPr/>
        <p:txBody>
          <a:bodyPr/>
          <a:lstStyle/>
          <a:p>
            <a:r>
              <a:rPr lang="en-US" altLang="en-US" dirty="0"/>
              <a:t>Handshake Tips cont.</a:t>
            </a:r>
          </a:p>
        </p:txBody>
      </p:sp>
      <p:sp>
        <p:nvSpPr>
          <p:cNvPr id="3" name="Content Placeholder 2">
            <a:extLst>
              <a:ext uri="{FF2B5EF4-FFF2-40B4-BE49-F238E27FC236}">
                <a16:creationId xmlns:a16="http://schemas.microsoft.com/office/drawing/2014/main" id="{40772C40-2A88-4C51-BFC4-4E767E10B5ED}"/>
              </a:ext>
            </a:extLst>
          </p:cNvPr>
          <p:cNvSpPr>
            <a:spLocks noGrp="1"/>
          </p:cNvSpPr>
          <p:nvPr>
            <p:ph idx="1"/>
          </p:nvPr>
        </p:nvSpPr>
        <p:spPr/>
        <p:txBody>
          <a:bodyPr>
            <a:normAutofit/>
          </a:bodyPr>
          <a:lstStyle/>
          <a:p>
            <a:pPr>
              <a:defRPr/>
            </a:pPr>
            <a:r>
              <a:rPr lang="en-US" dirty="0"/>
              <a:t>On the preference page, you can make the position as narrow or broad as you like by:</a:t>
            </a:r>
          </a:p>
          <a:p>
            <a:pPr lvl="1">
              <a:defRPr/>
            </a:pPr>
            <a:r>
              <a:rPr lang="en-US" dirty="0"/>
              <a:t>limiting majors or </a:t>
            </a:r>
          </a:p>
          <a:p>
            <a:pPr lvl="1">
              <a:defRPr/>
            </a:pPr>
            <a:r>
              <a:rPr lang="en-US" dirty="0"/>
              <a:t>specifying a GPA or grade level </a:t>
            </a:r>
          </a:p>
          <a:p>
            <a:pPr lvl="1">
              <a:defRPr/>
            </a:pPr>
            <a:r>
              <a:rPr lang="en-US" dirty="0"/>
              <a:t>choosing to receive all or limited apps</a:t>
            </a:r>
          </a:p>
          <a:p>
            <a:pPr marL="457200" lvl="1" indent="0">
              <a:buFontTx/>
              <a:buNone/>
              <a:defRPr/>
            </a:pPr>
            <a:r>
              <a:rPr lang="en-US" dirty="0"/>
              <a:t>	 – now or later.</a:t>
            </a:r>
          </a:p>
          <a:p>
            <a:pPr lvl="1">
              <a:defRPr/>
            </a:pPr>
            <a:r>
              <a:rPr lang="en-US" dirty="0"/>
              <a:t>You can also tag another person to receive applications.</a:t>
            </a:r>
          </a:p>
          <a:p>
            <a:pPr marL="0" lvl="1" indent="0">
              <a:buNone/>
              <a:defRPr/>
            </a:pPr>
            <a:endParaRPr lang="en-US" sz="1000" dirty="0"/>
          </a:p>
          <a:p>
            <a:pPr>
              <a:defRPr/>
            </a:pPr>
            <a:endParaRPr lang="en-US" dirty="0"/>
          </a:p>
        </p:txBody>
      </p:sp>
    </p:spTree>
    <p:extLst>
      <p:ext uri="{BB962C8B-B14F-4D97-AF65-F5344CB8AC3E}">
        <p14:creationId xmlns:p14="http://schemas.microsoft.com/office/powerpoint/2010/main" val="42456034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of Job Candidates</a:t>
            </a:r>
          </a:p>
        </p:txBody>
      </p:sp>
      <p:sp>
        <p:nvSpPr>
          <p:cNvPr id="3" name="Content Placeholder 2"/>
          <p:cNvSpPr>
            <a:spLocks noGrp="1"/>
          </p:cNvSpPr>
          <p:nvPr>
            <p:ph idx="1"/>
          </p:nvPr>
        </p:nvSpPr>
        <p:spPr>
          <a:xfrm>
            <a:off x="457200" y="1194610"/>
            <a:ext cx="8229600" cy="4798656"/>
          </a:xfrm>
        </p:spPr>
        <p:txBody>
          <a:bodyPr>
            <a:normAutofit fontScale="92500" lnSpcReduction="10000"/>
          </a:bodyPr>
          <a:lstStyle/>
          <a:p>
            <a:r>
              <a:rPr lang="en-US" dirty="0"/>
              <a:t>After you make your hiring decision(s), update applicant’s status in Handshake to “Reviewed”, or “Hired”, or “Declined” as needed. </a:t>
            </a:r>
          </a:p>
          <a:p>
            <a:r>
              <a:rPr lang="en-US" dirty="0"/>
              <a:t>Demonstrate professionalism and contact applicants who you did not choose to hire.</a:t>
            </a:r>
          </a:p>
          <a:p>
            <a:r>
              <a:rPr lang="en-US" dirty="0"/>
              <a:t>If you interviewed them, please call them.  If you didn’t interview them, you can email them or use messaging feature in Handshake.  See Supervisor Guide for instructions.</a:t>
            </a:r>
          </a:p>
          <a:p>
            <a:r>
              <a:rPr lang="en-US" dirty="0"/>
              <a:t>Close posting in Handshake when done hiring.</a:t>
            </a:r>
          </a:p>
          <a:p>
            <a:pPr marL="0" indent="0">
              <a:buNone/>
            </a:pPr>
            <a:endParaRPr lang="en-US" sz="1100" dirty="0"/>
          </a:p>
          <a:p>
            <a:endParaRPr lang="en-US" dirty="0"/>
          </a:p>
        </p:txBody>
      </p:sp>
    </p:spTree>
    <p:extLst>
      <p:ext uri="{BB962C8B-B14F-4D97-AF65-F5344CB8AC3E}">
        <p14:creationId xmlns:p14="http://schemas.microsoft.com/office/powerpoint/2010/main" val="13189578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Pre-Employment Requirements</a:t>
            </a:r>
          </a:p>
        </p:txBody>
      </p:sp>
      <p:sp>
        <p:nvSpPr>
          <p:cNvPr id="3" name="Content Placeholder 2"/>
          <p:cNvSpPr>
            <a:spLocks noGrp="1"/>
          </p:cNvSpPr>
          <p:nvPr>
            <p:ph idx="1"/>
          </p:nvPr>
        </p:nvSpPr>
        <p:spPr>
          <a:xfrm>
            <a:off x="457200" y="1317524"/>
            <a:ext cx="8229600" cy="4675742"/>
          </a:xfrm>
        </p:spPr>
        <p:txBody>
          <a:bodyPr>
            <a:normAutofit lnSpcReduction="10000"/>
          </a:bodyPr>
          <a:lstStyle/>
          <a:p>
            <a:pPr marL="0" indent="0">
              <a:buNone/>
            </a:pPr>
            <a:r>
              <a:rPr lang="en-US" dirty="0"/>
              <a:t>All the following must be completed </a:t>
            </a:r>
            <a:r>
              <a:rPr lang="en-US" u="sng" dirty="0"/>
              <a:t>before</a:t>
            </a:r>
            <a:r>
              <a:rPr lang="en-US" dirty="0"/>
              <a:t> an employee can begin work. Do not allow employee to start until you receive confirmation from HR that all these requirements are completed:</a:t>
            </a:r>
          </a:p>
          <a:p>
            <a:pPr>
              <a:buFont typeface="Arial" panose="020B0604020202020204" pitchFamily="34" charset="0"/>
              <a:buChar char="•"/>
            </a:pPr>
            <a:r>
              <a:rPr lang="en-US" dirty="0"/>
              <a:t>Employment authorization form</a:t>
            </a:r>
          </a:p>
          <a:p>
            <a:pPr>
              <a:buFont typeface="Arial" panose="020B0604020202020204" pitchFamily="34" charset="0"/>
              <a:buChar char="•"/>
            </a:pPr>
            <a:r>
              <a:rPr lang="en-US" dirty="0"/>
              <a:t>Hiring paperwork—I-9, W-4, etc.</a:t>
            </a:r>
          </a:p>
          <a:p>
            <a:pPr>
              <a:buFont typeface="Arial" panose="020B0604020202020204" pitchFamily="34" charset="0"/>
              <a:buChar char="•"/>
            </a:pPr>
            <a:r>
              <a:rPr lang="en-US" dirty="0"/>
              <a:t>Background check clear, if applicable</a:t>
            </a:r>
          </a:p>
          <a:p>
            <a:pPr>
              <a:buFont typeface="Arial" panose="020B0604020202020204" pitchFamily="34" charset="0"/>
              <a:buChar char="•"/>
            </a:pPr>
            <a:r>
              <a:rPr lang="en-US" dirty="0"/>
              <a:t>Youth Program Training, if applicable</a:t>
            </a:r>
          </a:p>
          <a:p>
            <a:pPr marL="0" indent="0">
              <a:buNone/>
            </a:pPr>
            <a:endParaRPr lang="en-US" sz="1100" dirty="0"/>
          </a:p>
          <a:p>
            <a:pPr marL="0" indent="0">
              <a:buNone/>
            </a:pPr>
            <a:endParaRPr lang="en-US" sz="1100" dirty="0"/>
          </a:p>
        </p:txBody>
      </p:sp>
    </p:spTree>
    <p:extLst>
      <p:ext uri="{BB962C8B-B14F-4D97-AF65-F5344CB8AC3E}">
        <p14:creationId xmlns:p14="http://schemas.microsoft.com/office/powerpoint/2010/main" val="42073217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title"/>
          </p:nvPr>
        </p:nvSpPr>
        <p:spPr/>
        <p:txBody>
          <a:bodyPr/>
          <a:lstStyle/>
          <a:p>
            <a:r>
              <a:rPr lang="en-US" altLang="en-US" dirty="0"/>
              <a:t>Hiring Paperwork</a:t>
            </a:r>
          </a:p>
        </p:txBody>
      </p:sp>
      <p:sp>
        <p:nvSpPr>
          <p:cNvPr id="3" name="Content Placeholder 2">
            <a:extLst>
              <a:ext uri="{FF2B5EF4-FFF2-40B4-BE49-F238E27FC236}">
                <a16:creationId xmlns:a16="http://schemas.microsoft.com/office/drawing/2014/main" id="{090DB8A6-DFE8-40E3-8D96-83732DA20C45}"/>
              </a:ext>
            </a:extLst>
          </p:cNvPr>
          <p:cNvSpPr>
            <a:spLocks noGrp="1"/>
          </p:cNvSpPr>
          <p:nvPr>
            <p:ph idx="1"/>
          </p:nvPr>
        </p:nvSpPr>
        <p:spPr>
          <a:xfrm>
            <a:off x="304800" y="1091382"/>
            <a:ext cx="8686800" cy="5203910"/>
          </a:xfrm>
        </p:spPr>
        <p:txBody>
          <a:bodyPr>
            <a:normAutofit fontScale="32500" lnSpcReduction="20000"/>
          </a:bodyPr>
          <a:lstStyle/>
          <a:p>
            <a:pPr>
              <a:defRPr/>
            </a:pPr>
            <a:r>
              <a:rPr lang="en-US" sz="6800" dirty="0"/>
              <a:t>Complete Authorization form for Student Employes (not required for temporary employees)</a:t>
            </a:r>
          </a:p>
          <a:p>
            <a:pPr marL="0" indent="0">
              <a:buNone/>
              <a:defRPr/>
            </a:pPr>
            <a:r>
              <a:rPr lang="en-US" sz="6800" dirty="0"/>
              <a:t>     </a:t>
            </a:r>
            <a:r>
              <a:rPr lang="en-US" sz="6800" b="1" dirty="0"/>
              <a:t>If non-work study:</a:t>
            </a:r>
          </a:p>
          <a:p>
            <a:pPr lvl="1">
              <a:defRPr/>
            </a:pPr>
            <a:r>
              <a:rPr lang="en-US" sz="6800" dirty="0"/>
              <a:t>Use the start date for the begin date </a:t>
            </a:r>
            <a:r>
              <a:rPr lang="en-US" sz="6800" u="sng" dirty="0"/>
              <a:t>not the date you selected employee </a:t>
            </a:r>
            <a:r>
              <a:rPr lang="en-US" sz="6800" dirty="0"/>
              <a:t>on the form</a:t>
            </a:r>
            <a:r>
              <a:rPr lang="en-US" altLang="en-US" sz="6800" dirty="0"/>
              <a:t>.</a:t>
            </a:r>
            <a:endParaRPr lang="en-US" sz="6800" dirty="0"/>
          </a:p>
          <a:p>
            <a:pPr lvl="1">
              <a:defRPr/>
            </a:pPr>
            <a:r>
              <a:rPr lang="en-US" sz="6800" dirty="0"/>
              <a:t>Keep a copy for your records</a:t>
            </a:r>
            <a:r>
              <a:rPr lang="en-US" altLang="en-US" sz="6800" dirty="0"/>
              <a:t>.</a:t>
            </a:r>
            <a:endParaRPr lang="en-US" sz="6800" dirty="0"/>
          </a:p>
          <a:p>
            <a:pPr marL="457200" lvl="1" indent="0">
              <a:buNone/>
              <a:defRPr/>
            </a:pPr>
            <a:r>
              <a:rPr lang="en-US" sz="6800" b="1" dirty="0"/>
              <a:t>If work study:</a:t>
            </a:r>
          </a:p>
          <a:p>
            <a:pPr marL="457200" lvl="1" indent="0">
              <a:buNone/>
              <a:defRPr/>
            </a:pPr>
            <a:r>
              <a:rPr lang="en-US" sz="6800" dirty="0"/>
              <a:t>-Student obtains form from Student Employment in Showalter 300</a:t>
            </a:r>
          </a:p>
          <a:p>
            <a:pPr marL="457200" lvl="1" indent="0">
              <a:buNone/>
              <a:defRPr/>
            </a:pPr>
            <a:r>
              <a:rPr lang="en-US" sz="6800" dirty="0"/>
              <a:t>-You will complete supervisor portion and have student return form to Student Employment</a:t>
            </a:r>
            <a:r>
              <a:rPr lang="en-US" altLang="en-US" sz="6800" dirty="0"/>
              <a:t>.</a:t>
            </a:r>
            <a:endParaRPr lang="en-US" sz="6800" dirty="0"/>
          </a:p>
          <a:p>
            <a:pPr>
              <a:defRPr/>
            </a:pPr>
            <a:r>
              <a:rPr lang="en-US" sz="6800" dirty="0"/>
              <a:t>Additional hiring paperwork is to be completed in Student Employment if student employees have a break in employment.</a:t>
            </a:r>
          </a:p>
          <a:p>
            <a:pPr>
              <a:defRPr/>
            </a:pPr>
            <a:r>
              <a:rPr lang="en-US" sz="6800" dirty="0"/>
              <a:t>Students should come in ASAP to complete paperwork and allow at least 15 to 30 minutes to complete paperwork</a:t>
            </a:r>
            <a:r>
              <a:rPr lang="en-US" altLang="en-US" sz="6800" dirty="0"/>
              <a:t>.</a:t>
            </a:r>
          </a:p>
          <a:p>
            <a:pPr marL="0" indent="0">
              <a:buNone/>
              <a:defRPr/>
            </a:pPr>
            <a:endParaRPr lang="en-US" sz="2100" dirty="0"/>
          </a:p>
          <a:p>
            <a:pPr marL="0" indent="0">
              <a:buNone/>
              <a:defRPr/>
            </a:pPr>
            <a:endParaRPr lang="en-US" sz="2100" dirty="0"/>
          </a:p>
          <a:p>
            <a:pPr marL="0" indent="0">
              <a:buNone/>
              <a:defRPr/>
            </a:pPr>
            <a:endParaRPr lang="en-US" sz="3100" dirty="0"/>
          </a:p>
          <a:p>
            <a:pPr marL="0" indent="0">
              <a:buNone/>
              <a:defRPr/>
            </a:pPr>
            <a:endParaRPr lang="en-US" sz="3100" dirty="0"/>
          </a:p>
          <a:p>
            <a:pPr marL="0" indent="0">
              <a:buFontTx/>
              <a:buNone/>
              <a:defRPr/>
            </a:pPr>
            <a:r>
              <a:rPr lang="en-US" dirty="0"/>
              <a:t>	</a:t>
            </a:r>
          </a:p>
          <a:p>
            <a:pPr marL="914400" lvl="2" indent="0">
              <a:buFontTx/>
              <a:buNone/>
              <a:defRPr/>
            </a:pPr>
            <a:r>
              <a:rPr lang="en-US" dirty="0"/>
              <a:t>		</a:t>
            </a:r>
          </a:p>
        </p:txBody>
      </p:sp>
    </p:spTree>
    <p:extLst>
      <p:ext uri="{BB962C8B-B14F-4D97-AF65-F5344CB8AC3E}">
        <p14:creationId xmlns:p14="http://schemas.microsoft.com/office/powerpoint/2010/main" val="41093559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C7B06-0343-7169-5871-5311BAEBFD33}"/>
              </a:ext>
            </a:extLst>
          </p:cNvPr>
          <p:cNvSpPr>
            <a:spLocks noGrp="1"/>
          </p:cNvSpPr>
          <p:nvPr>
            <p:ph type="title"/>
          </p:nvPr>
        </p:nvSpPr>
        <p:spPr/>
        <p:txBody>
          <a:bodyPr/>
          <a:lstStyle/>
          <a:p>
            <a:r>
              <a:rPr lang="en-US" dirty="0"/>
              <a:t>I-9 Documents</a:t>
            </a:r>
          </a:p>
        </p:txBody>
      </p:sp>
      <p:pic>
        <p:nvPicPr>
          <p:cNvPr id="5" name="Content Placeholder 4">
            <a:extLst>
              <a:ext uri="{FF2B5EF4-FFF2-40B4-BE49-F238E27FC236}">
                <a16:creationId xmlns:a16="http://schemas.microsoft.com/office/drawing/2014/main" id="{46809EBA-F5CB-D5AD-2080-5619AE76FDF3}"/>
              </a:ext>
            </a:extLst>
          </p:cNvPr>
          <p:cNvPicPr>
            <a:picLocks noGrp="1" noChangeAspect="1"/>
          </p:cNvPicPr>
          <p:nvPr>
            <p:ph idx="1"/>
          </p:nvPr>
        </p:nvPicPr>
        <p:blipFill>
          <a:blip r:embed="rId2"/>
          <a:stretch>
            <a:fillRect/>
          </a:stretch>
        </p:blipFill>
        <p:spPr>
          <a:xfrm>
            <a:off x="2488677" y="983685"/>
            <a:ext cx="3874416" cy="5084782"/>
          </a:xfrm>
        </p:spPr>
      </p:pic>
    </p:spTree>
    <p:extLst>
      <p:ext uri="{BB962C8B-B14F-4D97-AF65-F5344CB8AC3E}">
        <p14:creationId xmlns:p14="http://schemas.microsoft.com/office/powerpoint/2010/main" val="26350192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noChangeArrowheads="1"/>
          </p:cNvSpPr>
          <p:nvPr>
            <p:ph type="title"/>
          </p:nvPr>
        </p:nvSpPr>
        <p:spPr/>
        <p:txBody>
          <a:bodyPr>
            <a:normAutofit fontScale="90000"/>
          </a:bodyPr>
          <a:lstStyle/>
          <a:p>
            <a:r>
              <a:rPr lang="en-US" altLang="en-US" dirty="0"/>
              <a:t>Hiring Paperwork</a:t>
            </a:r>
            <a:br>
              <a:rPr lang="en-US" altLang="en-US" dirty="0"/>
            </a:br>
            <a:r>
              <a:rPr lang="en-US" altLang="en-US" dirty="0"/>
              <a:t>Special Instructions I-9</a:t>
            </a:r>
          </a:p>
        </p:txBody>
      </p:sp>
      <p:sp>
        <p:nvSpPr>
          <p:cNvPr id="21507" name="Content Placeholder 2"/>
          <p:cNvSpPr>
            <a:spLocks noGrp="1" noChangeArrowheads="1"/>
          </p:cNvSpPr>
          <p:nvPr>
            <p:ph idx="1"/>
          </p:nvPr>
        </p:nvSpPr>
        <p:spPr>
          <a:xfrm>
            <a:off x="457200" y="1317524"/>
            <a:ext cx="8229600" cy="4675742"/>
          </a:xfrm>
        </p:spPr>
        <p:txBody>
          <a:bodyPr>
            <a:normAutofit fontScale="92500"/>
          </a:bodyPr>
          <a:lstStyle/>
          <a:p>
            <a:pPr lvl="1">
              <a:buFont typeface="Arial" panose="020B0604020202020204" pitchFamily="34" charset="0"/>
              <a:buChar char="•"/>
            </a:pPr>
            <a:r>
              <a:rPr lang="en-US" altLang="en-US" sz="2300" dirty="0"/>
              <a:t>The front of the I-9 must be signed on or prior to the first day of work.</a:t>
            </a:r>
          </a:p>
          <a:p>
            <a:pPr lvl="1">
              <a:buFont typeface="Arial" panose="020B0604020202020204" pitchFamily="34" charset="0"/>
              <a:buChar char="•"/>
            </a:pPr>
            <a:r>
              <a:rPr lang="en-US" altLang="en-US" sz="2300" dirty="0"/>
              <a:t>Advise new hires that they must present </a:t>
            </a:r>
            <a:r>
              <a:rPr lang="en-US" altLang="en-US" sz="2300" i="1" dirty="0">
                <a:solidFill>
                  <a:srgbClr val="C00000"/>
                </a:solidFill>
              </a:rPr>
              <a:t>original</a:t>
            </a:r>
            <a:r>
              <a:rPr lang="en-US" altLang="en-US" sz="2300" dirty="0"/>
              <a:t> ID documentation to complete the I-9 </a:t>
            </a:r>
            <a:r>
              <a:rPr lang="en-US" altLang="en-US" sz="2300" b="1" dirty="0"/>
              <a:t>or they will be unable to work.  </a:t>
            </a:r>
            <a:endParaRPr lang="en-US" altLang="en-US" sz="2300" dirty="0"/>
          </a:p>
          <a:p>
            <a:pPr lvl="1">
              <a:buFont typeface="Arial" panose="020B0604020202020204" pitchFamily="34" charset="0"/>
              <a:buChar char="•"/>
            </a:pPr>
            <a:r>
              <a:rPr lang="en-US" altLang="en-US" sz="2300" dirty="0"/>
              <a:t>If audited, fines can be levied against EWU for incomplete or incorrectly complete forms.  Those fines are paid by the responsible department.  </a:t>
            </a:r>
          </a:p>
          <a:p>
            <a:pPr lvl="1">
              <a:buFont typeface="Arial" panose="020B0604020202020204" pitchFamily="34" charset="0"/>
              <a:buChar char="•"/>
            </a:pPr>
            <a:r>
              <a:rPr lang="en-US" altLang="en-US" sz="2300" dirty="0"/>
              <a:t>IDs we see most often are picture ID, Social Security card, Birth Certificate, Passport or Visa.</a:t>
            </a:r>
          </a:p>
          <a:p>
            <a:pPr lvl="1">
              <a:buFont typeface="Arial" panose="020B0604020202020204" pitchFamily="34" charset="0"/>
              <a:buChar char="•"/>
            </a:pPr>
            <a:r>
              <a:rPr lang="en-US" altLang="en-US" sz="2300" dirty="0"/>
              <a:t>You can’t tell them which piece of ID to bring.</a:t>
            </a:r>
          </a:p>
          <a:p>
            <a:pPr lvl="1">
              <a:buFont typeface="Arial" panose="020B0604020202020204" pitchFamily="34" charset="0"/>
              <a:buChar char="•"/>
            </a:pPr>
            <a:r>
              <a:rPr lang="en-US" altLang="en-US" sz="2300" dirty="0"/>
              <a:t>If hiring an International student, paperwork takes longer when an original SSN needs to be ordered. They cannot work until received.</a:t>
            </a:r>
          </a:p>
          <a:p>
            <a:pPr marL="0" lvl="1" indent="0">
              <a:buNone/>
            </a:pPr>
            <a:endParaRPr lang="en-US" altLang="en-US" sz="1300" dirty="0"/>
          </a:p>
          <a:p>
            <a:pPr marL="0" lvl="1" indent="0">
              <a:buNone/>
            </a:pPr>
            <a:endParaRPr lang="en-US" altLang="en-US" sz="1300" dirty="0"/>
          </a:p>
          <a:p>
            <a:pPr marL="0" lvl="1" indent="0">
              <a:buNone/>
            </a:pPr>
            <a:endParaRPr lang="en-US" altLang="en-US" sz="1300" dirty="0"/>
          </a:p>
          <a:p>
            <a:pPr marL="0" lvl="1" indent="0">
              <a:buNone/>
            </a:pPr>
            <a:endParaRPr lang="en-US" altLang="en-US" sz="1300" dirty="0"/>
          </a:p>
        </p:txBody>
      </p:sp>
    </p:spTree>
    <p:extLst>
      <p:ext uri="{BB962C8B-B14F-4D97-AF65-F5344CB8AC3E}">
        <p14:creationId xmlns:p14="http://schemas.microsoft.com/office/powerpoint/2010/main" val="25062554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noChangeArrowheads="1"/>
          </p:cNvSpPr>
          <p:nvPr>
            <p:ph type="title"/>
          </p:nvPr>
        </p:nvSpPr>
        <p:spPr/>
        <p:txBody>
          <a:bodyPr/>
          <a:lstStyle/>
          <a:p>
            <a:r>
              <a:rPr lang="en-US" altLang="en-US"/>
              <a:t>Background Checks</a:t>
            </a:r>
          </a:p>
        </p:txBody>
      </p:sp>
      <p:sp>
        <p:nvSpPr>
          <p:cNvPr id="3" name="Content Placeholder 2">
            <a:extLst>
              <a:ext uri="{FF2B5EF4-FFF2-40B4-BE49-F238E27FC236}">
                <a16:creationId xmlns:a16="http://schemas.microsoft.com/office/drawing/2014/main" id="{B24D7AA2-3544-4CE4-B846-C40B902A6BE7}"/>
              </a:ext>
            </a:extLst>
          </p:cNvPr>
          <p:cNvSpPr>
            <a:spLocks noGrp="1"/>
          </p:cNvSpPr>
          <p:nvPr>
            <p:ph idx="1"/>
          </p:nvPr>
        </p:nvSpPr>
        <p:spPr>
          <a:xfrm>
            <a:off x="105508" y="1066800"/>
            <a:ext cx="8733692" cy="4830763"/>
          </a:xfrm>
        </p:spPr>
        <p:txBody>
          <a:bodyPr>
            <a:normAutofit fontScale="92500"/>
          </a:bodyPr>
          <a:lstStyle/>
          <a:p>
            <a:pPr marL="457200" lvl="1" indent="0">
              <a:buFontTx/>
              <a:buNone/>
              <a:defRPr/>
            </a:pPr>
            <a:endParaRPr lang="en-US" altLang="en-US" dirty="0"/>
          </a:p>
          <a:p>
            <a:pPr lvl="1">
              <a:buFont typeface="Arial" panose="020B0604020202020204" pitchFamily="34" charset="0"/>
              <a:buChar char="•"/>
              <a:defRPr/>
            </a:pPr>
            <a:r>
              <a:rPr lang="en-US" altLang="en-US" dirty="0"/>
              <a:t>Pre-employment background checks are required  when employee “has unsupervised access to developmentally disabled, vulnerable adults, or children under the age of 16 years, OR when they may be in receipt of, or have accountability for, university funds or other items of value.”</a:t>
            </a:r>
          </a:p>
          <a:p>
            <a:pPr lvl="1">
              <a:buFont typeface="Arial" panose="020B0604020202020204" pitchFamily="34" charset="0"/>
              <a:buChar char="•"/>
              <a:defRPr/>
            </a:pPr>
            <a:r>
              <a:rPr lang="en-US" altLang="en-US" dirty="0"/>
              <a:t>Fee is currently $11 to your index for student employees. </a:t>
            </a:r>
          </a:p>
          <a:p>
            <a:pPr lvl="1">
              <a:buFont typeface="Arial" panose="020B0604020202020204" pitchFamily="34" charset="0"/>
              <a:buChar char="•"/>
              <a:defRPr/>
            </a:pPr>
            <a:r>
              <a:rPr lang="en-US" altLang="en-US" dirty="0"/>
              <a:t>Temporary employees complete checks through HireRight, fee is typically $45 which is charged to your index.</a:t>
            </a:r>
          </a:p>
          <a:p>
            <a:pPr marL="0" lvl="1" indent="0">
              <a:buNone/>
              <a:defRPr/>
            </a:pPr>
            <a:endParaRPr lang="en-US" altLang="en-US" sz="1000" dirty="0"/>
          </a:p>
          <a:p>
            <a:pPr marL="0" lvl="1" indent="0">
              <a:buNone/>
              <a:defRPr/>
            </a:pPr>
            <a:endParaRPr lang="en-US" altLang="en-US" sz="1000" dirty="0"/>
          </a:p>
          <a:p>
            <a:pPr marL="0" lvl="1" indent="0">
              <a:buNone/>
              <a:defRPr/>
            </a:pPr>
            <a:endParaRPr lang="en-US" altLang="en-US" sz="1000" dirty="0"/>
          </a:p>
          <a:p>
            <a:pPr marL="0" lvl="1" indent="0">
              <a:buNone/>
              <a:defRPr/>
            </a:pPr>
            <a:endParaRPr lang="en-US" altLang="en-US" sz="1000" dirty="0"/>
          </a:p>
          <a:p>
            <a:pPr marL="0" lvl="1" indent="0">
              <a:buNone/>
              <a:defRPr/>
            </a:pPr>
            <a:endParaRPr lang="en-US" altLang="en-US" sz="1000" dirty="0"/>
          </a:p>
          <a:p>
            <a:pPr marL="0" lvl="1" indent="0">
              <a:buNone/>
              <a:defRPr/>
            </a:pPr>
            <a:endParaRPr lang="en-US" altLang="en-US" sz="1000" dirty="0"/>
          </a:p>
        </p:txBody>
      </p:sp>
    </p:spTree>
    <p:extLst>
      <p:ext uri="{BB962C8B-B14F-4D97-AF65-F5344CB8AC3E}">
        <p14:creationId xmlns:p14="http://schemas.microsoft.com/office/powerpoint/2010/main" val="7811987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noChangeArrowheads="1"/>
          </p:cNvSpPr>
          <p:nvPr>
            <p:ph type="title"/>
          </p:nvPr>
        </p:nvSpPr>
        <p:spPr/>
        <p:txBody>
          <a:bodyPr/>
          <a:lstStyle/>
          <a:p>
            <a:pPr eaLnBrk="1" hangingPunct="1"/>
            <a:r>
              <a:rPr lang="en-US" altLang="en-US"/>
              <a:t>Work Study</a:t>
            </a:r>
          </a:p>
        </p:txBody>
      </p:sp>
      <p:sp>
        <p:nvSpPr>
          <p:cNvPr id="3" name="Content Placeholder 2">
            <a:extLst>
              <a:ext uri="{FF2B5EF4-FFF2-40B4-BE49-F238E27FC236}">
                <a16:creationId xmlns:a16="http://schemas.microsoft.com/office/drawing/2014/main" id="{4BBE51C2-4C73-479D-B6AA-78329B16C06D}"/>
              </a:ext>
            </a:extLst>
          </p:cNvPr>
          <p:cNvSpPr>
            <a:spLocks noGrp="1"/>
          </p:cNvSpPr>
          <p:nvPr>
            <p:ph idx="1"/>
          </p:nvPr>
        </p:nvSpPr>
        <p:spPr/>
        <p:txBody>
          <a:bodyPr>
            <a:normAutofit fontScale="92500" lnSpcReduction="10000"/>
          </a:bodyPr>
          <a:lstStyle/>
          <a:p>
            <a:pPr eaLnBrk="1" hangingPunct="1">
              <a:defRPr/>
            </a:pPr>
            <a:r>
              <a:rPr lang="en-US" dirty="0"/>
              <a:t>Work Study awarding criteria</a:t>
            </a:r>
          </a:p>
          <a:p>
            <a:pPr lvl="1" eaLnBrk="1" hangingPunct="1">
              <a:defRPr/>
            </a:pPr>
            <a:r>
              <a:rPr lang="en-US" dirty="0"/>
              <a:t>Need-based on FAFSA</a:t>
            </a:r>
          </a:p>
          <a:p>
            <a:pPr eaLnBrk="1" hangingPunct="1">
              <a:defRPr/>
            </a:pPr>
            <a:r>
              <a:rPr lang="en-US" dirty="0"/>
              <a:t>Your Responsibilities</a:t>
            </a:r>
          </a:p>
          <a:p>
            <a:pPr lvl="1">
              <a:defRPr/>
            </a:pPr>
            <a:r>
              <a:rPr lang="en-US" dirty="0"/>
              <a:t>Make it a learning experience</a:t>
            </a:r>
            <a:r>
              <a:rPr lang="en-US" altLang="en-US" dirty="0"/>
              <a:t>.</a:t>
            </a:r>
            <a:r>
              <a:rPr lang="en-US" dirty="0"/>
              <a:t> </a:t>
            </a:r>
          </a:p>
          <a:p>
            <a:pPr lvl="1">
              <a:defRPr/>
            </a:pPr>
            <a:r>
              <a:rPr lang="en-US" dirty="0"/>
              <a:t>Manager &amp; student to keep track of award spending.</a:t>
            </a:r>
          </a:p>
          <a:p>
            <a:pPr lvl="1">
              <a:defRPr/>
            </a:pPr>
            <a:r>
              <a:rPr lang="en-US" dirty="0"/>
              <a:t>Spend those Work Study dollars!</a:t>
            </a:r>
          </a:p>
          <a:p>
            <a:pPr eaLnBrk="1" hangingPunct="1">
              <a:defRPr/>
            </a:pPr>
            <a:r>
              <a:rPr lang="en-US" dirty="0"/>
              <a:t>Work Study students are not free	</a:t>
            </a:r>
          </a:p>
          <a:p>
            <a:pPr lvl="1" eaLnBrk="1" hangingPunct="1">
              <a:defRPr/>
            </a:pPr>
            <a:r>
              <a:rPr lang="en-US" dirty="0"/>
              <a:t>Background checks and hours </a:t>
            </a:r>
            <a:r>
              <a:rPr lang="en-US"/>
              <a:t>worked on holidays </a:t>
            </a:r>
            <a:r>
              <a:rPr lang="en-US" dirty="0"/>
              <a:t>will </a:t>
            </a:r>
            <a:r>
              <a:rPr lang="en-US"/>
              <a:t>be charged </a:t>
            </a:r>
            <a:r>
              <a:rPr lang="en-US" dirty="0"/>
              <a:t>to your budget</a:t>
            </a:r>
            <a:r>
              <a:rPr lang="en-US" altLang="en-US" dirty="0"/>
              <a:t>.</a:t>
            </a:r>
          </a:p>
          <a:p>
            <a:pPr marL="0" lvl="1" indent="0">
              <a:buNone/>
              <a:defRPr/>
            </a:pPr>
            <a:endParaRPr lang="en-US" sz="1100" dirty="0"/>
          </a:p>
          <a:p>
            <a:pPr marL="457200" lvl="1" indent="0" eaLnBrk="1" hangingPunct="1">
              <a:buFontTx/>
              <a:buNone/>
              <a:defRPr/>
            </a:pPr>
            <a:endParaRPr lang="en-US" dirty="0"/>
          </a:p>
          <a:p>
            <a:pPr marL="457200" lvl="1" indent="0" eaLnBrk="1" hangingPunct="1">
              <a:buFontTx/>
              <a:buNone/>
              <a:defRPr/>
            </a:pPr>
            <a:endParaRPr lang="en-US" dirty="0"/>
          </a:p>
        </p:txBody>
      </p:sp>
    </p:spTree>
    <p:extLst>
      <p:ext uri="{BB962C8B-B14F-4D97-AF65-F5344CB8AC3E}">
        <p14:creationId xmlns:p14="http://schemas.microsoft.com/office/powerpoint/2010/main" val="33576395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noChangeArrowheads="1"/>
          </p:cNvSpPr>
          <p:nvPr>
            <p:ph type="title"/>
          </p:nvPr>
        </p:nvSpPr>
        <p:spPr>
          <a:xfrm>
            <a:off x="66675" y="443425"/>
            <a:ext cx="8610600" cy="685800"/>
          </a:xfrm>
        </p:spPr>
        <p:txBody>
          <a:bodyPr>
            <a:normAutofit fontScale="90000"/>
          </a:bodyPr>
          <a:lstStyle/>
          <a:p>
            <a:pPr eaLnBrk="1" hangingPunct="1"/>
            <a:r>
              <a:rPr lang="en-US" altLang="en-US" dirty="0"/>
              <a:t>More On Work Study</a:t>
            </a:r>
          </a:p>
        </p:txBody>
      </p:sp>
      <p:sp>
        <p:nvSpPr>
          <p:cNvPr id="3" name="Content Placeholder 2">
            <a:extLst>
              <a:ext uri="{FF2B5EF4-FFF2-40B4-BE49-F238E27FC236}">
                <a16:creationId xmlns:a16="http://schemas.microsoft.com/office/drawing/2014/main" id="{9595CF34-F6FB-444D-A593-18E8FF99589C}"/>
              </a:ext>
            </a:extLst>
          </p:cNvPr>
          <p:cNvSpPr>
            <a:spLocks noGrp="1"/>
          </p:cNvSpPr>
          <p:nvPr>
            <p:ph idx="1"/>
          </p:nvPr>
        </p:nvSpPr>
        <p:spPr/>
        <p:txBody>
          <a:bodyPr>
            <a:normAutofit fontScale="85000" lnSpcReduction="10000"/>
          </a:bodyPr>
          <a:lstStyle/>
          <a:p>
            <a:pPr eaLnBrk="1" hangingPunct="1">
              <a:defRPr/>
            </a:pPr>
            <a:r>
              <a:rPr lang="en-US" dirty="0"/>
              <a:t>How to figure hours allowed/used </a:t>
            </a:r>
          </a:p>
          <a:p>
            <a:pPr lvl="1">
              <a:defRPr/>
            </a:pPr>
            <a:r>
              <a:rPr lang="en-US" dirty="0"/>
              <a:t>The higher the pay rate, the fewer hours				</a:t>
            </a:r>
          </a:p>
          <a:p>
            <a:pPr marL="457200" lvl="1" indent="0">
              <a:buNone/>
              <a:defRPr/>
            </a:pPr>
            <a:r>
              <a:rPr lang="en-US" dirty="0"/>
              <a:t>     i.e. $2500/11 weeks/$16.28 =  13+ hrs/wk</a:t>
            </a:r>
            <a:r>
              <a:rPr lang="en-US" altLang="en-US" dirty="0"/>
              <a:t>.</a:t>
            </a:r>
            <a:endParaRPr lang="en-US" dirty="0"/>
          </a:p>
          <a:p>
            <a:pPr lvl="1" eaLnBrk="1" hangingPunct="1">
              <a:defRPr/>
            </a:pPr>
            <a:r>
              <a:rPr lang="en-US" dirty="0"/>
              <a:t>Work Study Tracking spreadsheet on Student Employment Website</a:t>
            </a:r>
          </a:p>
          <a:p>
            <a:pPr marL="274320" lvl="1" eaLnBrk="1" hangingPunct="1">
              <a:buFont typeface="Arial" panose="020B0604020202020204" pitchFamily="34" charset="0"/>
              <a:buChar char="•"/>
              <a:defRPr/>
            </a:pPr>
            <a:r>
              <a:rPr lang="en-US" dirty="0"/>
              <a:t>Awards are by term</a:t>
            </a:r>
          </a:p>
          <a:p>
            <a:pPr lvl="1" eaLnBrk="1" hangingPunct="1">
              <a:defRPr/>
            </a:pPr>
            <a:r>
              <a:rPr lang="en-US" dirty="0"/>
              <a:t>Can’t work prior to first day of quarter</a:t>
            </a:r>
          </a:p>
          <a:p>
            <a:pPr lvl="1">
              <a:defRPr/>
            </a:pPr>
            <a:r>
              <a:rPr lang="en-US" dirty="0"/>
              <a:t>Any overages will be charged to your budget after the quarter ends</a:t>
            </a:r>
            <a:r>
              <a:rPr lang="en-US" altLang="en-US" dirty="0"/>
              <a:t>.</a:t>
            </a:r>
            <a:endParaRPr lang="en-US" dirty="0"/>
          </a:p>
          <a:p>
            <a:pPr lvl="1" eaLnBrk="1" hangingPunct="1">
              <a:defRPr/>
            </a:pPr>
            <a:r>
              <a:rPr lang="en-US" dirty="0"/>
              <a:t>Work Study carry forward amounts</a:t>
            </a:r>
          </a:p>
          <a:p>
            <a:pPr>
              <a:defRPr/>
            </a:pPr>
            <a:r>
              <a:rPr lang="en-US" dirty="0"/>
              <a:t>Keep a copy of the Authorization form for your records</a:t>
            </a:r>
            <a:r>
              <a:rPr lang="en-US" altLang="en-US" dirty="0"/>
              <a:t>.</a:t>
            </a:r>
          </a:p>
          <a:p>
            <a:pPr marL="0" indent="0">
              <a:buNone/>
              <a:defRPr/>
            </a:pPr>
            <a:endParaRPr lang="en-US" sz="1200" dirty="0"/>
          </a:p>
          <a:p>
            <a:pPr marL="0" indent="0">
              <a:buNone/>
              <a:defRPr/>
            </a:pPr>
            <a:endParaRPr lang="en-US" sz="1200" dirty="0"/>
          </a:p>
          <a:p>
            <a:pPr marL="457200" lvl="1" indent="0" eaLnBrk="1" hangingPunct="1">
              <a:buFontTx/>
              <a:buNone/>
              <a:defRPr/>
            </a:pPr>
            <a:endParaRPr lang="en-US" dirty="0"/>
          </a:p>
        </p:txBody>
      </p:sp>
    </p:spTree>
    <p:extLst>
      <p:ext uri="{BB962C8B-B14F-4D97-AF65-F5344CB8AC3E}">
        <p14:creationId xmlns:p14="http://schemas.microsoft.com/office/powerpoint/2010/main" val="38892501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normAutofit fontScale="90000"/>
          </a:bodyPr>
          <a:lstStyle/>
          <a:p>
            <a:r>
              <a:rPr lang="en-US" altLang="en-US"/>
              <a:t>Information and Tools Available on Website</a:t>
            </a:r>
          </a:p>
        </p:txBody>
      </p:sp>
      <p:sp>
        <p:nvSpPr>
          <p:cNvPr id="36867" name="Content Placeholder 2"/>
          <p:cNvSpPr>
            <a:spLocks noGrp="1"/>
          </p:cNvSpPr>
          <p:nvPr>
            <p:ph idx="1"/>
          </p:nvPr>
        </p:nvSpPr>
        <p:spPr>
          <a:xfrm>
            <a:off x="609600" y="1447800"/>
            <a:ext cx="8229600" cy="4830763"/>
          </a:xfrm>
        </p:spPr>
        <p:txBody>
          <a:bodyPr>
            <a:normAutofit/>
          </a:bodyPr>
          <a:lstStyle/>
          <a:p>
            <a:pPr marL="0" indent="0">
              <a:buNone/>
              <a:defRPr/>
            </a:pPr>
            <a:r>
              <a:rPr lang="en-US" sz="2400" dirty="0"/>
              <a:t>Tools for Student Supervisors are available on the student employment website: </a:t>
            </a:r>
            <a:r>
              <a:rPr lang="en-US" altLang="en-US" sz="2400" dirty="0">
                <a:hlinkClick r:id="rId2"/>
              </a:rPr>
              <a:t>https://sites.ewu.edu/student-employment/</a:t>
            </a:r>
            <a:r>
              <a:rPr lang="en-US" altLang="en-US" sz="2400" dirty="0"/>
              <a:t>.</a:t>
            </a:r>
          </a:p>
          <a:p>
            <a:pPr>
              <a:defRPr/>
            </a:pPr>
            <a:r>
              <a:rPr lang="en-US" altLang="en-US" sz="2400" dirty="0"/>
              <a:t>Hiring Manual</a:t>
            </a:r>
          </a:p>
          <a:p>
            <a:pPr>
              <a:defRPr/>
            </a:pPr>
            <a:r>
              <a:rPr lang="en-US" altLang="en-US" sz="2400" dirty="0"/>
              <a:t>Hiring Checklist</a:t>
            </a:r>
          </a:p>
          <a:p>
            <a:pPr>
              <a:defRPr/>
            </a:pPr>
            <a:r>
              <a:rPr lang="en-US" altLang="en-US" sz="2400" dirty="0"/>
              <a:t>Forms and Resources</a:t>
            </a:r>
          </a:p>
          <a:p>
            <a:pPr>
              <a:defRPr/>
            </a:pPr>
            <a:r>
              <a:rPr lang="en-US" altLang="en-US" sz="2400" dirty="0"/>
              <a:t>Student Job Descriptions</a:t>
            </a:r>
          </a:p>
          <a:p>
            <a:pPr>
              <a:defRPr/>
            </a:pPr>
            <a:r>
              <a:rPr lang="en-US" altLang="en-US" sz="2400" dirty="0"/>
              <a:t>Salary Ranges for Student Employment positions</a:t>
            </a:r>
          </a:p>
          <a:p>
            <a:pPr>
              <a:defRPr/>
            </a:pPr>
            <a:r>
              <a:rPr lang="en-US" altLang="en-US" sz="2400" dirty="0"/>
              <a:t>Link to post jobs</a:t>
            </a:r>
          </a:p>
          <a:p>
            <a:pPr>
              <a:defRPr/>
            </a:pPr>
            <a:r>
              <a:rPr lang="en-US" altLang="en-US" sz="2400" dirty="0"/>
              <a:t>Policies</a:t>
            </a:r>
            <a:br>
              <a:rPr lang="en-US" altLang="en-US" sz="2400" dirty="0"/>
            </a:br>
            <a:endParaRPr lang="en-US" altLang="en-US" sz="2400" dirty="0"/>
          </a:p>
          <a:p>
            <a:pPr marL="0" indent="0">
              <a:buNone/>
              <a:defRPr/>
            </a:pPr>
            <a:endParaRPr lang="en-US" altLang="en-US" sz="1000" dirty="0"/>
          </a:p>
          <a:p>
            <a:pPr>
              <a:defRPr/>
            </a:pPr>
            <a:endParaRPr lang="en-US" altLang="en-US" sz="2400" dirty="0"/>
          </a:p>
        </p:txBody>
      </p:sp>
    </p:spTree>
    <p:extLst>
      <p:ext uri="{BB962C8B-B14F-4D97-AF65-F5344CB8AC3E}">
        <p14:creationId xmlns:p14="http://schemas.microsoft.com/office/powerpoint/2010/main" val="40084347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ADB20-1885-4B90-B26F-E4E593898938}"/>
              </a:ext>
            </a:extLst>
          </p:cNvPr>
          <p:cNvSpPr>
            <a:spLocks noGrp="1"/>
          </p:cNvSpPr>
          <p:nvPr>
            <p:ph type="title"/>
          </p:nvPr>
        </p:nvSpPr>
        <p:spPr>
          <a:xfrm>
            <a:off x="370945" y="620867"/>
            <a:ext cx="8315855" cy="5051964"/>
          </a:xfrm>
        </p:spPr>
        <p:txBody>
          <a:bodyPr/>
          <a:lstStyle/>
          <a:p>
            <a:br>
              <a:rPr lang="en-US" dirty="0"/>
            </a:br>
            <a:br>
              <a:rPr lang="en-US" dirty="0"/>
            </a:br>
            <a:r>
              <a:rPr lang="en-US" dirty="0"/>
              <a:t>Questions?</a:t>
            </a:r>
          </a:p>
        </p:txBody>
      </p:sp>
      <p:pic>
        <p:nvPicPr>
          <p:cNvPr id="4" name="Picture 3">
            <a:extLst>
              <a:ext uri="{FF2B5EF4-FFF2-40B4-BE49-F238E27FC236}">
                <a16:creationId xmlns:a16="http://schemas.microsoft.com/office/drawing/2014/main" id="{EF505A2A-2F6F-4C2D-BAB3-4467AC167D06}"/>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217691" y="1402102"/>
            <a:ext cx="4318000" cy="1905000"/>
          </a:xfrm>
          <a:prstGeom prst="rect">
            <a:avLst/>
          </a:prstGeom>
        </p:spPr>
      </p:pic>
    </p:spTree>
    <p:extLst>
      <p:ext uri="{BB962C8B-B14F-4D97-AF65-F5344CB8AC3E}">
        <p14:creationId xmlns:p14="http://schemas.microsoft.com/office/powerpoint/2010/main" val="26661482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FFCF6C5DC3CD14DA3D4FBF0AD6E918A" ma:contentTypeVersion="2" ma:contentTypeDescription="Create a new document." ma:contentTypeScope="" ma:versionID="1f78099cacddcaee786d6347c75b0df8">
  <xsd:schema xmlns:xsd="http://www.w3.org/2001/XMLSchema" xmlns:xs="http://www.w3.org/2001/XMLSchema" xmlns:p="http://schemas.microsoft.com/office/2006/metadata/properties" xmlns:ns3="5e0b9366-c58b-41f0-b040-9659117c3ca6" targetNamespace="http://schemas.microsoft.com/office/2006/metadata/properties" ma:root="true" ma:fieldsID="eaf46624453f9cfc525c982cf2723234" ns3:_="">
    <xsd:import namespace="5e0b9366-c58b-41f0-b040-9659117c3ca6"/>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0b9366-c58b-41f0-b040-9659117c3c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B0EA95-B726-40CC-ACB0-B4BB5977D2B7}">
  <ds:schemaRefs>
    <ds:schemaRef ds:uri="http://schemas.microsoft.com/sharepoint/v3/contenttype/forms"/>
  </ds:schemaRefs>
</ds:datastoreItem>
</file>

<file path=customXml/itemProps2.xml><?xml version="1.0" encoding="utf-8"?>
<ds:datastoreItem xmlns:ds="http://schemas.openxmlformats.org/officeDocument/2006/customXml" ds:itemID="{F8C8C329-C332-4CCC-8031-9C41F0BB6B35}">
  <ds:schemaRefs>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purl.org/dc/elements/1.1/"/>
    <ds:schemaRef ds:uri="http://purl.org/dc/dcmitype/"/>
    <ds:schemaRef ds:uri="5e0b9366-c58b-41f0-b040-9659117c3ca6"/>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493C96D0-2352-4E21-B245-0F42133E66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0b9366-c58b-41f0-b040-9659117c3c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19102</TotalTime>
  <Words>3483</Words>
  <Application>Microsoft Office PowerPoint</Application>
  <PresentationFormat>On-screen Show (4:3)</PresentationFormat>
  <Paragraphs>403</Paragraphs>
  <Slides>58</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Arial</vt:lpstr>
      <vt:lpstr>Calibri</vt:lpstr>
      <vt:lpstr>Courier New</vt:lpstr>
      <vt:lpstr>Myriad Pro</vt:lpstr>
      <vt:lpstr>Suisse Int'l</vt:lpstr>
      <vt:lpstr>Office Theme</vt:lpstr>
      <vt:lpstr>Nurturing Tomorrow’s Leaders:  Effectively Managing Student and Temporary Employees </vt:lpstr>
      <vt:lpstr>Student &amp; Temporary Employment  Contact Us </vt:lpstr>
      <vt:lpstr>Agenda</vt:lpstr>
      <vt:lpstr>Common Issues Re: Performance</vt:lpstr>
      <vt:lpstr>Performance Appraisals</vt:lpstr>
      <vt:lpstr>Performance Appraisal/Evaluation</vt:lpstr>
      <vt:lpstr>Performance Appraisal</vt:lpstr>
      <vt:lpstr>Principles for Effective Supervision</vt:lpstr>
      <vt:lpstr>Performance Management</vt:lpstr>
      <vt:lpstr>Examples of Proper Coaching</vt:lpstr>
      <vt:lpstr>What if performance does not improve?</vt:lpstr>
      <vt:lpstr>What if Employee Engages in Misconduct?</vt:lpstr>
      <vt:lpstr>Do……..</vt:lpstr>
      <vt:lpstr>Do Not...</vt:lpstr>
      <vt:lpstr>Summary of Performance Mgmt.</vt:lpstr>
      <vt:lpstr>The Goal of Documentation</vt:lpstr>
      <vt:lpstr>Termination/Discipline</vt:lpstr>
      <vt:lpstr>Student Employees</vt:lpstr>
      <vt:lpstr>Non-Student Hourly Employees</vt:lpstr>
      <vt:lpstr>Required Breaks and Lunches</vt:lpstr>
      <vt:lpstr>Frequent Temporary Employment Issues</vt:lpstr>
      <vt:lpstr>Timesheets</vt:lpstr>
      <vt:lpstr>Sick Leave</vt:lpstr>
      <vt:lpstr>Sick Leave cont.</vt:lpstr>
      <vt:lpstr>WA Paid Family &amp; Medical Leave Act (PFML) </vt:lpstr>
      <vt:lpstr>Mandatory Reporting</vt:lpstr>
      <vt:lpstr>Required Training</vt:lpstr>
      <vt:lpstr>Summer Reminders</vt:lpstr>
      <vt:lpstr>Summer Reminders cont.</vt:lpstr>
      <vt:lpstr>How to Address Disabilities</vt:lpstr>
      <vt:lpstr>Reasonable Accommodations</vt:lpstr>
      <vt:lpstr>Safety Orientation</vt:lpstr>
      <vt:lpstr>Incident Reporting</vt:lpstr>
      <vt:lpstr>Additional Reminders</vt:lpstr>
      <vt:lpstr>Role &amp; Authority of Student Employees</vt:lpstr>
      <vt:lpstr>Interviewing</vt:lpstr>
      <vt:lpstr>Interview Questions</vt:lpstr>
      <vt:lpstr>Salary/Salary Increases for Student Employees</vt:lpstr>
      <vt:lpstr>Pay Scale</vt:lpstr>
      <vt:lpstr>Salaries Non-Student Hourly</vt:lpstr>
      <vt:lpstr>Budget Planning</vt:lpstr>
      <vt:lpstr>Hiring Process</vt:lpstr>
      <vt:lpstr>Position Approval</vt:lpstr>
      <vt:lpstr>Handshake</vt:lpstr>
      <vt:lpstr>Job Descriptions</vt:lpstr>
      <vt:lpstr>How Can I Personalize the Position?</vt:lpstr>
      <vt:lpstr>Handshake Tips </vt:lpstr>
      <vt:lpstr>Handshake Tips cont.</vt:lpstr>
      <vt:lpstr>Selection of Job Candidates</vt:lpstr>
      <vt:lpstr>Pre-Employment Requirements</vt:lpstr>
      <vt:lpstr>Hiring Paperwork</vt:lpstr>
      <vt:lpstr>I-9 Documents</vt:lpstr>
      <vt:lpstr>Hiring Paperwork Special Instructions I-9</vt:lpstr>
      <vt:lpstr>Background Checks</vt:lpstr>
      <vt:lpstr>Work Study</vt:lpstr>
      <vt:lpstr>More On Work Study</vt:lpstr>
      <vt:lpstr>Information and Tools Available on Website</vt:lpstr>
      <vt:lpstr>  Questions?</vt:lpstr>
    </vt:vector>
  </TitlesOfParts>
  <Company>EWU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EWU EWU</dc:creator>
  <cp:lastModifiedBy>Carrillo, Richard</cp:lastModifiedBy>
  <cp:revision>101</cp:revision>
  <cp:lastPrinted>2024-07-17T15:35:52Z</cp:lastPrinted>
  <dcterms:created xsi:type="dcterms:W3CDTF">2017-09-20T19:03:47Z</dcterms:created>
  <dcterms:modified xsi:type="dcterms:W3CDTF">2025-03-05T23:17:22Z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0x010100DFFCF6C5DC3CD14DA3D4FBF0AD6E918A</vt:lpwstr>
  </property>
</Properties>
</file>