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" name="Google Shape;114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2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Google Shape;24;p2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5" name="Google Shape;25;p2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6" name="Google Shape;26;p2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411"/>
              </a:schemeClr>
            </a:solidFill>
            <a:ln>
              <a:noFill/>
            </a:ln>
          </p:spPr>
        </p:sp>
        <p:sp>
          <p:nvSpPr>
            <p:cNvPr id="27" name="Google Shape;27;p2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8" name="Google Shape;28;p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372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1848">
                <a:alpha val="69411"/>
              </a:srgbClr>
            </a:solidFill>
            <a:ln>
              <a:noFill/>
            </a:ln>
          </p:spPr>
        </p:sp>
        <p:sp>
          <p:nvSpPr>
            <p:cNvPr id="30" name="Google Shape;30;p2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4F6AC8">
                <a:alpha val="69411"/>
              </a:srgbClr>
            </a:solidFill>
            <a:ln>
              <a:noFill/>
            </a:ln>
          </p:spPr>
        </p:sp>
        <p:sp>
          <p:nvSpPr>
            <p:cNvPr id="31" name="Google Shape;31;p2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313"/>
              </a:schemeClr>
            </a:solidFill>
            <a:ln>
              <a:noFill/>
            </a:ln>
          </p:spPr>
        </p:sp>
        <p:sp>
          <p:nvSpPr>
            <p:cNvPr id="32" name="Google Shape;32;p2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431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42" name="Google Shape;42;p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5"/>
          <p:cNvSpPr txBox="1"/>
          <p:nvPr>
            <p:ph idx="1" type="body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53" name="Google Shape;53;p5"/>
          <p:cNvSpPr txBox="1"/>
          <p:nvPr>
            <p:ph idx="2" type="body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3" type="body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55" name="Google Shape;55;p5"/>
          <p:cNvSpPr txBox="1"/>
          <p:nvPr>
            <p:ph idx="4" type="body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6" name="Google Shape;56;p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aption">
  <p:cSld name="Title and Caption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"/>
          <p:cNvSpPr txBox="1"/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7"/>
          <p:cNvSpPr txBox="1"/>
          <p:nvPr>
            <p:ph idx="1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6" name="Google Shape;66;p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 with Caption">
  <p:cSld name="Quote with Caption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8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8"/>
          <p:cNvSpPr txBox="1"/>
          <p:nvPr>
            <p:ph idx="1" type="body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72" name="Google Shape;72;p8"/>
          <p:cNvSpPr txBox="1"/>
          <p:nvPr>
            <p:ph idx="2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8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8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6" name="Google Shape;76;p8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4F6AC8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8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4F6AC8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800" u="none" cap="none" strike="noStrike">
              <a:solidFill>
                <a:srgbClr val="4F6AC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Name Card">
  <p:cSld name="Name Card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"/>
          <p:cNvSpPr txBox="1"/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>
            <p:ph idx="1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1" name="Google Shape;81;p9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 Name Card">
  <p:cSld name="Quote Name Card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87" name="Google Shape;87;p10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8" name="Google Shape;88;p1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1" name="Google Shape;91;p10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4F6AC8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0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4F6AC8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rue or False">
  <p:cSld name="True or False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1"/>
          <p:cNvSpPr txBox="1"/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1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96" name="Google Shape;96;p11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7" name="Google Shape;97;p1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2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2"/>
          <p:cNvSpPr txBox="1"/>
          <p:nvPr>
            <p:ph idx="1" type="body"/>
          </p:nvPr>
        </p:nvSpPr>
        <p:spPr>
          <a:xfrm rot="5400000">
            <a:off x="3035282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03" name="Google Shape;103;p1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3"/>
          <p:cNvSpPr txBox="1"/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3"/>
          <p:cNvSpPr txBox="1"/>
          <p:nvPr>
            <p:ph idx="1" type="body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09" name="Google Shape;109;p1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1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" name="Google Shape;8;p1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" name="Google Shape;9;p1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411"/>
              </a:schemeClr>
            </a:solidFill>
            <a:ln>
              <a:noFill/>
            </a:ln>
          </p:spPr>
        </p:sp>
        <p:sp>
          <p:nvSpPr>
            <p:cNvPr id="10" name="Google Shape;10;p1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1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372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1848">
                <a:alpha val="69411"/>
              </a:srgbClr>
            </a:solidFill>
            <a:ln>
              <a:noFill/>
            </a:ln>
          </p:spPr>
        </p:sp>
        <p:sp>
          <p:nvSpPr>
            <p:cNvPr id="13" name="Google Shape;13;p1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4F6AC8">
                <a:alpha val="69411"/>
              </a:srgbClr>
            </a:solidFill>
            <a:ln>
              <a:noFill/>
            </a:ln>
          </p:spPr>
        </p:sp>
        <p:sp>
          <p:nvSpPr>
            <p:cNvPr id="14" name="Google Shape;14;p1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313"/>
              </a:schemeClr>
            </a:solidFill>
            <a:ln>
              <a:noFill/>
            </a:ln>
          </p:spPr>
        </p:sp>
        <p:sp>
          <p:nvSpPr>
            <p:cNvPr id="15" name="Google Shape;15;p1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fmla="val 0" name="adj"/>
              </a:avLst>
            </a:prstGeom>
            <a:solidFill>
              <a:schemeClr val="accent1">
                <a:alpha val="8431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" name="Google Shape;17;p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1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0988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99719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8956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8956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8956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9" name="Google Shape;19;p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0" name="Google Shape;20;p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1" name="Google Shape;21;p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uclahealth.org/marc/mindful-meditations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4"/>
          <p:cNvSpPr txBox="1"/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</a:pPr>
            <a:r>
              <a:rPr b="1" lang="en-US" sz="4400"/>
              <a:t>Trauma Informed Practices</a:t>
            </a:r>
            <a:endParaRPr b="1" sz="4400"/>
          </a:p>
        </p:txBody>
      </p:sp>
      <p:sp>
        <p:nvSpPr>
          <p:cNvPr id="117" name="Google Shape;117;p14"/>
          <p:cNvSpPr txBox="1"/>
          <p:nvPr>
            <p:ph idx="1" type="subTitle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Behavior Intervention and Threat Assessment Track</a:t>
            </a:r>
            <a:endParaRPr/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Rebecca Peine</a:t>
            </a:r>
            <a:endParaRPr/>
          </a:p>
        </p:txBody>
      </p:sp>
      <p:pic>
        <p:nvPicPr>
          <p:cNvPr id="118" name="Google Shape;11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© 2020 Rebecca L. Peine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Body Scan Meditation</a:t>
            </a:r>
            <a:endParaRPr/>
          </a:p>
        </p:txBody>
      </p:sp>
      <p:sp>
        <p:nvSpPr>
          <p:cNvPr id="126" name="Google Shape;126;p15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004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UCLA Mindfulness Awareness Research Center</a:t>
            </a:r>
            <a:endParaRPr/>
          </a:p>
          <a:p>
            <a:pPr indent="-32004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 u="sng">
                <a:solidFill>
                  <a:schemeClr val="hlink"/>
                </a:solidFill>
                <a:hlinkClick r:id="rId3"/>
              </a:rPr>
              <a:t>Free Guided Meditations</a:t>
            </a:r>
            <a:endParaRPr/>
          </a:p>
        </p:txBody>
      </p:sp>
      <p:sp>
        <p:nvSpPr>
          <p:cNvPr id="127" name="Google Shape;127;p1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© 2020 Rebecca L. Peine </a:t>
            </a:r>
            <a:endParaRPr/>
          </a:p>
        </p:txBody>
      </p:sp>
      <p:pic>
        <p:nvPicPr>
          <p:cNvPr id="128" name="Google Shape;12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99558" y="4026031"/>
            <a:ext cx="1699345" cy="1699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</a:pPr>
            <a:r>
              <a:rPr lang="en-US"/>
              <a:t>What is Trauma</a:t>
            </a:r>
            <a:endParaRPr/>
          </a:p>
        </p:txBody>
      </p:sp>
      <p:sp>
        <p:nvSpPr>
          <p:cNvPr id="134" name="Google Shape;134;p1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© 2020 Rebecca L. Peine </a:t>
            </a:r>
            <a:endParaRPr/>
          </a:p>
        </p:txBody>
      </p:sp>
      <p:pic>
        <p:nvPicPr>
          <p:cNvPr id="135" name="Google Shape;135;p16" title="What is Trauma?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8140" y="1431696"/>
            <a:ext cx="7781398" cy="43770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7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Trauma Informed Care</a:t>
            </a:r>
            <a:endParaRPr/>
          </a:p>
        </p:txBody>
      </p:sp>
      <p:sp>
        <p:nvSpPr>
          <p:cNvPr id="141" name="Google Shape;141;p17"/>
          <p:cNvSpPr txBox="1"/>
          <p:nvPr>
            <p:ph idx="1" type="body"/>
          </p:nvPr>
        </p:nvSpPr>
        <p:spPr>
          <a:xfrm>
            <a:off x="677333" y="1517715"/>
            <a:ext cx="8787177" cy="452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b="1" lang="en-US" sz="2400"/>
              <a:t>Defined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 sz="1800"/>
              <a:t>An approach that assumes that an individual is more likely than not to have a history of trauma.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 sz="1800"/>
              <a:t>Recognizes the presence of trauma symptoms and acknowledges the role trauma may play in an individual’s life- including service staff.</a:t>
            </a:r>
            <a:endParaRPr/>
          </a:p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b="1" lang="en-US" sz="2400"/>
              <a:t>Shift the paradigm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 sz="1800"/>
              <a:t>“What’s wrong with you?” to “What happened to you?”</a:t>
            </a:r>
            <a:endParaRPr/>
          </a:p>
          <a:p>
            <a:pPr indent="-342900" lvl="1" marL="89154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 sz="1800"/>
              <a:t>Prioritizing understanding life experiences and impact on behaviors</a:t>
            </a:r>
            <a:endParaRPr/>
          </a:p>
          <a:p>
            <a:pPr indent="-251460" lvl="1" marL="89154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800"/>
          </a:p>
          <a:p>
            <a:pPr indent="-342899" lvl="0" marL="4343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 sz="2000"/>
              <a:t>“Trauma-Informed Care is about ensuring ALL individuals feel physically and emotionally safe, are noticed and listened to, and are given a voice.”  </a:t>
            </a:r>
            <a:r>
              <a:rPr lang="en-US" sz="1600"/>
              <a:t>(The Institute on Trauma and Trauma-Informed Care)</a:t>
            </a:r>
            <a:endParaRPr sz="1400"/>
          </a:p>
          <a:p>
            <a:pPr indent="-19431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2600"/>
          </a:p>
          <a:p>
            <a:pPr indent="-19431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0" lvl="1" marL="54864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  <p:pic>
        <p:nvPicPr>
          <p:cNvPr id="142" name="Google Shape;14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© 2020 Rebecca L. Peine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8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 sz="3200"/>
              <a:t>The Five Principles of Trauma Informed Care</a:t>
            </a:r>
            <a:endParaRPr sz="3200"/>
          </a:p>
        </p:txBody>
      </p:sp>
      <p:pic>
        <p:nvPicPr>
          <p:cNvPr id="150" name="Google Shape;15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8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© 2020 Rebecca L. Peine </a:t>
            </a:r>
            <a:endParaRPr/>
          </a:p>
        </p:txBody>
      </p:sp>
      <p:pic>
        <p:nvPicPr>
          <p:cNvPr id="153" name="Google Shape;153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4193" y="1439648"/>
            <a:ext cx="8022409" cy="437669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8"/>
          <p:cNvSpPr txBox="1"/>
          <p:nvPr/>
        </p:nvSpPr>
        <p:spPr>
          <a:xfrm>
            <a:off x="5467813" y="5879068"/>
            <a:ext cx="334878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Buffalo Center for Social Research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9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 sz="3200"/>
              <a:t>Retraumatization</a:t>
            </a:r>
            <a:endParaRPr sz="3200"/>
          </a:p>
        </p:txBody>
      </p:sp>
      <p:pic>
        <p:nvPicPr>
          <p:cNvPr id="160" name="Google Shape;16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© 2020 Rebecca L. Peine </a:t>
            </a:r>
            <a:endParaRPr/>
          </a:p>
        </p:txBody>
      </p:sp>
      <p:pic>
        <p:nvPicPr>
          <p:cNvPr id="163" name="Google Shape;163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01992" y="1086533"/>
            <a:ext cx="6511829" cy="4954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57906" y="6041362"/>
            <a:ext cx="3365284" cy="3779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0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 sz="3200"/>
              <a:t>Missouri Model: Developmental Framework</a:t>
            </a:r>
            <a:endParaRPr/>
          </a:p>
        </p:txBody>
      </p:sp>
      <p:sp>
        <p:nvSpPr>
          <p:cNvPr id="170" name="Google Shape;170;p2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© 2020 Rebecca L. Peine </a:t>
            </a:r>
            <a:endParaRPr/>
          </a:p>
        </p:txBody>
      </p:sp>
      <p:grpSp>
        <p:nvGrpSpPr>
          <p:cNvPr id="171" name="Google Shape;171;p20"/>
          <p:cNvGrpSpPr/>
          <p:nvPr/>
        </p:nvGrpSpPr>
        <p:grpSpPr>
          <a:xfrm>
            <a:off x="681180" y="2781967"/>
            <a:ext cx="8745967" cy="1009150"/>
            <a:chOff x="3846" y="1295944"/>
            <a:chExt cx="8745967" cy="1009150"/>
          </a:xfrm>
        </p:grpSpPr>
        <p:sp>
          <p:nvSpPr>
            <p:cNvPr id="172" name="Google Shape;172;p20"/>
            <p:cNvSpPr/>
            <p:nvPr/>
          </p:nvSpPr>
          <p:spPr>
            <a:xfrm>
              <a:off x="3846" y="1295944"/>
              <a:ext cx="1681916" cy="1009150"/>
            </a:xfrm>
            <a:prstGeom prst="roundRect">
              <a:avLst>
                <a:gd fmla="val 10000" name="adj"/>
              </a:avLst>
            </a:prstGeom>
            <a:solidFill>
              <a:srgbClr val="1C2E61"/>
            </a:solidFill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20"/>
            <p:cNvSpPr txBox="1"/>
            <p:nvPr/>
          </p:nvSpPr>
          <p:spPr>
            <a:xfrm>
              <a:off x="33403" y="1325501"/>
              <a:ext cx="1622802" cy="9500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80000" spcFirstLastPara="1" rIns="8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b="0" i="0" lang="en-US" sz="21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Trauma Awareness</a:t>
              </a:r>
              <a:endParaRPr/>
            </a:p>
          </p:txBody>
        </p:sp>
        <p:sp>
          <p:nvSpPr>
            <p:cNvPr id="174" name="Google Shape;174;p20"/>
            <p:cNvSpPr/>
            <p:nvPr/>
          </p:nvSpPr>
          <p:spPr>
            <a:xfrm>
              <a:off x="1853955" y="1591961"/>
              <a:ext cx="356566" cy="417115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9ABB5"/>
            </a:soli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20"/>
            <p:cNvSpPr txBox="1"/>
            <p:nvPr/>
          </p:nvSpPr>
          <p:spPr>
            <a:xfrm>
              <a:off x="1853955" y="1675384"/>
              <a:ext cx="249596" cy="2502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20"/>
            <p:cNvSpPr/>
            <p:nvPr/>
          </p:nvSpPr>
          <p:spPr>
            <a:xfrm>
              <a:off x="2358530" y="1295944"/>
              <a:ext cx="1681916" cy="1009150"/>
            </a:xfrm>
            <a:prstGeom prst="roundRect">
              <a:avLst>
                <a:gd fmla="val 10000" name="adj"/>
              </a:avLst>
            </a:prstGeom>
            <a:solidFill>
              <a:srgbClr val="1C2E61"/>
            </a:solidFill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20"/>
            <p:cNvSpPr txBox="1"/>
            <p:nvPr/>
          </p:nvSpPr>
          <p:spPr>
            <a:xfrm>
              <a:off x="2388087" y="1325501"/>
              <a:ext cx="1622802" cy="9500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80000" spcFirstLastPara="1" rIns="8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b="0" i="0" lang="en-US" sz="21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Trauma Sensitive</a:t>
              </a:r>
              <a:endParaRPr/>
            </a:p>
          </p:txBody>
        </p:sp>
        <p:sp>
          <p:nvSpPr>
            <p:cNvPr id="178" name="Google Shape;178;p20"/>
            <p:cNvSpPr/>
            <p:nvPr/>
          </p:nvSpPr>
          <p:spPr>
            <a:xfrm>
              <a:off x="4208638" y="1591961"/>
              <a:ext cx="356566" cy="417115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9ABB5"/>
            </a:soli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20"/>
            <p:cNvSpPr txBox="1"/>
            <p:nvPr/>
          </p:nvSpPr>
          <p:spPr>
            <a:xfrm>
              <a:off x="4208638" y="1675384"/>
              <a:ext cx="249596" cy="2502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20"/>
            <p:cNvSpPr/>
            <p:nvPr/>
          </p:nvSpPr>
          <p:spPr>
            <a:xfrm>
              <a:off x="4713213" y="1295944"/>
              <a:ext cx="1681916" cy="1009150"/>
            </a:xfrm>
            <a:prstGeom prst="roundRect">
              <a:avLst>
                <a:gd fmla="val 10000" name="adj"/>
              </a:avLst>
            </a:prstGeom>
            <a:solidFill>
              <a:srgbClr val="1C2E61"/>
            </a:solidFill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20"/>
            <p:cNvSpPr txBox="1"/>
            <p:nvPr/>
          </p:nvSpPr>
          <p:spPr>
            <a:xfrm>
              <a:off x="4742770" y="1325501"/>
              <a:ext cx="1622802" cy="9500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80000" spcFirstLastPara="1" rIns="8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b="0" i="0" lang="en-US" sz="21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Trauma Responsive</a:t>
              </a:r>
              <a:endParaRPr/>
            </a:p>
          </p:txBody>
        </p:sp>
        <p:sp>
          <p:nvSpPr>
            <p:cNvPr id="182" name="Google Shape;182;p20"/>
            <p:cNvSpPr/>
            <p:nvPr/>
          </p:nvSpPr>
          <p:spPr>
            <a:xfrm>
              <a:off x="6563322" y="1591961"/>
              <a:ext cx="356566" cy="417115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9ABB5"/>
            </a:soli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20"/>
            <p:cNvSpPr txBox="1"/>
            <p:nvPr/>
          </p:nvSpPr>
          <p:spPr>
            <a:xfrm>
              <a:off x="6563322" y="1675384"/>
              <a:ext cx="249596" cy="2502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20"/>
            <p:cNvSpPr/>
            <p:nvPr/>
          </p:nvSpPr>
          <p:spPr>
            <a:xfrm>
              <a:off x="7067897" y="1295944"/>
              <a:ext cx="1681916" cy="1009150"/>
            </a:xfrm>
            <a:prstGeom prst="roundRect">
              <a:avLst>
                <a:gd fmla="val 10000" name="adj"/>
              </a:avLst>
            </a:prstGeom>
            <a:solidFill>
              <a:srgbClr val="1C2E61"/>
            </a:solidFill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20"/>
            <p:cNvSpPr txBox="1"/>
            <p:nvPr/>
          </p:nvSpPr>
          <p:spPr>
            <a:xfrm>
              <a:off x="7097454" y="1325501"/>
              <a:ext cx="1622802" cy="9500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80000" spcFirstLastPara="1" rIns="8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b="0" i="0" lang="en-US" sz="21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Trauma Informed</a:t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Trauma Responsive Practices and BIT</a:t>
            </a:r>
            <a:endParaRPr/>
          </a:p>
        </p:txBody>
      </p:sp>
      <p:sp>
        <p:nvSpPr>
          <p:cNvPr id="191" name="Google Shape;191;p21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004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Clarity of Communication</a:t>
            </a:r>
            <a:endParaRPr/>
          </a:p>
          <a:p>
            <a:pPr indent="-32004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Office Environment and Setup</a:t>
            </a:r>
            <a:endParaRPr/>
          </a:p>
          <a:p>
            <a:pPr indent="-32004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Involvement in decision-making as appropriate</a:t>
            </a:r>
            <a:endParaRPr/>
          </a:p>
          <a:p>
            <a:pPr indent="-32004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Basic Needs Assessment</a:t>
            </a:r>
            <a:endParaRPr/>
          </a:p>
          <a:p>
            <a:pPr indent="-32004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Interventions that support resiliency, skill-building &amp; self-efficacy</a:t>
            </a:r>
            <a:endParaRPr/>
          </a:p>
        </p:txBody>
      </p:sp>
      <p:sp>
        <p:nvSpPr>
          <p:cNvPr id="192" name="Google Shape;192;p2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© 2020 Rebecca L. Peine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2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Trauma Responsive Practices and BIT</a:t>
            </a:r>
            <a:endParaRPr/>
          </a:p>
        </p:txBody>
      </p:sp>
      <p:sp>
        <p:nvSpPr>
          <p:cNvPr id="198" name="Google Shape;198;p22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004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Reflection</a:t>
            </a:r>
            <a:endParaRPr/>
          </a:p>
          <a:p>
            <a:pPr indent="-32004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What value does a trauma awareness bring to your ability to assess for a threat and develop relevant interventions?</a:t>
            </a:r>
            <a:endParaRPr/>
          </a:p>
          <a:p>
            <a:pPr indent="-32004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What trauma responsive practices could be helpful to developing and implementing effective interventions?</a:t>
            </a:r>
            <a:endParaRPr/>
          </a:p>
          <a:p>
            <a:pPr indent="-32004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How would you work to generate buy-in and a collective understanding of the need to be trauma aware/sensitive amongst your team?</a:t>
            </a:r>
            <a:endParaRPr/>
          </a:p>
          <a:p>
            <a:pPr indent="-228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-228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  <p:sp>
        <p:nvSpPr>
          <p:cNvPr id="199" name="Google Shape;199;p2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© 2020 Rebecca L. Peine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acet">
  <a:themeElements>
    <a:clrScheme name="Custom 2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1F2E61"/>
      </a:accent1>
      <a:accent2>
        <a:srgbClr val="002060"/>
      </a:accent2>
      <a:accent3>
        <a:srgbClr val="541519"/>
      </a:accent3>
      <a:accent4>
        <a:srgbClr val="A8A9A9"/>
      </a:accent4>
      <a:accent5>
        <a:srgbClr val="212D32"/>
      </a:accent5>
      <a:accent6>
        <a:srgbClr val="C5D3D9"/>
      </a:accent6>
      <a:hlink>
        <a:srgbClr val="0070C0"/>
      </a:hlink>
      <a:folHlink>
        <a:srgbClr val="00B0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