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4" name="Google Shape;23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" name="Google Shape;25;p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6" name="Google Shape;26;p2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27" name="Google Shape;27;p2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848">
                <a:alpha val="69411"/>
              </a:srgbClr>
            </a:solidFill>
            <a:ln>
              <a:noFill/>
            </a:ln>
          </p:spPr>
        </p:sp>
        <p:sp>
          <p:nvSpPr>
            <p:cNvPr id="30" name="Google Shape;30;p2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4F6AC8">
                <a:alpha val="69411"/>
              </a:srgbClr>
            </a:solidFill>
            <a:ln>
              <a:noFill/>
            </a:ln>
          </p:spPr>
        </p:sp>
        <p:sp>
          <p:nvSpPr>
            <p:cNvPr id="31" name="Google Shape;31;p2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32" name="Google Shape;32;p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2" name="Google Shape;42;p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8" name="Google Shape;48;p4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49" name="Google Shape;49;p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5" name="Google Shape;55;p5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6" name="Google Shape;56;p5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7" name="Google Shape;57;p5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8" name="Google Shape;58;p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aption">
  <p:cSld name="Title and Caption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8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with Caption">
  <p:cSld name="Quote with Caption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9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9" name="Google Shape;79;p9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0" name="Google Shape;80;p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4F6AC8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9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4F6AC8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800" u="none" cap="none" strike="noStrike">
              <a:solidFill>
                <a:srgbClr val="4F6AC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me Card">
  <p:cSld name="Name Card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0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8" name="Google Shape;88;p1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Name Card">
  <p:cSld name="Quote Name Card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1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1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4" name="Google Shape;94;p11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1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8" name="Google Shape;98;p11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4F6AC8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4F6AC8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rue or False">
  <p:cSld name="True or False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03" name="Google Shape;103;p12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4" name="Google Shape;104;p1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3"/>
          <p:cNvSpPr txBox="1"/>
          <p:nvPr>
            <p:ph idx="1" type="body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0" name="Google Shape;110;p1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4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4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6" name="Google Shape;116;p1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" name="Google Shape;9;p1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10" name="Google Shape;10;p1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848">
                <a:alpha val="69411"/>
              </a:srgbClr>
            </a:solidFill>
            <a:ln>
              <a:noFill/>
            </a:ln>
          </p:spPr>
        </p:sp>
        <p:sp>
          <p:nvSpPr>
            <p:cNvPr id="13" name="Google Shape;13;p1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4F6AC8">
                <a:alpha val="69411"/>
              </a:srgbClr>
            </a:solidFill>
            <a:ln>
              <a:noFill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17;p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19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apa.org/helpcenter/road-resilience.aspx" TargetMode="External"/><Relationship Id="rId4" Type="http://schemas.openxmlformats.org/officeDocument/2006/relationships/hyperlink" Target="https://doi.org/10.1111/risa.12794" TargetMode="External"/><Relationship Id="rId9" Type="http://schemas.openxmlformats.org/officeDocument/2006/relationships/image" Target="../media/image3.png"/><Relationship Id="rId5" Type="http://schemas.openxmlformats.org/officeDocument/2006/relationships/hyperlink" Target="http://www.ncbi.nlm.nih.gov/pmc/articles/PMC6095989/" TargetMode="External"/><Relationship Id="rId6" Type="http://schemas.openxmlformats.org/officeDocument/2006/relationships/hyperlink" Target="https://doi.org/10.1001/jama.288.5.581" TargetMode="External"/><Relationship Id="rId7" Type="http://schemas.openxmlformats.org/officeDocument/2006/relationships/hyperlink" Target="http://www.samhsa.gov/trauma-violence" TargetMode="External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5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b="1" lang="en-US"/>
              <a:t>Understanding Trauma</a:t>
            </a:r>
            <a:endParaRPr b="1"/>
          </a:p>
        </p:txBody>
      </p:sp>
      <p:sp>
        <p:nvSpPr>
          <p:cNvPr id="124" name="Google Shape;124;p15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Behavior Intervention and Threat Assessment Track</a:t>
            </a:r>
            <a:endParaRPr/>
          </a:p>
        </p:txBody>
      </p:sp>
      <p:pic>
        <p:nvPicPr>
          <p:cNvPr id="125" name="Google Shape;12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Trauma Defined</a:t>
            </a:r>
            <a:endParaRPr/>
          </a:p>
        </p:txBody>
      </p:sp>
      <p:sp>
        <p:nvSpPr>
          <p:cNvPr id="133" name="Google Shape;133;p16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1459" lvl="0" marL="3429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2635"/>
              <a:t>"Individual trauma results from an event, series of events or set of circumstances that is experienced by an individual as physically or emotionally harmful or life-threatening and that has lasting adverse</a:t>
            </a:r>
            <a:endParaRPr/>
          </a:p>
          <a:p>
            <a:pPr indent="-251459" lvl="0" marL="3429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2635"/>
              <a:t>effects on the individual’s functioning and mental, physical, social, emotional, or spiritual well-being.”</a:t>
            </a:r>
            <a:endParaRPr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b="1" lang="en-US" sz="1530"/>
              <a:t>	</a:t>
            </a:r>
            <a:endParaRPr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530"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530"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530"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530"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530"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530"/>
          </a:p>
          <a:p>
            <a:pPr indent="-251459" lvl="1" marL="80010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b="1" lang="en-US" sz="1360"/>
              <a:t>Substance Abuse and Mental Health Services Administration (SAMHSA)</a:t>
            </a:r>
            <a:endParaRPr b="1" sz="1360"/>
          </a:p>
        </p:txBody>
      </p:sp>
      <p:pic>
        <p:nvPicPr>
          <p:cNvPr id="134" name="Google Shape;13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Trauma Defined</a:t>
            </a:r>
            <a:endParaRPr/>
          </a:p>
        </p:txBody>
      </p:sp>
      <p:sp>
        <p:nvSpPr>
          <p:cNvPr id="142" name="Google Shape;142;p17"/>
          <p:cNvSpPr txBox="1"/>
          <p:nvPr>
            <p:ph idx="1" type="body"/>
          </p:nvPr>
        </p:nvSpPr>
        <p:spPr>
          <a:xfrm>
            <a:off x="677334" y="1423447"/>
            <a:ext cx="8596668" cy="4617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Events</a:t>
            </a:r>
            <a:endParaRPr/>
          </a:p>
          <a:p>
            <a:pPr indent="-32004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Events and circumstances that may include the actual or extreme threat of physical of psychological harm</a:t>
            </a:r>
            <a:endParaRPr/>
          </a:p>
          <a:p>
            <a:pPr indent="-320039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Single occurrence or repeated overtime</a:t>
            </a:r>
            <a:endParaRPr/>
          </a:p>
          <a:p>
            <a:pPr indent="-32004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Experience</a:t>
            </a:r>
            <a:endParaRPr/>
          </a:p>
          <a:p>
            <a:pPr indent="-32004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The individual’s experience with the event and how they make meaning of the experience</a:t>
            </a:r>
            <a:endParaRPr/>
          </a:p>
          <a:p>
            <a:pPr indent="-320039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Linked to a range of factors including cultural beliefs, developmental stage, access to support and social services, etc. </a:t>
            </a:r>
            <a:endParaRPr/>
          </a:p>
          <a:p>
            <a:pPr indent="-32004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Effects</a:t>
            </a:r>
            <a:endParaRPr/>
          </a:p>
          <a:p>
            <a:pPr indent="-32004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Adverse effects of the event</a:t>
            </a:r>
            <a:endParaRPr/>
          </a:p>
          <a:p>
            <a:pPr indent="-320039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May occur immediately or onset is delayed and can be short or long-term</a:t>
            </a:r>
            <a:endParaRPr/>
          </a:p>
          <a:p>
            <a:pPr indent="-320039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Inability to cope with normal stressors, limited trust and belief in relationships, cognitive functioning, hypervigilance, changes in neurobiology, and effects on health and well-being</a:t>
            </a:r>
            <a:endParaRPr/>
          </a:p>
          <a:p>
            <a:pPr indent="0" lvl="2" marL="1051561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pic>
        <p:nvPicPr>
          <p:cNvPr id="143" name="Google Shape;14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Examples of Trauma</a:t>
            </a:r>
            <a:endParaRPr/>
          </a:p>
        </p:txBody>
      </p:sp>
      <p:sp>
        <p:nvSpPr>
          <p:cNvPr id="151" name="Google Shape;151;p18"/>
          <p:cNvSpPr txBox="1"/>
          <p:nvPr>
            <p:ph idx="1" type="body"/>
          </p:nvPr>
        </p:nvSpPr>
        <p:spPr>
          <a:xfrm>
            <a:off x="677334" y="1519881"/>
            <a:ext cx="8800298" cy="4521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b="1" lang="en-US" sz="1400"/>
              <a:t>Abuse and Violence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Physical and threats of abuse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Intimate partner violence Sexual abuse, assault, victimization or harassment 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Victim or witness of a violent crime or abuse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Wars and Military Conflict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Genocide 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Living in a refugee camp or detention center 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b="1" lang="en-US" sz="1400"/>
              <a:t>Parental and Family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Abuse, neglect, or abandonment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Separation from a parent or caregiver through incarceration or divorce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Living with a parent or caregiver who abuses substances or experiences a mental illness</a:t>
            </a:r>
            <a:endParaRPr/>
          </a:p>
          <a:p>
            <a:pPr indent="-2286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None/>
            </a:pPr>
            <a:r>
              <a:t/>
            </a:r>
            <a:endParaRPr b="1" sz="1400"/>
          </a:p>
          <a:p>
            <a:pPr indent="-2286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None/>
            </a:pPr>
            <a:r>
              <a:t/>
            </a:r>
            <a:endParaRPr b="1" sz="1400"/>
          </a:p>
          <a:p>
            <a:pPr indent="-2286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None/>
            </a:pPr>
            <a:r>
              <a:t/>
            </a:r>
            <a:endParaRPr b="1" sz="1400"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b="1" lang="en-US" sz="1400"/>
              <a:t>Society and Cultural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Bullying, harassment and bias 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Experiencing chronic racism, homophobia, xenophobia, bias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Systemic Racism and racial trauma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b="1" lang="en-US" sz="1400"/>
              <a:t>Adverse Childhood Experiences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Abuse, neglect, and trauma that occurs to individuals under age 18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b="1" lang="en-US" sz="1400"/>
              <a:t>Poverty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Chronic basic needs insecurity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Homelessness 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b="1" lang="en-US" sz="1400"/>
              <a:t>Forces of Nature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Natural or man-made disasters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Sudden or unexpected disasters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Accidents (motor vehicle, airplane, train, etc.)</a:t>
            </a:r>
            <a:endParaRPr/>
          </a:p>
          <a:p>
            <a:pPr indent="-32004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Char char="►"/>
            </a:pPr>
            <a:r>
              <a:rPr lang="en-US" sz="1400"/>
              <a:t>Fire</a:t>
            </a:r>
            <a:endParaRPr/>
          </a:p>
          <a:p>
            <a:pPr indent="0" lvl="0" marL="13716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1F2E61"/>
              </a:buClr>
              <a:buSzPts val="1440"/>
              <a:buNone/>
            </a:pPr>
            <a:r>
              <a:t/>
            </a:r>
            <a:endParaRPr sz="1400"/>
          </a:p>
          <a:p>
            <a:pPr indent="-251459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450"/>
          </a:p>
        </p:txBody>
      </p:sp>
      <p:pic>
        <p:nvPicPr>
          <p:cNvPr id="152" name="Google Shape;15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2020, A Collective Trauma</a:t>
            </a:r>
            <a:endParaRPr/>
          </a:p>
        </p:txBody>
      </p:sp>
      <p:pic>
        <p:nvPicPr>
          <p:cNvPr id="160" name="Google Shape;16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0460" y="3318794"/>
            <a:ext cx="4469025" cy="283783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9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E61"/>
              </a:buClr>
              <a:buSzPts val="1440"/>
              <a:buFont typeface="Noto Sans Symbols"/>
              <a:buChar char="►"/>
            </a:pPr>
            <a:r>
              <a:rPr lang="en-US" sz="1600"/>
              <a:t>Global Pandemic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E61"/>
              </a:buClr>
              <a:buSzPts val="1440"/>
              <a:buFont typeface="Noto Sans Symbols"/>
              <a:buChar char="►"/>
            </a:pPr>
            <a:r>
              <a:rPr lang="en-US" sz="1600"/>
              <a:t>Civil unrest and the pursuit of racial and social justice 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E61"/>
              </a:buClr>
              <a:buSzPts val="1440"/>
              <a:buFont typeface="Noto Sans Symbols"/>
              <a:buChar char="►"/>
            </a:pPr>
            <a:r>
              <a:rPr lang="en-US" sz="1600"/>
              <a:t>Experiences of bias, discrimination, and harassment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E61"/>
              </a:buClr>
              <a:buSzPts val="1440"/>
              <a:buFont typeface="Noto Sans Symbols"/>
              <a:buChar char="►"/>
            </a:pPr>
            <a:r>
              <a:rPr lang="en-US" sz="1600"/>
              <a:t>Economic uncertainty</a:t>
            </a:r>
            <a:endParaRPr/>
          </a:p>
        </p:txBody>
      </p:sp>
      <p:sp>
        <p:nvSpPr>
          <p:cNvPr id="162" name="Google Shape;162;p1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163" name="Google Shape;16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rotester carries a U.S. flag upside down, a sign of distress, next to a burning building May 28 in Minneapolis. (Julio Cortez/AP)" id="165" name="Google Shape;165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60462" y="451513"/>
            <a:ext cx="4469024" cy="297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Collective Trauma</a:t>
            </a:r>
            <a:endParaRPr/>
          </a:p>
        </p:txBody>
      </p:sp>
      <p:sp>
        <p:nvSpPr>
          <p:cNvPr id="171" name="Google Shape;171;p20"/>
          <p:cNvSpPr txBox="1"/>
          <p:nvPr>
            <p:ph idx="1" type="body"/>
          </p:nvPr>
        </p:nvSpPr>
        <p:spPr>
          <a:xfrm>
            <a:off x="677333" y="1408671"/>
            <a:ext cx="8849725" cy="46326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 sz="1665"/>
              <a:t>Stay Connected 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 sz="1480"/>
              <a:t>Physical distancing vs social distancing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 sz="1665"/>
              <a:t>Limit Media exposure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 sz="1480"/>
              <a:t>Research of the long-term effects of 9/11 shoed that people who watched four to seven hours a day of news coverage were four times more likely to report PTDSD symptoms. (Schlenger et al. </a:t>
            </a:r>
            <a:r>
              <a:rPr i="1" lang="en-US" sz="1480"/>
              <a:t>Psychological Reactions to Terrorist Attacks</a:t>
            </a:r>
            <a:r>
              <a:rPr lang="en-US" sz="1480"/>
              <a:t>)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 sz="1665"/>
              <a:t>Utilize Trustworthy Information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 sz="1480"/>
              <a:t>People can make informed assessments of potential danger/threat when presented with reliable and trustworthy information</a:t>
            </a:r>
            <a:r>
              <a:rPr b="1" lang="en-US" sz="1480"/>
              <a:t> (</a:t>
            </a:r>
            <a:r>
              <a:rPr lang="en-US" sz="1480"/>
              <a:t>Fischhoff et. al. </a:t>
            </a:r>
            <a:r>
              <a:rPr i="1" lang="en-US" sz="1480"/>
              <a:t>Public understanding of Ebola risks) </a:t>
            </a:r>
            <a:endParaRPr b="1" sz="1480"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 sz="1665"/>
              <a:t>Utilize mental health resources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 sz="1480"/>
              <a:t>Increased access to services through telehealth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 sz="1665"/>
              <a:t>Give grace to yourself and others.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 sz="1480"/>
              <a:t>It’s okay to lower expectations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 sz="1665"/>
              <a:t>Collective Trauma has the power to transform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 sz="1480"/>
              <a:t>“Although the memory of trauma may foster a paranoid and paralyzing post-traumatic outlook, it may also spur growth through the meaning derived from the trauma. A meaning that emphasizes the resilience of the group and its ability to rehabilitate and change in the aftermath of calamity.” (Hirschberger </a:t>
            </a:r>
            <a:r>
              <a:rPr i="1" lang="en-US" sz="1480"/>
              <a:t>Collective Trauma and the Social Construction of Meaning</a:t>
            </a:r>
            <a:r>
              <a:rPr lang="en-US" sz="1480"/>
              <a:t>)</a:t>
            </a:r>
            <a:endParaRPr b="1" sz="1480"/>
          </a:p>
          <a:p>
            <a:pPr indent="-19431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480"/>
          </a:p>
          <a:p>
            <a:pPr indent="-194310" lvl="2" marL="12915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295"/>
          </a:p>
          <a:p>
            <a:pPr indent="0" lvl="1" marL="54864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480"/>
          </a:p>
        </p:txBody>
      </p:sp>
      <p:sp>
        <p:nvSpPr>
          <p:cNvPr id="172" name="Google Shape;172;p2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173" name="Google Shape;17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Post-traumatic Stress Disorder (PTSD)</a:t>
            </a:r>
            <a:endParaRPr/>
          </a:p>
        </p:txBody>
      </p:sp>
      <p:sp>
        <p:nvSpPr>
          <p:cNvPr id="180" name="Google Shape;180;p21"/>
          <p:cNvSpPr txBox="1"/>
          <p:nvPr>
            <p:ph idx="1" type="body"/>
          </p:nvPr>
        </p:nvSpPr>
        <p:spPr>
          <a:xfrm>
            <a:off x="677334" y="1322173"/>
            <a:ext cx="8596668" cy="471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PTSD is a mental health condition that develops for some individuals who experience a traumatic event.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Symptoms Include: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Re-experiencing the event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Avoidance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Arousal and reactivity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Cognition and mood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Onset and Intensity of Symptoms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Symptoms can vary in intensity overtime and can be triggered by stress and environment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Onset occurs within three months of the incident, but can begin years later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Symptoms must last longer than a month and be severe enough to interfere with daily lives, work, and relationships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Early intervention and support is ideal and can help symptoms from increasing in severity</a:t>
            </a:r>
            <a:endParaRPr/>
          </a:p>
          <a:p>
            <a:pPr indent="-19431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5" marL="237744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(Mayo Clinic and the National Institute of Mental Health)</a:t>
            </a:r>
            <a:endParaRPr/>
          </a:p>
        </p:txBody>
      </p:sp>
      <p:pic>
        <p:nvPicPr>
          <p:cNvPr id="181" name="Google Shape;18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Vicarious Trauma</a:t>
            </a:r>
            <a:endParaRPr/>
          </a:p>
        </p:txBody>
      </p:sp>
      <p:sp>
        <p:nvSpPr>
          <p:cNvPr id="189" name="Google Shape;189;p22"/>
          <p:cNvSpPr txBox="1"/>
          <p:nvPr>
            <p:ph idx="1" type="body"/>
          </p:nvPr>
        </p:nvSpPr>
        <p:spPr>
          <a:xfrm>
            <a:off x="677334" y="1322173"/>
            <a:ext cx="8596668" cy="471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Vicarious Trauma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Exposure to the trauma of others which can change an individual’s world-view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Vicarious Traumatization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Negative reaction to trauma exposure with a range of psychosocial symptoms include disruptions in thinking and changes of belief about sense of safety and world-view. 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Secondary Traumatic Stress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Natural consequent behaviors and emotions that often result from knowing about a traumatizing event experienced by another and the stress resulting from helping, or wanting to help, a traumatized or suffering person. Its symptoms can mimic those of posttraumatic stress disorder.</a:t>
            </a:r>
            <a:endParaRPr b="1"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Compassion fatigue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 combination of physical, emotional, and spiritual depletion associated with caring for others who are in significant emotional pain and physical distress.</a:t>
            </a:r>
            <a:endParaRPr/>
          </a:p>
          <a:p>
            <a:pPr indent="-19431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/>
          </a:p>
          <a:p>
            <a:pPr indent="0" lvl="1" marL="54864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(</a:t>
            </a:r>
            <a:r>
              <a:rPr i="1" lang="en-US"/>
              <a:t>The Vicarious Trauma Toolkit: Glossary of Terms</a:t>
            </a:r>
            <a:r>
              <a:rPr lang="en-US"/>
              <a:t>)</a:t>
            </a:r>
            <a:endParaRPr b="1"/>
          </a:p>
        </p:txBody>
      </p:sp>
      <p:pic>
        <p:nvPicPr>
          <p:cNvPr id="190" name="Google Shape;19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Resilience</a:t>
            </a:r>
            <a:endParaRPr/>
          </a:p>
        </p:txBody>
      </p:sp>
      <p:sp>
        <p:nvSpPr>
          <p:cNvPr id="198" name="Google Shape;198;p23"/>
          <p:cNvSpPr txBox="1"/>
          <p:nvPr>
            <p:ph idx="1" type="body"/>
          </p:nvPr>
        </p:nvSpPr>
        <p:spPr>
          <a:xfrm>
            <a:off x="677334" y="1322173"/>
            <a:ext cx="8596668" cy="471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91441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2800"/>
              <a:t>“The process of adapting well in the face of adversity, trauma, tragedy, threats or even significant sources of stress.”  </a:t>
            </a:r>
            <a:endParaRPr/>
          </a:p>
          <a:p>
            <a:pPr indent="0" lvl="0" marL="9144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9144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9144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9144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9144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9144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9144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91441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91441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91441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91441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91441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91441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(American Psychological Association)</a:t>
            </a:r>
            <a:endParaRPr/>
          </a:p>
          <a:p>
            <a:pPr indent="0" lvl="0" marL="9144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/>
          </a:p>
          <a:p>
            <a:pPr indent="0" lvl="0" marL="9144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/>
          </a:p>
        </p:txBody>
      </p:sp>
      <p:pic>
        <p:nvPicPr>
          <p:cNvPr id="199" name="Google Shape;19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Trauma and the Brain</a:t>
            </a:r>
            <a:endParaRPr/>
          </a:p>
        </p:txBody>
      </p:sp>
      <p:sp>
        <p:nvSpPr>
          <p:cNvPr id="207" name="Google Shape;207;p24"/>
          <p:cNvSpPr txBox="1"/>
          <p:nvPr>
            <p:ph idx="1" type="body"/>
          </p:nvPr>
        </p:nvSpPr>
        <p:spPr>
          <a:xfrm>
            <a:off x="6748703" y="5550998"/>
            <a:ext cx="2634184" cy="453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91441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989"/>
          </a:p>
          <a:p>
            <a:pPr indent="-194310" lvl="2" marL="1291591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770"/>
          </a:p>
          <a:p>
            <a:pPr indent="0" lvl="1" marL="548641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880"/>
              <a:t>© Sophie Standing</a:t>
            </a:r>
            <a:endParaRPr/>
          </a:p>
        </p:txBody>
      </p:sp>
      <p:sp>
        <p:nvSpPr>
          <p:cNvPr id="208" name="Google Shape;208;p2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209" name="Google Shape;20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82870" y="1270000"/>
            <a:ext cx="4785595" cy="4785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Trauma and the Brain</a:t>
            </a:r>
            <a:endParaRPr/>
          </a:p>
        </p:txBody>
      </p:sp>
      <p:sp>
        <p:nvSpPr>
          <p:cNvPr id="217" name="Google Shape;217;p25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9144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/>
          </a:p>
          <a:p>
            <a:pPr indent="-194310" lvl="2" marL="12915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1" marL="54864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sp>
        <p:nvSpPr>
          <p:cNvPr id="218" name="Google Shape;218;p2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219" name="Google Shape;21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5" title="Trauma and the Brain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8140" y="1393225"/>
            <a:ext cx="8242292" cy="4636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Breath Bubble</a:t>
            </a:r>
            <a:endParaRPr/>
          </a:p>
        </p:txBody>
      </p:sp>
      <p:sp>
        <p:nvSpPr>
          <p:cNvPr id="227" name="Google Shape;227;p26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9144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/>
          </a:p>
        </p:txBody>
      </p:sp>
      <p:sp>
        <p:nvSpPr>
          <p:cNvPr id="228" name="Google Shape;228;p2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229" name="Google Shape;22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6" title="Calm | Breathe Bubble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7334" y="1466484"/>
            <a:ext cx="7900074" cy="4443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Citations</a:t>
            </a:r>
            <a:endParaRPr/>
          </a:p>
        </p:txBody>
      </p:sp>
      <p:sp>
        <p:nvSpPr>
          <p:cNvPr id="237" name="Google Shape;237;p27"/>
          <p:cNvSpPr txBox="1"/>
          <p:nvPr>
            <p:ph idx="1" type="body"/>
          </p:nvPr>
        </p:nvSpPr>
        <p:spPr>
          <a:xfrm>
            <a:off x="677334" y="1366887"/>
            <a:ext cx="8596668" cy="467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530"/>
              <a:t>American Psychological Association. The road to resilience. Washington, DC: American Psychological Association; 2014. Retrieved from </a:t>
            </a:r>
            <a:r>
              <a:rPr lang="en-US" sz="1530" u="sng">
                <a:solidFill>
                  <a:schemeClr val="hlink"/>
                </a:solidFill>
                <a:hlinkClick r:id="rId3"/>
              </a:rPr>
              <a:t>http://www.apa.org/helpcenter/road-resilience.aspx</a:t>
            </a:r>
            <a:r>
              <a:rPr lang="en-US" sz="1530"/>
              <a:t>.</a:t>
            </a:r>
            <a:endParaRPr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530"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530"/>
              <a:t>Cherry, Kendra. “Collective Trauma From COVID-19.” </a:t>
            </a:r>
            <a:r>
              <a:rPr i="1" lang="en-US" sz="1530"/>
              <a:t>Verywell Mind</a:t>
            </a:r>
            <a:r>
              <a:rPr lang="en-US" sz="1530"/>
              <a:t>, 22 May 2020, www.verywellmind.com/collective-trauma-from-covid-19-4844357.</a:t>
            </a:r>
            <a:endParaRPr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530"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530"/>
              <a:t>Fischhoff B, Wong-Parodi G, Garfin DR, Holman EA, Silver RC. </a:t>
            </a:r>
            <a:r>
              <a:rPr lang="en-US" sz="1530" u="sng">
                <a:solidFill>
                  <a:schemeClr val="hlink"/>
                </a:solidFill>
                <a:hlinkClick r:id="rId4"/>
              </a:rPr>
              <a:t>Public understanding of Ebola risks: mastering an unfamiliar threat</a:t>
            </a:r>
            <a:r>
              <a:rPr lang="en-US" sz="1530"/>
              <a:t>. </a:t>
            </a:r>
            <a:r>
              <a:rPr i="1" lang="en-US" sz="1530"/>
              <a:t>Risk Anal</a:t>
            </a:r>
            <a:r>
              <a:rPr lang="en-US" sz="1530"/>
              <a:t>. 2018;38(1):71‐83. doi:10.1111/risa.12794</a:t>
            </a:r>
            <a:endParaRPr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530"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530"/>
              <a:t>Hirschberger, Gilad. “Collective Trauma and the Social Construction of Meaning.” </a:t>
            </a:r>
            <a:r>
              <a:rPr i="1" lang="en-US" sz="1530"/>
              <a:t>Frontiers in Psychology</a:t>
            </a:r>
            <a:r>
              <a:rPr lang="en-US" sz="1530"/>
              <a:t>, Frontiers Media S.A., 10 Aug. 2018, </a:t>
            </a:r>
            <a:r>
              <a:rPr lang="en-US" sz="1530" u="sng">
                <a:solidFill>
                  <a:schemeClr val="hlink"/>
                </a:solidFill>
                <a:hlinkClick r:id="rId5"/>
              </a:rPr>
              <a:t>www.ncbi.nlm.nih.gov/pmc/articles/PMC6095989/</a:t>
            </a:r>
            <a:r>
              <a:rPr lang="en-US" sz="1530"/>
              <a:t>.</a:t>
            </a:r>
            <a:endParaRPr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530"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530"/>
              <a:t>Schlenger WE, Caddell JM, Ebert L, et al. </a:t>
            </a:r>
            <a:r>
              <a:rPr lang="en-US" sz="1530" u="sng">
                <a:solidFill>
                  <a:schemeClr val="hlink"/>
                </a:solidFill>
                <a:hlinkClick r:id="rId6"/>
              </a:rPr>
              <a:t>Psychological reactions to terrorist attacks: findings from the National Study of Americans' Reactions to September 11</a:t>
            </a:r>
            <a:r>
              <a:rPr lang="en-US" sz="1530"/>
              <a:t>. </a:t>
            </a:r>
            <a:r>
              <a:rPr i="1" lang="en-US" sz="1530"/>
              <a:t>JAMA</a:t>
            </a:r>
            <a:r>
              <a:rPr lang="en-US" sz="1530"/>
              <a:t>. 2002;288(5):581‐588. doi:10.1001/jama.288.5.581</a:t>
            </a:r>
            <a:endParaRPr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530"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530"/>
              <a:t>“Trauma and Violence.” </a:t>
            </a:r>
            <a:r>
              <a:rPr i="1" lang="en-US" sz="1530"/>
              <a:t>SAMHSA</a:t>
            </a:r>
            <a:r>
              <a:rPr lang="en-US" sz="1530"/>
              <a:t>, </a:t>
            </a:r>
            <a:r>
              <a:rPr lang="en-US" sz="1530" u="sng">
                <a:solidFill>
                  <a:schemeClr val="hlink"/>
                </a:solidFill>
                <a:hlinkClick r:id="rId7"/>
              </a:rPr>
              <a:t>www.samhsa.gov/trauma-violence</a:t>
            </a:r>
            <a:r>
              <a:rPr lang="en-US" sz="1530"/>
              <a:t>.</a:t>
            </a:r>
            <a:endParaRPr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530"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i="1" lang="en-US" sz="1530"/>
              <a:t>The Vicarious Trauma Toolkit: Glossary of Terms</a:t>
            </a:r>
            <a:r>
              <a:rPr lang="en-US" sz="1530"/>
              <a:t>. ovc.ojp.gov/program/vtt/glossary-terms.</a:t>
            </a:r>
            <a:endParaRPr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530"/>
          </a:p>
          <a:p>
            <a:pPr indent="-251459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530"/>
          </a:p>
        </p:txBody>
      </p:sp>
      <p:pic>
        <p:nvPicPr>
          <p:cNvPr id="238" name="Google Shape;238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acet">
  <a:themeElements>
    <a:clrScheme name="Custom 2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1F2E61"/>
      </a:accent1>
      <a:accent2>
        <a:srgbClr val="002060"/>
      </a:accent2>
      <a:accent3>
        <a:srgbClr val="541519"/>
      </a:accent3>
      <a:accent4>
        <a:srgbClr val="A8A9A9"/>
      </a:accent4>
      <a:accent5>
        <a:srgbClr val="212D32"/>
      </a:accent5>
      <a:accent6>
        <a:srgbClr val="C5D3D9"/>
      </a:accent6>
      <a:hlink>
        <a:srgbClr val="0070C0"/>
      </a:hlink>
      <a:folHlink>
        <a:srgbClr val="00B0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