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7" r:id="rId4"/>
    <p:sldMasterId id="214748367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0" name="Google Shape;30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" name="Google Shape;31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0" name="Google Shape;32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9" name="Google Shape;32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9" name="Google Shape;33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9" name="Google Shape;34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0" name="Google Shape;36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9" name="Google Shape;369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8" name="Google Shape;37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7" name="Google Shape;387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" name="Google Shape;25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" name="Google Shape;26;p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27" name="Google Shape;27;p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848">
                <a:alpha val="69411"/>
              </a:srgbClr>
            </a:solidFill>
            <a:ln>
              <a:noFill/>
            </a:ln>
          </p:spPr>
        </p:sp>
        <p:sp>
          <p:nvSpPr>
            <p:cNvPr id="30" name="Google Shape;30;p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4F6AC8">
                <a:alpha val="69411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7" name="Google Shape;37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44" name="Google Shape;44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48" name="Google Shape;48;p4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0" name="Google Shape;50;p4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1" name="Google Shape;51;p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53" name="Google Shape;53;p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61" name="Google Shape;61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62" name="Google Shape;62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67" name="Google Shape;67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aption">
  <p:cSld name="Title and Caption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with Caption">
  <p:cSld name="Quote with Caption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0" name="Google Shape;80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81" name="Google Shape;81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6AC8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9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6AC8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800" u="none" cap="none" strike="noStrike">
              <a:solidFill>
                <a:srgbClr val="4F6AC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me Card">
  <p:cSld name="Name Card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0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8" name="Google Shape;88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89" name="Google Shape;89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90" name="Google Shape;90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Name Card">
  <p:cSld name="Quote Name Card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1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6AC8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6AC8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4F6AC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rue or False">
  <p:cSld name="True or Fals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12" name="Google Shape;112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4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6" name="Google Shape;116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18" name="Google Shape;118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1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8" name="Google Shape;138;p16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9" name="Google Shape;139;p16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0" name="Google Shape;140;p16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41" name="Google Shape;141;p16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42" name="Google Shape;142;p1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44" name="Google Shape;144;p16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5" name="Google Shape;145;p16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46" name="Google Shape;146;p1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16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8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8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2" name="Google Shape;162;p1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1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19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68" name="Google Shape;168;p19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69" name="Google Shape;169;p1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0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75" name="Google Shape;175;p20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76" name="Google Shape;176;p20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77" name="Google Shape;177;p20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78" name="Google Shape;178;p2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2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2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3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93" name="Google Shape;193;p23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194" name="Google Shape;194;p2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2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2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4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0" name="Google Shape;200;p24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201" name="Google Shape;201;p2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aption">
  <p:cSld name="Title and Caption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5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7" name="Google Shape;207;p2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with Caption">
  <p:cSld name="Quote with Caption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6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6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13" name="Google Shape;213;p26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4" name="Google Shape;214;p2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2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7" name="Google Shape;217;p26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18" name="Google Shape;218;p26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me Card">
  <p:cSld name="Name Card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27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2" name="Google Shape;222;p2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2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Name Card">
  <p:cSld name="Quote Name Card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8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28" name="Google Shape;228;p28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9" name="Google Shape;229;p2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2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2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2" name="Google Shape;232;p28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33" name="Google Shape;233;p28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rue or False">
  <p:cSld name="True or False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29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37" name="Google Shape;237;p29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8" name="Google Shape;238;p2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30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44" name="Google Shape;244;p3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3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3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31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50" name="Google Shape;250;p3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3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3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848">
                <a:alpha val="69411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4F6AC8">
                <a:alpha val="69411"/>
              </a:srgb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1" name="Google Shape;121;p15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2" name="Google Shape;122;p15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3" name="Google Shape;123;p15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24" name="Google Shape;124;p15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25" name="Google Shape;125;p15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27" name="Google Shape;127;p15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28" name="Google Shape;128;p15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29" name="Google Shape;129;p15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1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2" name="Google Shape;132;p15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3" name="Google Shape;133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rebuchet MS"/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8.jpg"/><Relationship Id="rId6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3.jpg"/><Relationship Id="rId6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mindbodygreen.com/articles/restorative-yoga-for-ethnic-and-race-based-stress-and-trauma?fbclid=IwAR13rKoN2w-0st20hyaVaGG19kMUMm0LAZBZ7ANwqU8xyQ5t6LHHF55DWGA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b="1" lang="en-US" sz="4400"/>
              <a:t>Vicarious Trauma</a:t>
            </a:r>
            <a:endParaRPr b="1" sz="4400"/>
          </a:p>
        </p:txBody>
      </p:sp>
      <p:sp>
        <p:nvSpPr>
          <p:cNvPr id="258" name="Google Shape;258;p32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Behavior Intervention and Threat Assessment Track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Rebecca Peine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@peinecone</a:t>
            </a:r>
            <a:endParaRPr/>
          </a:p>
        </p:txBody>
      </p:sp>
      <p:sp>
        <p:nvSpPr>
          <p:cNvPr id="259" name="Google Shape;259;p3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260" name="Google Shape;26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0052" y="4696779"/>
            <a:ext cx="620578" cy="450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 sz="3200"/>
              <a:t>List of Things I am currently handling well….</a:t>
            </a:r>
            <a:endParaRPr sz="3200"/>
          </a:p>
        </p:txBody>
      </p:sp>
      <p:sp>
        <p:nvSpPr>
          <p:cNvPr id="268" name="Google Shape;268;p33"/>
          <p:cNvSpPr txBox="1"/>
          <p:nvPr>
            <p:ph idx="1" type="body"/>
          </p:nvPr>
        </p:nvSpPr>
        <p:spPr>
          <a:xfrm>
            <a:off x="677334" y="1322173"/>
            <a:ext cx="8596668" cy="471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b="1" lang="en-US" sz="3200"/>
              <a:t>1.</a:t>
            </a:r>
            <a:endParaRPr b="1" sz="3200"/>
          </a:p>
        </p:txBody>
      </p:sp>
      <p:sp>
        <p:nvSpPr>
          <p:cNvPr id="269" name="Google Shape;269;p3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270" name="Google Shape;27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 sz="2800"/>
              <a:t>Vicarious Trauma: Coping and Transforming</a:t>
            </a:r>
            <a:endParaRPr sz="2800"/>
          </a:p>
        </p:txBody>
      </p:sp>
      <p:pic>
        <p:nvPicPr>
          <p:cNvPr descr="A picture containing person, water, standing&#10;&#10;Description automatically generated" id="277" name="Google Shape;277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4438" y="1270000"/>
            <a:ext cx="5722460" cy="471963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279" name="Google Shape;27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4"/>
          <p:cNvSpPr txBox="1"/>
          <p:nvPr/>
        </p:nvSpPr>
        <p:spPr>
          <a:xfrm>
            <a:off x="5509699" y="5980308"/>
            <a:ext cx="25369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Avery Zeone, Age 13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Drowning in Empathy</a:t>
            </a:r>
            <a:endParaRPr/>
          </a:p>
        </p:txBody>
      </p:sp>
      <p:sp>
        <p:nvSpPr>
          <p:cNvPr id="287" name="Google Shape;287;p3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288" name="Google Shape;288;p35" title="Drowning in Empathy: The Cost of Vicarious Trauma | Amy Cunningham | TEDxSanAntonio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334" y="1304019"/>
            <a:ext cx="8427755" cy="474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Vicarious Trauma</a:t>
            </a:r>
            <a:endParaRPr/>
          </a:p>
        </p:txBody>
      </p:sp>
      <p:sp>
        <p:nvSpPr>
          <p:cNvPr id="294" name="Google Shape;294;p36"/>
          <p:cNvSpPr txBox="1"/>
          <p:nvPr>
            <p:ph idx="1" type="body"/>
          </p:nvPr>
        </p:nvSpPr>
        <p:spPr>
          <a:xfrm>
            <a:off x="677334" y="1322173"/>
            <a:ext cx="8596668" cy="471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Vicarious Trauma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Exposure to the trauma of others which can change an individual’s world-view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Vicarious Traumatization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Negative reaction to trauma exposure with a range of psychosocial symptoms include disruptions in thinking and changes of belief about sense of safety and world-view. 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Secondary Traumatic Stress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Natural consequent behaviors and emotions that often result from knowing about a traumatizing event experienced by another and the stress resulting from helping, or wanting to help, a traumatized or suffering person. Its symptoms can mimic those of posttraumatic stress disorder.</a:t>
            </a:r>
            <a:endParaRPr b="1"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Compassion fatigue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 combination of physical, emotional, and spiritual depletion associated with caring for others who are in significant emotional pain and physical distress.</a:t>
            </a:r>
            <a:endParaRPr/>
          </a:p>
          <a:p>
            <a:pPr indent="-19431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  <a:p>
            <a:pPr indent="0" lvl="1" marL="54864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(</a:t>
            </a:r>
            <a:r>
              <a:rPr i="1" lang="en-US"/>
              <a:t>The Vicarious Trauma Toolkit: Glossary of Terms</a:t>
            </a:r>
            <a:r>
              <a:rPr lang="en-US"/>
              <a:t>)</a:t>
            </a:r>
            <a:endParaRPr b="1"/>
          </a:p>
        </p:txBody>
      </p:sp>
      <p:sp>
        <p:nvSpPr>
          <p:cNvPr id="295" name="Google Shape;295;p3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296" name="Google Shape;29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The Vicarious Trauma Toolkit Model</a:t>
            </a:r>
            <a:endParaRPr/>
          </a:p>
        </p:txBody>
      </p:sp>
      <p:sp>
        <p:nvSpPr>
          <p:cNvPr id="303" name="Google Shape;303;p37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304" name="Google Shape;304;p3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05" name="Google Shape;30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carious Trauma Toolkit Model" id="307" name="Google Shape;307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7334" y="1196076"/>
            <a:ext cx="8615836" cy="4845286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7"/>
          <p:cNvSpPr/>
          <p:nvPr/>
        </p:nvSpPr>
        <p:spPr>
          <a:xfrm>
            <a:off x="2621331" y="6092602"/>
            <a:ext cx="69493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(Department of Justice: Office for the Victims of Crime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Vicarious Trauma Toolkit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Negative Reactions to Vicarious Trauma</a:t>
            </a:r>
            <a:endParaRPr/>
          </a:p>
        </p:txBody>
      </p:sp>
      <p:sp>
        <p:nvSpPr>
          <p:cNvPr id="314" name="Google Shape;314;p38"/>
          <p:cNvSpPr txBox="1"/>
          <p:nvPr>
            <p:ph idx="1" type="body"/>
          </p:nvPr>
        </p:nvSpPr>
        <p:spPr>
          <a:xfrm>
            <a:off x="677334" y="1322173"/>
            <a:ext cx="8700130" cy="485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difficulty managing emotions;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feeling emotionally numb or shut down;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fatigue, sleepiness, or difficulty falling asleep;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physical problems or complaints, such as aches, pains, and decreased resistance to illness;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being easily distracted, which can increase one’s risk of accidents;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loss of a sense of meaning in life and/or feeling hopeless about the future;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relationship problems (e.g., withdrawing from friends and family, increased interpersonal conflicts, avoiding intimacy);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feeling vulnerable or worrying excessively about potential dangers in the world and loved ones’ safety;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increased irritability; aggressive, explosive, or violent outbursts and behavior;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destructive coping or addictive behaviors (e.g., over/under eating, substance abuse, gambling, taking undue risks in sports or driving);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lack of or decreased participation in activities that used to be enjoyable;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avoiding work and interactions with clients or constituents; and</a:t>
            </a:r>
            <a:endParaRPr/>
          </a:p>
          <a:p>
            <a:pPr indent="-3200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sz="1395"/>
              <a:t>a combination of symptoms that comprise a diagnosis of Posttraumatic Stress Disorder (PTSD).</a:t>
            </a:r>
            <a:endParaRPr/>
          </a:p>
          <a:p>
            <a:pPr indent="-194310" lvl="1" marL="834391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 sz="1240"/>
          </a:p>
          <a:p>
            <a:pPr indent="0" lvl="1" marL="548641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sz="1240"/>
              <a:t>(Department of Justice: Office for the Victims of Crime </a:t>
            </a:r>
            <a:r>
              <a:rPr i="1" lang="en-US" sz="1240"/>
              <a:t>The Vicarious Trauma Toolkit</a:t>
            </a:r>
            <a:endParaRPr b="1" sz="1240"/>
          </a:p>
        </p:txBody>
      </p:sp>
      <p:sp>
        <p:nvSpPr>
          <p:cNvPr id="315" name="Google Shape;315;p3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16" name="Google Shape;31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Responding to Vicarious Trauma</a:t>
            </a:r>
            <a:endParaRPr/>
          </a:p>
        </p:txBody>
      </p:sp>
      <p:sp>
        <p:nvSpPr>
          <p:cNvPr id="323" name="Google Shape;323;p39"/>
          <p:cNvSpPr txBox="1"/>
          <p:nvPr>
            <p:ph idx="1" type="body"/>
          </p:nvPr>
        </p:nvSpPr>
        <p:spPr>
          <a:xfrm>
            <a:off x="677334" y="1322173"/>
            <a:ext cx="8700130" cy="485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Coping with Vicarious Trauma</a:t>
            </a:r>
            <a:endParaRPr/>
          </a:p>
          <a:p>
            <a:pPr indent="-32004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Identifying strategies that can help vicarious trauma from becoming severe and manageable during difficult times</a:t>
            </a:r>
            <a:endParaRPr/>
          </a:p>
          <a:p>
            <a:pPr indent="-320039" lvl="2" marL="1371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Self-care</a:t>
            </a:r>
            <a:endParaRPr/>
          </a:p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Transforming Vicarious Trauma</a:t>
            </a:r>
            <a:endParaRPr/>
          </a:p>
          <a:p>
            <a:pPr indent="-32004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Identifying ways to develop a sense of meaning and hope</a:t>
            </a:r>
            <a:endParaRPr/>
          </a:p>
          <a:p>
            <a:pPr indent="-320039" lvl="2" marL="1371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Remind yourself of the importance of the work</a:t>
            </a:r>
            <a:endParaRPr/>
          </a:p>
          <a:p>
            <a:pPr indent="-320039" lvl="2" marL="1371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Social connections</a:t>
            </a:r>
            <a:endParaRPr/>
          </a:p>
          <a:p>
            <a:pPr indent="-320039" lvl="2" marL="1371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The little things</a:t>
            </a:r>
            <a:endParaRPr/>
          </a:p>
          <a:p>
            <a:pPr indent="-320039" lvl="2" marL="1371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Reflection</a:t>
            </a:r>
            <a:endParaRPr/>
          </a:p>
          <a:p>
            <a:pPr indent="-32004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Reflection</a:t>
            </a:r>
            <a:endParaRPr/>
          </a:p>
          <a:p>
            <a:pPr indent="-32004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Identify three activities that you enjoy doing regularly that can help you cope.</a:t>
            </a:r>
            <a:endParaRPr/>
          </a:p>
          <a:p>
            <a:pPr indent="-32004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Can these activities help you cope and be transformative at the same time? </a:t>
            </a:r>
            <a:endParaRPr/>
          </a:p>
        </p:txBody>
      </p:sp>
      <p:sp>
        <p:nvSpPr>
          <p:cNvPr id="324" name="Google Shape;324;p3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25" name="Google Shape;3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Reflection</a:t>
            </a:r>
            <a:endParaRPr/>
          </a:p>
        </p:txBody>
      </p:sp>
      <p:sp>
        <p:nvSpPr>
          <p:cNvPr id="332" name="Google Shape;332;p4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33" name="Google Shape;33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4f9c8e7-9994-4c22-a129-2cd480006e4d@namprd10" id="335" name="Google Shape;335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7334" y="1321812"/>
            <a:ext cx="4359730" cy="45267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43caf75-1b7e-49cf-b73e-3373c16505c8@namprd10" id="336" name="Google Shape;336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68247" y="1270000"/>
            <a:ext cx="4535837" cy="4526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Environment Matters</a:t>
            </a:r>
            <a:endParaRPr/>
          </a:p>
        </p:txBody>
      </p:sp>
      <p:sp>
        <p:nvSpPr>
          <p:cNvPr id="342" name="Google Shape;342;p4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43" name="Google Shape;343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1815f2-5047-4779-9714-4faa2628bcc4@namprd10" id="345" name="Google Shape;345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274948" y="1730618"/>
            <a:ext cx="4883612" cy="373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400000">
            <a:off x="5074885" y="1318282"/>
            <a:ext cx="4244901" cy="4494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Movement </a:t>
            </a:r>
            <a:endParaRPr/>
          </a:p>
        </p:txBody>
      </p:sp>
      <p:sp>
        <p:nvSpPr>
          <p:cNvPr id="352" name="Google Shape;352;p42"/>
          <p:cNvSpPr txBox="1"/>
          <p:nvPr>
            <p:ph idx="1" type="body"/>
          </p:nvPr>
        </p:nvSpPr>
        <p:spPr>
          <a:xfrm>
            <a:off x="677334" y="1322173"/>
            <a:ext cx="8596668" cy="471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u="sng">
                <a:solidFill>
                  <a:schemeClr val="hlink"/>
                </a:solidFill>
                <a:hlinkClick r:id="rId3"/>
              </a:rPr>
              <a:t>Restorative Yoga and Trauma Recovery</a:t>
            </a:r>
            <a:endParaRPr b="1"/>
          </a:p>
          <a:p>
            <a:pPr indent="-19431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</p:txBody>
      </p:sp>
      <p:sp>
        <p:nvSpPr>
          <p:cNvPr id="353" name="Google Shape;353;p4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54" name="Google Shape;354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17998" y="1982797"/>
            <a:ext cx="5439906" cy="407993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2"/>
          <p:cNvSpPr txBox="1"/>
          <p:nvPr/>
        </p:nvSpPr>
        <p:spPr>
          <a:xfrm>
            <a:off x="6321012" y="6062727"/>
            <a:ext cx="30709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 Credit: Getty Images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Mindfulness &amp; Meditation </a:t>
            </a:r>
            <a:endParaRPr/>
          </a:p>
        </p:txBody>
      </p:sp>
      <p:sp>
        <p:nvSpPr>
          <p:cNvPr id="363" name="Google Shape;363;p43"/>
          <p:cNvSpPr txBox="1"/>
          <p:nvPr>
            <p:ph idx="1" type="body"/>
          </p:nvPr>
        </p:nvSpPr>
        <p:spPr>
          <a:xfrm>
            <a:off x="677334" y="1322173"/>
            <a:ext cx="8596668" cy="471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2400"/>
              <a:t>UCLA Free Guided Meditations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2400"/>
              <a:t>Mindful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2400"/>
              <a:t>UCSD Center for Mindfulness</a:t>
            </a:r>
            <a:endParaRPr/>
          </a:p>
          <a:p>
            <a:pPr indent="-285750" lvl="0" marL="3771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 sz="2400"/>
              <a:t>Loving-Kindness Meditation</a:t>
            </a:r>
            <a:endParaRPr/>
          </a:p>
          <a:p>
            <a:pPr indent="-285750" lvl="1" marL="834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sz="2000"/>
              <a:t>Coping and transformative</a:t>
            </a:r>
            <a:endParaRPr sz="2000"/>
          </a:p>
        </p:txBody>
      </p:sp>
      <p:sp>
        <p:nvSpPr>
          <p:cNvPr id="364" name="Google Shape;364;p4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65" name="Google Shape;36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Boundaries and Responsibility</a:t>
            </a:r>
            <a:endParaRPr/>
          </a:p>
        </p:txBody>
      </p:sp>
      <p:sp>
        <p:nvSpPr>
          <p:cNvPr id="372" name="Google Shape;372;p4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73" name="Google Shape;37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17998" y="1270000"/>
            <a:ext cx="4853199" cy="498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Self-Care and an Empty Cup</a:t>
            </a:r>
            <a:endParaRPr/>
          </a:p>
        </p:txBody>
      </p:sp>
      <p:sp>
        <p:nvSpPr>
          <p:cNvPr id="381" name="Google Shape;381;p4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82" name="Google Shape;38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up, table, food&#10;&#10;Description automatically generated" id="384" name="Google Shape;384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16445" y="1281796"/>
            <a:ext cx="4864750" cy="4966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Take Ten</a:t>
            </a:r>
            <a:endParaRPr/>
          </a:p>
        </p:txBody>
      </p:sp>
      <p:sp>
        <p:nvSpPr>
          <p:cNvPr id="390" name="Google Shape;390;p4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</a:pPr>
            <a:r>
              <a:rPr lang="en-US"/>
              <a:t>© 2020 Rebecca L. Peine </a:t>
            </a:r>
            <a:endParaRPr/>
          </a:p>
        </p:txBody>
      </p:sp>
      <p:pic>
        <p:nvPicPr>
          <p:cNvPr id="391" name="Google Shape;39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0634" y="6037978"/>
            <a:ext cx="1620647" cy="6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251" y="-29190"/>
            <a:ext cx="2211749" cy="218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489" y="1270000"/>
            <a:ext cx="8251513" cy="4693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">
  <a:themeElements>
    <a:clrScheme name="Custom 2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1F2E61"/>
      </a:accent1>
      <a:accent2>
        <a:srgbClr val="002060"/>
      </a:accent2>
      <a:accent3>
        <a:srgbClr val="541519"/>
      </a:accent3>
      <a:accent4>
        <a:srgbClr val="A8A9A9"/>
      </a:accent4>
      <a:accent5>
        <a:srgbClr val="212D32"/>
      </a:accent5>
      <a:accent6>
        <a:srgbClr val="C5D3D9"/>
      </a:accent6>
      <a:hlink>
        <a:srgbClr val="0070C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